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8" r:id="rId3"/>
    <p:sldId id="257"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53"/>
    <p:restoredTop sz="94643"/>
  </p:normalViewPr>
  <p:slideViewPr>
    <p:cSldViewPr snapToGrid="0" snapToObjects="1">
      <p:cViewPr varScale="1">
        <p:scale>
          <a:sx n="105" d="100"/>
          <a:sy n="105" d="100"/>
        </p:scale>
        <p:origin x="6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8/25/22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0258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8/25/22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96031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8/25/22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4353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8/25/22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8164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8/25/22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99300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8/25/22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1748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8/25/22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78511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8/25/22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5427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8/25/22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01547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8/25/22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5428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8/25/22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2859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8/25/22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6052990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F129C3C-D0CE-2046-9EE1-0364C42F8091}"/>
              </a:ext>
            </a:extLst>
          </p:cNvPr>
          <p:cNvSpPr>
            <a:spLocks noGrp="1"/>
          </p:cNvSpPr>
          <p:nvPr>
            <p:ph type="ctrTitle"/>
          </p:nvPr>
        </p:nvSpPr>
        <p:spPr>
          <a:xfrm>
            <a:off x="6209740" y="1122363"/>
            <a:ext cx="5066592" cy="1978346"/>
          </a:xfrm>
        </p:spPr>
        <p:txBody>
          <a:bodyPr>
            <a:normAutofit/>
          </a:bodyPr>
          <a:lstStyle/>
          <a:p>
            <a:r>
              <a:rPr lang="en-US" dirty="0"/>
              <a:t>Week 7</a:t>
            </a:r>
          </a:p>
        </p:txBody>
      </p:sp>
      <p:sp>
        <p:nvSpPr>
          <p:cNvPr id="3" name="Subtitle 2">
            <a:extLst>
              <a:ext uri="{FF2B5EF4-FFF2-40B4-BE49-F238E27FC236}">
                <a16:creationId xmlns:a16="http://schemas.microsoft.com/office/drawing/2014/main" id="{0EB126AB-ABA1-DA41-979B-A456D62C1FD7}"/>
              </a:ext>
            </a:extLst>
          </p:cNvPr>
          <p:cNvSpPr>
            <a:spLocks noGrp="1"/>
          </p:cNvSpPr>
          <p:nvPr>
            <p:ph type="subTitle" idx="1"/>
          </p:nvPr>
        </p:nvSpPr>
        <p:spPr>
          <a:xfrm>
            <a:off x="6209740" y="3509963"/>
            <a:ext cx="5066592" cy="1747837"/>
          </a:xfrm>
        </p:spPr>
        <p:txBody>
          <a:bodyPr>
            <a:normAutofit/>
          </a:bodyPr>
          <a:lstStyle/>
          <a:p>
            <a:endParaRPr lang="en-US"/>
          </a:p>
        </p:txBody>
      </p:sp>
      <p:pic>
        <p:nvPicPr>
          <p:cNvPr id="4" name="Picture 3" descr="A stack of black slate">
            <a:extLst>
              <a:ext uri="{FF2B5EF4-FFF2-40B4-BE49-F238E27FC236}">
                <a16:creationId xmlns:a16="http://schemas.microsoft.com/office/drawing/2014/main" id="{5DF683E4-892F-F417-8A70-72F15401FE52}"/>
              </a:ext>
            </a:extLst>
          </p:cNvPr>
          <p:cNvPicPr>
            <a:picLocks noChangeAspect="1"/>
          </p:cNvPicPr>
          <p:nvPr/>
        </p:nvPicPr>
        <p:blipFill rotWithShape="1">
          <a:blip r:embed="rId2"/>
          <a:srcRect l="26111" r="18708" b="-1"/>
          <a:stretch/>
        </p:blipFill>
        <p:spPr>
          <a:xfrm>
            <a:off x="6824" y="10"/>
            <a:ext cx="5669280" cy="6857990"/>
          </a:xfrm>
          <a:prstGeom prst="rect">
            <a:avLst/>
          </a:prstGeom>
        </p:spPr>
      </p:pic>
      <p:sp>
        <p:nvSpPr>
          <p:cNvPr id="11" name="Freeform: Shape 1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2838"/>
            <a:ext cx="3342291" cy="960875"/>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1701611" y="285553"/>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9740"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57470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Fibonacci Number</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7" y="2521885"/>
            <a:ext cx="10077557" cy="3932703"/>
          </a:xfrm>
        </p:spPr>
        <p:txBody>
          <a:bodyPr>
            <a:normAutofit/>
          </a:bodyPr>
          <a:lstStyle/>
          <a:p>
            <a:pPr marL="342900" indent="-342900">
              <a:buFont typeface="Arial" panose="020B0604020202020204" pitchFamily="34" charset="0"/>
              <a:buChar char="•"/>
            </a:pPr>
            <a:r>
              <a:rPr lang="en-US" sz="2400" dirty="0"/>
              <a:t>Fibonacci sequence: 1, 1, 2, 3, 5, 8, 13, …</a:t>
            </a:r>
          </a:p>
          <a:p>
            <a:endParaRPr lang="en-US" sz="2400" dirty="0"/>
          </a:p>
        </p:txBody>
      </p:sp>
      <p:pic>
        <p:nvPicPr>
          <p:cNvPr id="4" name="Picture 3">
            <a:extLst>
              <a:ext uri="{FF2B5EF4-FFF2-40B4-BE49-F238E27FC236}">
                <a16:creationId xmlns:a16="http://schemas.microsoft.com/office/drawing/2014/main" id="{5030E48E-E778-984C-AD18-A94DD9A47A89}"/>
              </a:ext>
            </a:extLst>
          </p:cNvPr>
          <p:cNvPicPr>
            <a:picLocks noChangeAspect="1"/>
          </p:cNvPicPr>
          <p:nvPr/>
        </p:nvPicPr>
        <p:blipFill>
          <a:blip r:embed="rId2"/>
          <a:stretch>
            <a:fillRect/>
          </a:stretch>
        </p:blipFill>
        <p:spPr>
          <a:xfrm>
            <a:off x="525717" y="3780584"/>
            <a:ext cx="8144200" cy="1415303"/>
          </a:xfrm>
          <a:prstGeom prst="rect">
            <a:avLst/>
          </a:prstGeom>
        </p:spPr>
      </p:pic>
    </p:spTree>
    <p:extLst>
      <p:ext uri="{BB962C8B-B14F-4D97-AF65-F5344CB8AC3E}">
        <p14:creationId xmlns:p14="http://schemas.microsoft.com/office/powerpoint/2010/main" val="111560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C7B829A-92FD-EE43-AF47-91EA7CDA912B}"/>
              </a:ext>
            </a:extLst>
          </p:cNvPr>
          <p:cNvPicPr>
            <a:picLocks noGrp="1" noChangeAspect="1"/>
          </p:cNvPicPr>
          <p:nvPr>
            <p:ph idx="1"/>
          </p:nvPr>
        </p:nvPicPr>
        <p:blipFill>
          <a:blip r:embed="rId2"/>
          <a:stretch>
            <a:fillRect/>
          </a:stretch>
        </p:blipFill>
        <p:spPr>
          <a:xfrm>
            <a:off x="1550187" y="2437185"/>
            <a:ext cx="8028616" cy="3633747"/>
          </a:xfrm>
          <a:prstGeom prst="rect">
            <a:avLst/>
          </a:prstGeom>
        </p:spPr>
      </p:pic>
      <p:sp>
        <p:nvSpPr>
          <p:cNvPr id="7" name="Title 6">
            <a:extLst>
              <a:ext uri="{FF2B5EF4-FFF2-40B4-BE49-F238E27FC236}">
                <a16:creationId xmlns:a16="http://schemas.microsoft.com/office/drawing/2014/main" id="{586DE943-1DFF-7B44-8EE5-0174375AC952}"/>
              </a:ext>
            </a:extLst>
          </p:cNvPr>
          <p:cNvSpPr>
            <a:spLocks noGrp="1"/>
          </p:cNvSpPr>
          <p:nvPr>
            <p:ph type="title"/>
          </p:nvPr>
        </p:nvSpPr>
        <p:spPr/>
        <p:txBody>
          <a:bodyPr>
            <a:normAutofit/>
          </a:bodyPr>
          <a:lstStyle/>
          <a:p>
            <a:r>
              <a:rPr lang="en-US" sz="2800" i="0" dirty="0">
                <a:latin typeface="Arial" panose="020B0604020202020204" pitchFamily="34" charset="0"/>
                <a:cs typeface="Arial" panose="020B0604020202020204" pitchFamily="34" charset="0"/>
              </a:rPr>
              <a:t>Each call to fib makes two more calls, which hints at an exponential algorithm (one that is very inefficient)</a:t>
            </a:r>
          </a:p>
        </p:txBody>
      </p:sp>
    </p:spTree>
    <p:extLst>
      <p:ext uri="{BB962C8B-B14F-4D97-AF65-F5344CB8AC3E}">
        <p14:creationId xmlns:p14="http://schemas.microsoft.com/office/powerpoint/2010/main" val="2544788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F46FF07-4895-4F41-8481-2687C8F66E27}"/>
              </a:ext>
            </a:extLst>
          </p:cNvPr>
          <p:cNvPicPr>
            <a:picLocks noGrp="1" noChangeAspect="1"/>
          </p:cNvPicPr>
          <p:nvPr>
            <p:ph idx="1"/>
          </p:nvPr>
        </p:nvPicPr>
        <p:blipFill>
          <a:blip r:embed="rId2"/>
          <a:stretch>
            <a:fillRect/>
          </a:stretch>
        </p:blipFill>
        <p:spPr>
          <a:xfrm>
            <a:off x="1142410" y="251012"/>
            <a:ext cx="9907179" cy="6355976"/>
          </a:xfrm>
          <a:prstGeom prst="rect">
            <a:avLst/>
          </a:prstGeom>
        </p:spPr>
      </p:pic>
    </p:spTree>
    <p:extLst>
      <p:ext uri="{BB962C8B-B14F-4D97-AF65-F5344CB8AC3E}">
        <p14:creationId xmlns:p14="http://schemas.microsoft.com/office/powerpoint/2010/main" val="2345600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Sorting and Searching</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7" y="2521885"/>
            <a:ext cx="10077557" cy="3932703"/>
          </a:xfrm>
        </p:spPr>
        <p:txBody>
          <a:bodyPr>
            <a:normAutofit/>
          </a:bodyPr>
          <a:lstStyle/>
          <a:p>
            <a:pPr marL="342900" indent="-342900">
              <a:buFont typeface="Arial" panose="020B0604020202020204" pitchFamily="34" charset="0"/>
              <a:buChar char="•"/>
            </a:pPr>
            <a:r>
              <a:rPr lang="en-US" sz="2400" dirty="0"/>
              <a:t>Searching: finding an item in the array that meets some specified criteria</a:t>
            </a:r>
          </a:p>
          <a:p>
            <a:pPr marL="342900" indent="-342900">
              <a:buFont typeface="Arial" panose="020B0604020202020204" pitchFamily="34" charset="0"/>
              <a:buChar char="•"/>
            </a:pPr>
            <a:r>
              <a:rPr lang="en-US" sz="2400" dirty="0"/>
              <a:t>Sorting: rearranging all items in the array into increasing or decreasing order</a:t>
            </a:r>
          </a:p>
          <a:p>
            <a:pPr marL="342900" indent="-34290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1540363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Selection Sort</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7" y="2521885"/>
            <a:ext cx="10077557" cy="4201644"/>
          </a:xfrm>
        </p:spPr>
        <p:txBody>
          <a:bodyPr>
            <a:normAutofit lnSpcReduction="10000"/>
          </a:bodyPr>
          <a:lstStyle/>
          <a:p>
            <a:pPr marL="342900" indent="-342900">
              <a:buFont typeface="Arial" panose="020B0604020202020204" pitchFamily="34" charset="0"/>
              <a:buChar char="•"/>
            </a:pPr>
            <a:r>
              <a:rPr lang="en-US" sz="2400" dirty="0"/>
              <a:t>A “search and swap” algorithm</a:t>
            </a:r>
          </a:p>
          <a:p>
            <a:pPr marL="342900" indent="-342900">
              <a:buFont typeface="Arial" panose="020B0604020202020204" pitchFamily="34" charset="0"/>
              <a:buChar char="•"/>
            </a:pPr>
            <a:r>
              <a:rPr lang="en-US" sz="2400" dirty="0"/>
              <a:t>Find the smallest element in the array and exchange it with a[0], the first element</a:t>
            </a:r>
          </a:p>
          <a:p>
            <a:pPr marL="342900" indent="-342900">
              <a:buFont typeface="Arial" panose="020B0604020202020204" pitchFamily="34" charset="0"/>
              <a:buChar char="•"/>
            </a:pPr>
            <a:r>
              <a:rPr lang="en-US" sz="2400" dirty="0"/>
              <a:t>Now find the smallest element in the subarray a[1] ... a[n-1] and swap it with a[1], the second element in the array</a:t>
            </a:r>
          </a:p>
          <a:p>
            <a:pPr marL="342900" indent="-342900">
              <a:buFont typeface="Arial" panose="020B0604020202020204" pitchFamily="34" charset="0"/>
              <a:buChar char="•"/>
            </a:pPr>
            <a:r>
              <a:rPr lang="en-US" sz="2400" dirty="0"/>
              <a:t>Continue this process until just the last two elements remain to be sorted, a[n-2] and a[n-1]</a:t>
            </a:r>
          </a:p>
          <a:p>
            <a:pPr marL="342900" indent="-342900">
              <a:buFont typeface="Arial" panose="020B0604020202020204" pitchFamily="34" charset="0"/>
              <a:buChar char="•"/>
            </a:pPr>
            <a:r>
              <a:rPr lang="en-US" sz="2400" dirty="0"/>
              <a:t>The smaller of these two elements is placed in a[n-2]; the larger, in a[n-1]; and the sort is complete</a:t>
            </a:r>
          </a:p>
          <a:p>
            <a:endParaRPr lang="en-US" sz="2400" dirty="0"/>
          </a:p>
        </p:txBody>
      </p:sp>
    </p:spTree>
    <p:extLst>
      <p:ext uri="{BB962C8B-B14F-4D97-AF65-F5344CB8AC3E}">
        <p14:creationId xmlns:p14="http://schemas.microsoft.com/office/powerpoint/2010/main" val="751832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F4B7B7A-6B5C-4241-92A4-DAC2318112AA}"/>
              </a:ext>
            </a:extLst>
          </p:cNvPr>
          <p:cNvPicPr>
            <a:picLocks noGrp="1" noChangeAspect="1"/>
          </p:cNvPicPr>
          <p:nvPr>
            <p:ph idx="1"/>
          </p:nvPr>
        </p:nvPicPr>
        <p:blipFill>
          <a:blip r:embed="rId2"/>
          <a:stretch>
            <a:fillRect/>
          </a:stretch>
        </p:blipFill>
        <p:spPr>
          <a:xfrm>
            <a:off x="2018172" y="1236966"/>
            <a:ext cx="8155656" cy="4384068"/>
          </a:xfrm>
          <a:prstGeom prst="rect">
            <a:avLst/>
          </a:prstGeom>
        </p:spPr>
      </p:pic>
    </p:spTree>
    <p:extLst>
      <p:ext uri="{BB962C8B-B14F-4D97-AF65-F5344CB8AC3E}">
        <p14:creationId xmlns:p14="http://schemas.microsoft.com/office/powerpoint/2010/main" val="482747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Selection Sort</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7" y="2521885"/>
            <a:ext cx="10077557" cy="3932703"/>
          </a:xfrm>
        </p:spPr>
        <p:txBody>
          <a:bodyPr>
            <a:normAutofit/>
          </a:bodyPr>
          <a:lstStyle/>
          <a:p>
            <a:pPr marL="342900" indent="-342900">
              <a:buFont typeface="Arial" panose="020B0604020202020204" pitchFamily="34" charset="0"/>
              <a:buChar char="•"/>
            </a:pPr>
            <a:r>
              <a:rPr lang="en-US" sz="2400" dirty="0"/>
              <a:t>For an array of n elements, the array is sorted after n-1 passes</a:t>
            </a:r>
          </a:p>
          <a:p>
            <a:pPr marL="342900" indent="-342900">
              <a:buFont typeface="Arial" panose="020B0604020202020204" pitchFamily="34" charset="0"/>
              <a:buChar char="•"/>
            </a:pPr>
            <a:r>
              <a:rPr lang="en-US" sz="2400" dirty="0"/>
              <a:t>After the kth pass, the first k elements are in their final sorted position</a:t>
            </a:r>
          </a:p>
          <a:p>
            <a:pPr marL="342900" indent="-34290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2021113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7" y="2521885"/>
            <a:ext cx="10077557" cy="3932703"/>
          </a:xfrm>
        </p:spPr>
        <p:txBody>
          <a:bodyPr>
            <a:normAutofit/>
          </a:bodyPr>
          <a:lstStyle/>
          <a:p>
            <a:pPr marL="342900" indent="-342900">
              <a:buFont typeface="Arial" panose="020B0604020202020204" pitchFamily="34" charset="0"/>
              <a:buChar char="•"/>
            </a:pPr>
            <a:r>
              <a:rPr lang="en-US" sz="2400" dirty="0"/>
              <a:t>Assume that a[0] is sorted with respect to itself; the array can now be thought of as consisting of two parts: a sorted list followed by an unsorted list</a:t>
            </a:r>
          </a:p>
          <a:p>
            <a:pPr marL="342900" indent="-342900">
              <a:buFont typeface="Arial" panose="020B0604020202020204" pitchFamily="34" charset="0"/>
              <a:buChar char="•"/>
            </a:pPr>
            <a:r>
              <a:rPr lang="en-US" sz="2400" dirty="0"/>
              <a:t>Idea: move elements from the unsorted list to the sorted list one at a time; as each item is moved, it is inserted into its correct position in the sorted list</a:t>
            </a:r>
          </a:p>
          <a:p>
            <a:pPr marL="342900" indent="-342900">
              <a:buFont typeface="Arial" panose="020B0604020202020204" pitchFamily="34" charset="0"/>
              <a:buChar char="•"/>
            </a:pPr>
            <a:r>
              <a:rPr lang="en-US" sz="2400" dirty="0"/>
              <a:t>In order to place the new item, some elements may need to be moved down to create a slot</a:t>
            </a:r>
          </a:p>
          <a:p>
            <a:endParaRPr lang="en-US" sz="2400" dirty="0"/>
          </a:p>
        </p:txBody>
      </p:sp>
    </p:spTree>
    <p:extLst>
      <p:ext uri="{BB962C8B-B14F-4D97-AF65-F5344CB8AC3E}">
        <p14:creationId xmlns:p14="http://schemas.microsoft.com/office/powerpoint/2010/main" val="669220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05FD59D-0D8F-1147-81DC-39B354DC04B7}"/>
              </a:ext>
            </a:extLst>
          </p:cNvPr>
          <p:cNvPicPr>
            <a:picLocks noGrp="1" noChangeAspect="1"/>
          </p:cNvPicPr>
          <p:nvPr>
            <p:ph idx="1"/>
          </p:nvPr>
        </p:nvPicPr>
        <p:blipFill>
          <a:blip r:embed="rId2"/>
          <a:stretch>
            <a:fillRect/>
          </a:stretch>
        </p:blipFill>
        <p:spPr>
          <a:xfrm>
            <a:off x="1532520" y="1075765"/>
            <a:ext cx="9424622" cy="5013097"/>
          </a:xfrm>
          <a:prstGeom prst="rect">
            <a:avLst/>
          </a:prstGeom>
        </p:spPr>
      </p:pic>
    </p:spTree>
    <p:extLst>
      <p:ext uri="{BB962C8B-B14F-4D97-AF65-F5344CB8AC3E}">
        <p14:creationId xmlns:p14="http://schemas.microsoft.com/office/powerpoint/2010/main" val="3713162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1057221" y="2593603"/>
            <a:ext cx="10077557" cy="3932703"/>
          </a:xfrm>
        </p:spPr>
        <p:txBody>
          <a:bodyPr>
            <a:normAutofit/>
          </a:bodyPr>
          <a:lstStyle/>
          <a:p>
            <a:pPr marL="342900" indent="-342900">
              <a:buFont typeface="Arial" panose="020B0604020202020204" pitchFamily="34" charset="0"/>
              <a:buChar char="•"/>
            </a:pPr>
            <a:r>
              <a:rPr lang="en-US" sz="2400" dirty="0"/>
              <a:t>For an array of n elements, the array is sorted after n-1 passes</a:t>
            </a:r>
          </a:p>
          <a:p>
            <a:pPr marL="342900" indent="-342900">
              <a:buFont typeface="Arial" panose="020B0604020202020204" pitchFamily="34" charset="0"/>
              <a:buChar char="•"/>
            </a:pPr>
            <a:r>
              <a:rPr lang="en-US" sz="2400" dirty="0"/>
              <a:t>After the kth pass, a[0], a[1], …, a[k] are sorted with respect to each other but not necessarily in their final sorted positions</a:t>
            </a:r>
          </a:p>
          <a:p>
            <a:pPr marL="342900" indent="-342900">
              <a:buFont typeface="Arial" panose="020B0604020202020204" pitchFamily="34" charset="0"/>
              <a:buChar char="•"/>
            </a:pPr>
            <a:r>
              <a:rPr lang="en-US" sz="2400" dirty="0"/>
              <a:t>Worse Case: if the array is initially sorted in reverse order, since this will lead to the maximum possible number of comparisons and moves</a:t>
            </a:r>
          </a:p>
        </p:txBody>
      </p:sp>
    </p:spTree>
    <p:extLst>
      <p:ext uri="{BB962C8B-B14F-4D97-AF65-F5344CB8AC3E}">
        <p14:creationId xmlns:p14="http://schemas.microsoft.com/office/powerpoint/2010/main" val="243729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FBB3-AEA0-1847-8465-EFD3AFD8416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F8EBA8B-BBBF-664D-AB43-DE5CABA8DD9A}"/>
              </a:ext>
            </a:extLst>
          </p:cNvPr>
          <p:cNvPicPr>
            <a:picLocks noGrp="1" noChangeAspect="1"/>
          </p:cNvPicPr>
          <p:nvPr>
            <p:ph idx="1"/>
          </p:nvPr>
        </p:nvPicPr>
        <p:blipFill>
          <a:blip r:embed="rId2"/>
          <a:stretch>
            <a:fillRect/>
          </a:stretch>
        </p:blipFill>
        <p:spPr>
          <a:xfrm>
            <a:off x="1221249" y="555064"/>
            <a:ext cx="8686492" cy="5747871"/>
          </a:xfrm>
          <a:prstGeom prst="rect">
            <a:avLst/>
          </a:prstGeom>
        </p:spPr>
      </p:pic>
    </p:spTree>
    <p:extLst>
      <p:ext uri="{BB962C8B-B14F-4D97-AF65-F5344CB8AC3E}">
        <p14:creationId xmlns:p14="http://schemas.microsoft.com/office/powerpoint/2010/main" val="3245482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7" y="2521885"/>
            <a:ext cx="10077557" cy="3932703"/>
          </a:xfrm>
        </p:spPr>
        <p:txBody>
          <a:bodyPr>
            <a:normAutofit/>
          </a:bodyPr>
          <a:lstStyle/>
          <a:p>
            <a:pPr marL="342900" indent="-342900">
              <a:buFont typeface="Arial" panose="020B0604020202020204" pitchFamily="34" charset="0"/>
              <a:buChar char="•"/>
            </a:pPr>
            <a:r>
              <a:rPr lang="en-US" sz="2400" dirty="0"/>
              <a:t>Best Case: if the array is already sorted in increasing order. </a:t>
            </a:r>
            <a:r>
              <a:rPr lang="en-CA" sz="2400" dirty="0"/>
              <a:t>In this case, each pass through the array will involve just one comparison, which will indicate that “it” is in its correct position with respect to the Both insertion and selection sorts are sorted list. Therefore, no elements will need to be moved.</a:t>
            </a:r>
          </a:p>
          <a:p>
            <a:pPr marL="342900" indent="-342900">
              <a:buFont typeface="Arial" panose="020B0604020202020204" pitchFamily="34" charset="0"/>
              <a:buChar char="•"/>
            </a:pPr>
            <a:r>
              <a:rPr lang="en-CA" sz="2400" dirty="0"/>
              <a:t>Both insertion and selection sorts are inefficient for large n</a:t>
            </a:r>
            <a:endParaRPr lang="en-US" sz="2400" dirty="0"/>
          </a:p>
          <a:p>
            <a:endParaRPr lang="en-US" sz="2400" dirty="0"/>
          </a:p>
        </p:txBody>
      </p:sp>
    </p:spTree>
    <p:extLst>
      <p:ext uri="{BB962C8B-B14F-4D97-AF65-F5344CB8AC3E}">
        <p14:creationId xmlns:p14="http://schemas.microsoft.com/office/powerpoint/2010/main" val="2508463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977B-2FF2-0C4E-82EF-225089223B7E}"/>
              </a:ext>
            </a:extLst>
          </p:cNvPr>
          <p:cNvSpPr>
            <a:spLocks noGrp="1"/>
          </p:cNvSpPr>
          <p:nvPr>
            <p:ph type="title"/>
          </p:nvPr>
        </p:nvSpPr>
        <p:spPr/>
        <p:txBody>
          <a:bodyPr/>
          <a:lstStyle/>
          <a:p>
            <a:r>
              <a:rPr lang="en-US" dirty="0"/>
              <a:t>Recursive Sorts: </a:t>
            </a:r>
            <a:r>
              <a:rPr lang="en-US" dirty="0" err="1"/>
              <a:t>MergeSort</a:t>
            </a:r>
            <a:r>
              <a:rPr lang="en-US" dirty="0"/>
              <a:t> and </a:t>
            </a:r>
            <a:r>
              <a:rPr lang="en-US" dirty="0" err="1"/>
              <a:t>QuickSort</a:t>
            </a:r>
            <a:endParaRPr lang="en-US" dirty="0"/>
          </a:p>
        </p:txBody>
      </p:sp>
      <p:sp>
        <p:nvSpPr>
          <p:cNvPr id="3" name="Content Placeholder 2">
            <a:extLst>
              <a:ext uri="{FF2B5EF4-FFF2-40B4-BE49-F238E27FC236}">
                <a16:creationId xmlns:a16="http://schemas.microsoft.com/office/drawing/2014/main" id="{69DA2360-99EA-1545-BFA3-6F409659D8DE}"/>
              </a:ext>
            </a:extLst>
          </p:cNvPr>
          <p:cNvSpPr>
            <a:spLocks noGrp="1"/>
          </p:cNvSpPr>
          <p:nvPr>
            <p:ph idx="1"/>
          </p:nvPr>
        </p:nvSpPr>
        <p:spPr/>
        <p:txBody>
          <a:bodyPr>
            <a:normAutofit/>
          </a:bodyPr>
          <a:lstStyle/>
          <a:p>
            <a:pPr marL="342900" indent="-342900">
              <a:buFont typeface="Arial" panose="020B0604020202020204" pitchFamily="34" charset="0"/>
              <a:buChar char="•"/>
            </a:pPr>
            <a:r>
              <a:rPr lang="en-US" sz="2400" dirty="0"/>
              <a:t>Selection and insertion sorts are inefficient for large n, requiring approximately n passes through a list of n elements</a:t>
            </a:r>
          </a:p>
          <a:p>
            <a:pPr marL="342900" indent="-342900">
              <a:buFont typeface="Arial" panose="020B0604020202020204" pitchFamily="34" charset="0"/>
              <a:buChar char="•"/>
            </a:pPr>
            <a:r>
              <a:rPr lang="en-US" sz="2400" dirty="0"/>
              <a:t>Divide-and-conquer approach</a:t>
            </a:r>
          </a:p>
        </p:txBody>
      </p:sp>
    </p:spTree>
    <p:extLst>
      <p:ext uri="{BB962C8B-B14F-4D97-AF65-F5344CB8AC3E}">
        <p14:creationId xmlns:p14="http://schemas.microsoft.com/office/powerpoint/2010/main" val="3305190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Recursive Methods</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7" y="2521885"/>
            <a:ext cx="10077557" cy="3932703"/>
          </a:xfrm>
        </p:spPr>
        <p:txBody>
          <a:bodyPr>
            <a:normAutofit/>
          </a:bodyPr>
          <a:lstStyle/>
          <a:p>
            <a:pPr marL="342900" indent="-342900">
              <a:buFont typeface="Arial" panose="020B0604020202020204" pitchFamily="34" charset="0"/>
              <a:buChar char="•"/>
            </a:pPr>
            <a:r>
              <a:rPr lang="en-US" sz="2400" dirty="0"/>
              <a:t>A method that calls itself</a:t>
            </a:r>
          </a:p>
          <a:p>
            <a:pPr marL="342900" indent="-342900">
              <a:buFont typeface="Arial" panose="020B0604020202020204" pitchFamily="34" charset="0"/>
              <a:buChar char="•"/>
            </a:pPr>
            <a:r>
              <a:rPr lang="en-US" sz="2400" dirty="0"/>
              <a:t>Each time the recursive call to </a:t>
            </a:r>
            <a:r>
              <a:rPr lang="en-US" sz="2400" dirty="0" err="1"/>
              <a:t>stackWords</a:t>
            </a:r>
            <a:r>
              <a:rPr lang="en-US" sz="2400" dirty="0"/>
              <a:t>() is made, execution go back to the start of a new method call</a:t>
            </a:r>
          </a:p>
          <a:p>
            <a:pPr marL="342900" indent="-342900">
              <a:buFont typeface="Arial" panose="020B0604020202020204" pitchFamily="34" charset="0"/>
              <a:buChar char="•"/>
            </a:pPr>
            <a:r>
              <a:rPr lang="en-US" sz="2400" dirty="0"/>
              <a:t>Computer must remember to complete all pending calls to the method</a:t>
            </a:r>
          </a:p>
          <a:p>
            <a:pPr marL="342900" indent="-342900">
              <a:buFont typeface="Arial" panose="020B0604020202020204" pitchFamily="34" charset="0"/>
              <a:buChar char="•"/>
            </a:pPr>
            <a:r>
              <a:rPr lang="en-US" sz="2400" dirty="0"/>
              <a:t>Computer stores all the pending calls in a stack, pops the top statement off the stack, then execute that statement </a:t>
            </a:r>
          </a:p>
          <a:p>
            <a:endParaRPr lang="en-US" sz="2400" dirty="0"/>
          </a:p>
        </p:txBody>
      </p:sp>
    </p:spTree>
    <p:extLst>
      <p:ext uri="{BB962C8B-B14F-4D97-AF65-F5344CB8AC3E}">
        <p14:creationId xmlns:p14="http://schemas.microsoft.com/office/powerpoint/2010/main" val="297900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General Form of Recursive Methods</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8" y="2521885"/>
            <a:ext cx="4817248" cy="3932703"/>
          </a:xfrm>
        </p:spPr>
        <p:txBody>
          <a:bodyPr>
            <a:normAutofit/>
          </a:bodyPr>
          <a:lstStyle/>
          <a:p>
            <a:pPr marL="342900" indent="-342900">
              <a:buFont typeface="Arial" panose="020B0604020202020204" pitchFamily="34" charset="0"/>
              <a:buChar char="•"/>
            </a:pPr>
            <a:r>
              <a:rPr lang="en-US" sz="2400" dirty="0"/>
              <a:t>Every recursive methods has two distinct parts:</a:t>
            </a:r>
          </a:p>
          <a:p>
            <a:pPr marL="800100" lvl="2" indent="-342900"/>
            <a:r>
              <a:rPr lang="en-US" sz="2000" dirty="0"/>
              <a:t>A base case or termination condition that causes the method to end</a:t>
            </a:r>
          </a:p>
          <a:p>
            <a:pPr marL="800100" lvl="2" indent="-342900"/>
            <a:r>
              <a:rPr lang="en-US" sz="2000" dirty="0"/>
              <a:t>A non-base case whose actions move the algorithm toward the base case and termination</a:t>
            </a:r>
          </a:p>
          <a:p>
            <a:endParaRPr lang="en-US" sz="2400" dirty="0"/>
          </a:p>
        </p:txBody>
      </p:sp>
      <p:pic>
        <p:nvPicPr>
          <p:cNvPr id="4" name="Picture 3">
            <a:extLst>
              <a:ext uri="{FF2B5EF4-FFF2-40B4-BE49-F238E27FC236}">
                <a16:creationId xmlns:a16="http://schemas.microsoft.com/office/drawing/2014/main" id="{699CDA49-3FA4-B84D-9E67-F786C7F13FDD}"/>
              </a:ext>
            </a:extLst>
          </p:cNvPr>
          <p:cNvPicPr>
            <a:picLocks noChangeAspect="1"/>
          </p:cNvPicPr>
          <p:nvPr/>
        </p:nvPicPr>
        <p:blipFill>
          <a:blip r:embed="rId2"/>
          <a:stretch>
            <a:fillRect/>
          </a:stretch>
        </p:blipFill>
        <p:spPr>
          <a:xfrm>
            <a:off x="5342966" y="2724149"/>
            <a:ext cx="6769390" cy="2618815"/>
          </a:xfrm>
          <a:prstGeom prst="rect">
            <a:avLst/>
          </a:prstGeom>
        </p:spPr>
      </p:pic>
    </p:spTree>
    <p:extLst>
      <p:ext uri="{BB962C8B-B14F-4D97-AF65-F5344CB8AC3E}">
        <p14:creationId xmlns:p14="http://schemas.microsoft.com/office/powerpoint/2010/main" val="29630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28DBD4-B191-1F44-84F3-BBF191523F00}"/>
              </a:ext>
            </a:extLst>
          </p:cNvPr>
          <p:cNvPicPr>
            <a:picLocks noChangeAspect="1"/>
          </p:cNvPicPr>
          <p:nvPr/>
        </p:nvPicPr>
        <p:blipFill>
          <a:blip r:embed="rId2"/>
          <a:stretch>
            <a:fillRect/>
          </a:stretch>
        </p:blipFill>
        <p:spPr>
          <a:xfrm>
            <a:off x="1409499" y="963705"/>
            <a:ext cx="9373001" cy="4930589"/>
          </a:xfrm>
          <a:prstGeom prst="rect">
            <a:avLst/>
          </a:prstGeom>
        </p:spPr>
      </p:pic>
    </p:spTree>
    <p:extLst>
      <p:ext uri="{BB962C8B-B14F-4D97-AF65-F5344CB8AC3E}">
        <p14:creationId xmlns:p14="http://schemas.microsoft.com/office/powerpoint/2010/main" val="406983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8262ACA-6B21-2B41-831B-99A9EFD73076}"/>
              </a:ext>
            </a:extLst>
          </p:cNvPr>
          <p:cNvPicPr>
            <a:picLocks noChangeAspect="1"/>
          </p:cNvPicPr>
          <p:nvPr/>
        </p:nvPicPr>
        <p:blipFill>
          <a:blip r:embed="rId2"/>
          <a:stretch>
            <a:fillRect/>
          </a:stretch>
        </p:blipFill>
        <p:spPr>
          <a:xfrm>
            <a:off x="1513657" y="1773704"/>
            <a:ext cx="9164685" cy="3310591"/>
          </a:xfrm>
          <a:prstGeom prst="rect">
            <a:avLst/>
          </a:prstGeom>
        </p:spPr>
      </p:pic>
    </p:spTree>
    <p:extLst>
      <p:ext uri="{BB962C8B-B14F-4D97-AF65-F5344CB8AC3E}">
        <p14:creationId xmlns:p14="http://schemas.microsoft.com/office/powerpoint/2010/main" val="369283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7705-A48A-9D45-82CA-C6331CED2487}"/>
              </a:ext>
            </a:extLst>
          </p:cNvPr>
          <p:cNvSpPr>
            <a:spLocks noGrp="1"/>
          </p:cNvSpPr>
          <p:nvPr>
            <p:ph type="title"/>
          </p:nvPr>
        </p:nvSpPr>
        <p:spPr/>
        <p:txBody>
          <a:bodyPr/>
          <a:lstStyle/>
          <a:p>
            <a:r>
              <a:rPr lang="en-US" dirty="0"/>
              <a:t>Writing Recursive Methods</a:t>
            </a:r>
          </a:p>
        </p:txBody>
      </p:sp>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7" y="2521885"/>
            <a:ext cx="10077557" cy="3932703"/>
          </a:xfrm>
        </p:spPr>
        <p:txBody>
          <a:bodyPr>
            <a:normAutofit/>
          </a:bodyPr>
          <a:lstStyle/>
          <a:p>
            <a:pPr marL="342900" indent="-342900">
              <a:buFont typeface="Arial" panose="020B0604020202020204" pitchFamily="34" charset="0"/>
              <a:buChar char="•"/>
            </a:pPr>
            <a:r>
              <a:rPr lang="en-US" sz="2400" dirty="0"/>
              <a:t>To come up with a recursive algorithm, we must identify the subproblems within the main problem</a:t>
            </a:r>
          </a:p>
          <a:p>
            <a:pPr marL="342900" indent="-342900">
              <a:buFont typeface="Arial" panose="020B0604020202020204" pitchFamily="34" charset="0"/>
              <a:buChar char="•"/>
            </a:pPr>
            <a:r>
              <a:rPr lang="en-US" sz="2400" dirty="0"/>
              <a:t>Problem: write a method that return n! (n factorial)</a:t>
            </a:r>
          </a:p>
          <a:p>
            <a:endParaRPr lang="en-US" sz="2400" dirty="0"/>
          </a:p>
        </p:txBody>
      </p:sp>
      <p:pic>
        <p:nvPicPr>
          <p:cNvPr id="4" name="Picture 3">
            <a:extLst>
              <a:ext uri="{FF2B5EF4-FFF2-40B4-BE49-F238E27FC236}">
                <a16:creationId xmlns:a16="http://schemas.microsoft.com/office/drawing/2014/main" id="{CDA81F72-E2F3-9947-809B-879861D7E94E}"/>
              </a:ext>
            </a:extLst>
          </p:cNvPr>
          <p:cNvPicPr>
            <a:picLocks noChangeAspect="1"/>
          </p:cNvPicPr>
          <p:nvPr/>
        </p:nvPicPr>
        <p:blipFill>
          <a:blip r:embed="rId2"/>
          <a:stretch>
            <a:fillRect/>
          </a:stretch>
        </p:blipFill>
        <p:spPr>
          <a:xfrm>
            <a:off x="2287974" y="3962115"/>
            <a:ext cx="6156780" cy="2492473"/>
          </a:xfrm>
          <a:prstGeom prst="rect">
            <a:avLst/>
          </a:prstGeom>
        </p:spPr>
      </p:pic>
    </p:spTree>
    <p:extLst>
      <p:ext uri="{BB962C8B-B14F-4D97-AF65-F5344CB8AC3E}">
        <p14:creationId xmlns:p14="http://schemas.microsoft.com/office/powerpoint/2010/main" val="35069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A7ED5D-7178-ED4A-8AD2-AE6F208CBE94}"/>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0D1C6748-8613-9A46-827C-8F9FEFB9346D}"/>
              </a:ext>
            </a:extLst>
          </p:cNvPr>
          <p:cNvPicPr>
            <a:picLocks noGrp="1" noChangeAspect="1"/>
          </p:cNvPicPr>
          <p:nvPr>
            <p:ph idx="1"/>
          </p:nvPr>
        </p:nvPicPr>
        <p:blipFill>
          <a:blip r:embed="rId2"/>
          <a:stretch>
            <a:fillRect/>
          </a:stretch>
        </p:blipFill>
        <p:spPr>
          <a:xfrm>
            <a:off x="1816243" y="595212"/>
            <a:ext cx="7496503" cy="3034838"/>
          </a:xfrm>
          <a:prstGeom prst="rect">
            <a:avLst/>
          </a:prstGeom>
        </p:spPr>
      </p:pic>
      <p:pic>
        <p:nvPicPr>
          <p:cNvPr id="9" name="Picture 8">
            <a:extLst>
              <a:ext uri="{FF2B5EF4-FFF2-40B4-BE49-F238E27FC236}">
                <a16:creationId xmlns:a16="http://schemas.microsoft.com/office/drawing/2014/main" id="{5C6A04AE-1B0E-1E43-AFF5-5ECD26489116}"/>
              </a:ext>
            </a:extLst>
          </p:cNvPr>
          <p:cNvPicPr>
            <a:picLocks noChangeAspect="1"/>
          </p:cNvPicPr>
          <p:nvPr/>
        </p:nvPicPr>
        <p:blipFill>
          <a:blip r:embed="rId3"/>
          <a:stretch>
            <a:fillRect/>
          </a:stretch>
        </p:blipFill>
        <p:spPr>
          <a:xfrm>
            <a:off x="2982334" y="4226162"/>
            <a:ext cx="5164319" cy="1853079"/>
          </a:xfrm>
          <a:prstGeom prst="rect">
            <a:avLst/>
          </a:prstGeom>
        </p:spPr>
      </p:pic>
    </p:spTree>
    <p:extLst>
      <p:ext uri="{BB962C8B-B14F-4D97-AF65-F5344CB8AC3E}">
        <p14:creationId xmlns:p14="http://schemas.microsoft.com/office/powerpoint/2010/main" val="277034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6D215-5A77-A74B-8DC4-68A4B6465CEA}"/>
              </a:ext>
            </a:extLst>
          </p:cNvPr>
          <p:cNvSpPr>
            <a:spLocks noGrp="1"/>
          </p:cNvSpPr>
          <p:nvPr>
            <p:ph idx="1"/>
          </p:nvPr>
        </p:nvSpPr>
        <p:spPr>
          <a:xfrm>
            <a:off x="525717" y="2521885"/>
            <a:ext cx="10077557" cy="3932703"/>
          </a:xfrm>
        </p:spPr>
        <p:txBody>
          <a:bodyPr>
            <a:normAutofit/>
          </a:bodyPr>
          <a:lstStyle/>
          <a:p>
            <a:pPr marL="342900" indent="-342900">
              <a:buFont typeface="Arial" panose="020B0604020202020204" pitchFamily="34" charset="0"/>
              <a:buChar char="•"/>
            </a:pPr>
            <a:r>
              <a:rPr lang="en-US" sz="2400" dirty="0"/>
              <a:t>Write a recursive method </a:t>
            </a:r>
            <a:r>
              <a:rPr lang="en-US" sz="2400" dirty="0" err="1"/>
              <a:t>revDigs</a:t>
            </a:r>
            <a:r>
              <a:rPr lang="en-US" sz="2400" dirty="0"/>
              <a:t> that outputs its integer parameter with the digits reversed</a:t>
            </a:r>
          </a:p>
          <a:p>
            <a:pPr marL="342900" indent="-342900">
              <a:buFont typeface="Arial" panose="020B0604020202020204" pitchFamily="34" charset="0"/>
              <a:buChar char="•"/>
            </a:pPr>
            <a:r>
              <a:rPr lang="en-US" sz="2400" dirty="0" err="1"/>
              <a:t>revDigs</a:t>
            </a:r>
            <a:r>
              <a:rPr lang="en-US" sz="2400" dirty="0"/>
              <a:t>(147) = 741</a:t>
            </a:r>
          </a:p>
          <a:p>
            <a:pPr marL="342900" indent="-342900">
              <a:buFont typeface="Arial" panose="020B0604020202020204" pitchFamily="34" charset="0"/>
              <a:buChar char="•"/>
            </a:pPr>
            <a:r>
              <a:rPr lang="en-US" sz="2400" dirty="0" err="1"/>
              <a:t>revDigs</a:t>
            </a:r>
            <a:r>
              <a:rPr lang="en-US" sz="2400" dirty="0"/>
              <a:t>(4) = 4</a:t>
            </a:r>
          </a:p>
          <a:p>
            <a:pPr marL="342900" indent="-342900">
              <a:buFont typeface="Arial" panose="020B0604020202020204" pitchFamily="34" charset="0"/>
              <a:buChar char="•"/>
            </a:pPr>
            <a:r>
              <a:rPr lang="en-US" sz="2400" dirty="0"/>
              <a:t>Idea: output the rightmost digit, then if there are still digits left in the remaining number n/10, reverse its digits. Repeat the process until n/10 is 0</a:t>
            </a:r>
          </a:p>
          <a:p>
            <a:pPr marL="342900" indent="-342900">
              <a:buFont typeface="Arial" panose="020B0604020202020204" pitchFamily="34" charset="0"/>
              <a:buChar char="•"/>
            </a:pPr>
            <a:endParaRPr lang="en-US" sz="2400" dirty="0"/>
          </a:p>
          <a:p>
            <a:endParaRPr lang="en-US" sz="2400" dirty="0"/>
          </a:p>
        </p:txBody>
      </p:sp>
      <p:sp>
        <p:nvSpPr>
          <p:cNvPr id="5" name="Title 1">
            <a:extLst>
              <a:ext uri="{FF2B5EF4-FFF2-40B4-BE49-F238E27FC236}">
                <a16:creationId xmlns:a16="http://schemas.microsoft.com/office/drawing/2014/main" id="{ECD099D1-930A-5649-9A9F-D8BACF2923C0}"/>
              </a:ext>
            </a:extLst>
          </p:cNvPr>
          <p:cNvSpPr txBox="1">
            <a:spLocks/>
          </p:cNvSpPr>
          <p:nvPr/>
        </p:nvSpPr>
        <p:spPr>
          <a:xfrm>
            <a:off x="525717" y="903609"/>
            <a:ext cx="10077557" cy="132556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dirty="0"/>
              <a:t>Writing Recursive Methods</a:t>
            </a:r>
          </a:p>
        </p:txBody>
      </p:sp>
    </p:spTree>
    <p:extLst>
      <p:ext uri="{BB962C8B-B14F-4D97-AF65-F5344CB8AC3E}">
        <p14:creationId xmlns:p14="http://schemas.microsoft.com/office/powerpoint/2010/main" val="521817805"/>
      </p:ext>
    </p:extLst>
  </p:cSld>
  <p:clrMapOvr>
    <a:masterClrMapping/>
  </p:clrMapOvr>
</p:sld>
</file>

<file path=ppt/theme/theme1.xml><?xml version="1.0" encoding="utf-8"?>
<a:theme xmlns:a="http://schemas.openxmlformats.org/drawingml/2006/main" name="Roca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1341</TotalTime>
  <Words>677</Words>
  <Application>Microsoft Macintosh PowerPoint</Application>
  <PresentationFormat>Widescreen</PresentationFormat>
  <Paragraphs>47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Avenir Next LT Pro</vt:lpstr>
      <vt:lpstr>Avenir Next LT Pro Light</vt:lpstr>
      <vt:lpstr>Georgia Pro Semibold</vt:lpstr>
      <vt:lpstr>RocaVTI</vt:lpstr>
      <vt:lpstr>Week 7</vt:lpstr>
      <vt:lpstr>PowerPoint Presentation</vt:lpstr>
      <vt:lpstr>Recursive Methods</vt:lpstr>
      <vt:lpstr>General Form of Recursive Methods</vt:lpstr>
      <vt:lpstr>PowerPoint Presentation</vt:lpstr>
      <vt:lpstr>PowerPoint Presentation</vt:lpstr>
      <vt:lpstr>Writing Recursive Methods</vt:lpstr>
      <vt:lpstr>PowerPoint Presentation</vt:lpstr>
      <vt:lpstr>PowerPoint Presentation</vt:lpstr>
      <vt:lpstr>Fibonacci Number</vt:lpstr>
      <vt:lpstr>Each call to fib makes two more calls, which hints at an exponential algorithm (one that is very inefficient)</vt:lpstr>
      <vt:lpstr>PowerPoint Presentation</vt:lpstr>
      <vt:lpstr>Sorting and Searching</vt:lpstr>
      <vt:lpstr>Selection Sort</vt:lpstr>
      <vt:lpstr>PowerPoint Presentation</vt:lpstr>
      <vt:lpstr>Selection Sort</vt:lpstr>
      <vt:lpstr>Insertion Sort</vt:lpstr>
      <vt:lpstr>PowerPoint Presentation</vt:lpstr>
      <vt:lpstr>Insertion Sort</vt:lpstr>
      <vt:lpstr>Insertion Sort</vt:lpstr>
      <vt:lpstr>Recursive Sorts: MergeSort and QuickSort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dc:title>
  <dc:creator>Karina Sang</dc:creator>
  <cp:lastModifiedBy>Karina Sang</cp:lastModifiedBy>
  <cp:revision>13</cp:revision>
  <dcterms:created xsi:type="dcterms:W3CDTF">2022-08-09T19:30:33Z</dcterms:created>
  <dcterms:modified xsi:type="dcterms:W3CDTF">2022-08-26T02:14:09Z</dcterms:modified>
</cp:coreProperties>
</file>