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7" r:id="rId22"/>
    <p:sldId id="266" r:id="rId23"/>
    <p:sldId id="268" r:id="rId24"/>
    <p:sldId id="270" r:id="rId25"/>
    <p:sldId id="269" r:id="rId26"/>
    <p:sldId id="271" r:id="rId27"/>
    <p:sldId id="272" r:id="rId28"/>
    <p:sldId id="274" r:id="rId29"/>
    <p:sldId id="275" r:id="rId30"/>
    <p:sldId id="276" r:id="rId31"/>
    <p:sldId id="273" r:id="rId32"/>
    <p:sldId id="277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22:33:50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16247 6470 24575,'0'12'0,"0"3"0,0 8 0,0 5 0,0 3 0,0 3 0,0 1 0,-2 4 0,0 0 0,0 2 0,1-2 0,0-2 0,-1-1 0,-2-4 0,0-4 0,0-1 0,0-4 0,1 0 0,1 0 0,0 1 0,-1 2 0,1 0 0,-1-1 0,0-1 0,0 0 0,0-1 0,2 1 0,-2 0 0,0 1 0,0 1 0,0-2 0,1 2 0,1-2 0,-1-3 0,0-2 0,0 0 0,1-3 0,1 1 0,0-2 0,0 0 0,0-1 0,-1 0 0,0-1 0,-1-1 0,0-2 0,2-1 0,0-1 0,0-2 0,0 1 0,0-1 0,0 0 0,0-1 0,0-3 0,0 0 0</inkml:trace>
  <inkml:trace contextRef="#ctx0" brushRef="#br0" timeOffset="4567">17970 11823 24575,'0'17'0,"0"9"0,0 7 0,0 10 0,0 5 0,0 4 0,0 4 0,0 3 0,0-2 0,-3-3 0,-1-2 0,0-1 0,0-3 0,4-3 0,0-7 0,0-5 0,0-8 0,-1-4 0,-1-2 0,0-3 0,0-1 0,0-1 0,1-1 0,-1 0 0,0-1 0,1-2 0,-3 0 0,1-3 0,1-2 0,0-2 0,1-2 0</inkml:trace>
  <inkml:trace contextRef="#ctx0" brushRef="#br0" timeOffset="6433">18864 14355 24575,'0'14'0,"0"12"0,0 10 0,0 13 0,0 7 0,0-2 0,0 2 0,0-2 0,0-3 0,0-3 0,0-3 0,0-3 0,0-1 0,0 1 0,0-3 0,0-3 0,0-3 0,0-5 0,0-5 0,0-5 0,0-4 0,0-4 0,0-3 0,0-1 0,0-2 0,0 1 0,0 0 0,0-1 0,0 1 0,0-2 0,0 0 0,0 0 0,0-2 0,0 0 0</inkml:trace>
  <inkml:trace contextRef="#ctx0" brushRef="#br0" timeOffset="8582">20587 11878 24575,'-4'6'0,"2"7"0,2 8 0,0 7 0,0 1 0,0-2 0,0-5 0,0-5 0,0-2 0,0-2 0,0 3 0,0 2 0,1 4 0,1 4 0,0 0 0,1 1 0,-2 1 0,1 1 0,0 1 0,-2 1 0,0-2 0,0-2 0,0-2 0,0-1 0,1-3 0,1-1 0,-1-2 0,1-1 0,-2 1 0,0 0 0,0-1 0,1 0 0,1-1 0,0-1 0,-1-1 0,-1 0 0,0-7 0,0 0 0</inkml:trace>
  <inkml:trace contextRef="#ctx0" brushRef="#br0" timeOffset="10832">21482 6625 24575,'0'9'0,"0"3"0,0 5 0,0 4 0,0 0 0,0 2 0,0 3 0,0 2 0,0 3 0,0 3 0,0-1 0,0-1 0,0-2 0,0-3 0,0 1 0,0-3 0,0 1 0,0 0 0,0-1 0,0 1 0,0-3 0,0-2 0,0-3 0,0-3 0,0-1 0,0 0 0,0 1 0,0 1 0,0 2 0,0-1 0,0 1 0,-2 0 0,0 1 0,0 0 0,1 0 0,1-2 0,0-1 0,0-3 0,0-5 0,0-4 0</inkml:trace>
  <inkml:trace contextRef="#ctx0" brushRef="#br0" timeOffset="12882">24001 6680 24575,'0'15'0,"0"4"0,0 4 0,0 4 0,0 0 0,0-1 0,2-1 0,1-1 0,1-1 0,0 0 0,-2-1 0,1 2 0,0 3 0,1 1 0,0 2 0,1 0 0,-2-3 0,-1-3 0,0-1 0,-1-3 0,1 0 0,0 0 0,0 2 0,0 2 0,1 0 0,0 1 0,-1-1 0,1-2 0,-1 0 0,0-2 0,-1 0 0,-1 0 0,1 3 0,1 0 0,0 0 0,1 0 0,-1-5 0,0-1 0,-1-9 0,-1-2 0</inkml:trace>
  <inkml:trace contextRef="#ctx0" brushRef="#br0" timeOffset="15665">27522 11016 24575,'0'15'0,"0"6"0,0 9 0,0 6 0,0 6 0,0 5 0,0 4 0,0-1 0,1-2 0,1-5 0,2-2 0,1-3 0,-1-4 0,1 1 0,-2-2 0,-1-1 0,0-3 0,-1-1 0,1-1 0,0-2 0,1-1 0,-1-3 0,0-3 0,1-2 0,-1-1 0,-1-7 0,-1 1 0,0-8 0,0 0 0</inkml:trace>
  <inkml:trace contextRef="#ctx0" brushRef="#br0" timeOffset="17299">24860 15405 24575,'0'21'0,"0"7"0,0 14 0,0 5 0,0 5 0,0 0 0,0-1 0,2 2 0,0-5 0,3-2 0,3 0 0,0-2 0,1 1 0,-2-2 0,-1-4 0,-2-5 0,-1-8 0,-1-5 0,1-4 0,-1-3 0,0-3 0,2-4 0,-4-4 0,3-1 0</inkml:trace>
  <inkml:trace contextRef="#ctx0" brushRef="#br0" timeOffset="25299">15325 4035 24575,'0'12'0,"0"14"0,0 19 0,0 19 0,0-27 0,0 2 0,0 2 0,0 0 0,0 1 0,0-1 0,0-2 0,0-1 0,0-4 0,0-1 0,0 20 0,0-10 0,0-4 0,0-3 0,0-2 0,0-3 0,0-2 0,0-4 0,0-4 0,0-5 0,0-6 0,0-5 0,0-4 0</inkml:trace>
  <inkml:trace contextRef="#ctx0" brushRef="#br0" timeOffset="41649">15401 4012 24575,'44'0'0,"9"0"0,13 0 0,-29 0 0,0 0 0,1 0 0,1 0 0,-2 0 0,1 0 0,-3 0 0,0 0 0,30 0 0,-8 2 0,-6 0 0,-6 1 0,-7 1 0,-4-1 0,-4 2 0,-1-1 0,-1 1 0,-2 0 0,-3-1 0,-4 0 0,-4-1 0,-4-2 0,-5 0 0,-3-1 0</inkml:trace>
  <inkml:trace contextRef="#ctx0" brushRef="#br0" timeOffset="43432">15351 7366 24575,'18'0'0,"10"0"0,8 0 0,10 0 0,4 0 0,1 0 0,4 0 0,1 0 0,-3 0 0,-4 0 0,-4 0 0,-4 0 0,-5 4 0,-2 1 0,-5 0 0,-4 1 0,-4-2 0,-3-3 0,-4 2 0,-2-1 0,1 0 0,-1-1 0,-1-1 0,-1 1 0,-2 1 0,-2-1 0,-2 1 0,-1-2 0</inkml:trace>
  <inkml:trace contextRef="#ctx0" brushRef="#br0" timeOffset="45302">17173 12670 24575,'33'0'0,"9"0"0,14 0 0,8 0 0,2 0 0,0 0 0,-2 0 0,-5 0 0,-7 0 0,-9 0 0,-6 0 0,-5 0 0,-1 0 0,-1 0 0,0 0 0,1 0 0,-1 0 0,-2 0 0,-4 0 0,-6 0-1696,-3 0 0,-7 0 0,-3 0 0</inkml:trace>
  <inkml:trace contextRef="#ctx0" brushRef="#br0" timeOffset="46865">18122 15248 24575,'32'0'0,"8"0"0,11 0 0,3 0 0,-3 0 0,-4 0 0,-3 0 0,-4 0 0,0 0 0,-3 0 0,-2 0 0,-1 0 0,-2 0 0,-2 0 0,-4 0 0,-6 0 0,-2 0 0,-11 0 0,1 0 0</inkml:trace>
  <inkml:trace contextRef="#ctx0" brushRef="#br0" timeOffset="48482">19628 12629 24575,'28'0'0,"7"0"0,10 0 0,7 0 0,4 0 0,2 0 0,3 0 0,0 0 0,2 0 0,-3 0 0,-3 0 0,-7 0 0,-4 1 0,-5 2 0,1-1 0,-1-1 0,-3-1 0,-1 0 0,-4 0 0,-2 2 0,-3 0 0,-2-1 0,-3 1 0,-2-2 0,-5 0 0,-8 0 0,-4 0 0</inkml:trace>
  <inkml:trace contextRef="#ctx0" brushRef="#br0" timeOffset="50285">20516 7405 24575,'18'0'0,"12"0"0,15 0 0,11 0 0,1 0 0,-5 0 0,-6 0 0,-4 0 0,-1 0 0,0 0 0,2 0 0,1 0 0,1 0 0,-4 2 0,-6-1 0,-5 3 0,-5-1 0,-5-1 0,-3 1 0,-3-2 0,-1 1 0,-1-1 0,1 0 0,-1 0 0,0 1 0,1 1 0,-1-1 0,0 0 0,-3-1 0,-3-1 0,-2 0 0,0 0 0,-2 0 0,0 0 0</inkml:trace>
  <inkml:trace contextRef="#ctx0" brushRef="#br0" timeOffset="52082">23184 7457 24575,'10'3'0,"12"0"0,14-3 0,9 0 0,8 0 0,-5 0 0,4 0 0,2 0 0,4 0 0,2 0 0,-4 2 0,-3 2 0,-8 0 0,-6 1 0,-5-2 0,-5-1 0,-3 0 0,-2-2 0,2 0 0,-2 1 0,-2 1 0,-4 0 0,-6-1 0,-5-1 0,-4 0 0</inkml:trace>
  <inkml:trace contextRef="#ctx0" brushRef="#br0" timeOffset="54034">26773 11789 24575,'56'0'0,"3"0"0,-22 0 0,0 0 0,2 0 0,1 0 0,1 0 0,1 0 0,-1 0 0,-1 0 0,-3 0 0,-1 0 0,27 0 0,-10 0 0,-10 2 0,-6 0 0,-6 1 0,-2 0 0,-5-1 0,-5 0 0,-1 0 0,-10 0 0,0-1 0</inkml:trace>
  <inkml:trace contextRef="#ctx0" brushRef="#br0" timeOffset="55686">24103 16193 24575,'20'0'0,"13"0"0,20 0 0,-20 0 0,2 0 0,0 0 0,1 0 0,3 0 0,-1 0 0,-1 0 0,-1 0 0,-1 0 0,-1 0 0,29 0 0,-11 0 0,-8 0 0,-11 0 0,-8 0 0,-7 0 0,-3 0 0,-2 0 0,0 0 0,-2 0 0,-2 0 0,-1 0 0,-1 0 0,0 0 0,2 0 0,0 0 0,-3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3/24/23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7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3/24/23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7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21j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21s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9j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14s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c22j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2020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5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C35-0E32-A64F-8114-EF02B6E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Escape Room to a graph problem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FFF40C-9999-7447-8597-DE97AD347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67818"/>
              </p:ext>
            </p:extLst>
          </p:nvPr>
        </p:nvGraphicFramePr>
        <p:xfrm>
          <a:off x="1066800" y="2103437"/>
          <a:ext cx="4768516" cy="319045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2129">
                  <a:extLst>
                    <a:ext uri="{9D8B030D-6E8A-4147-A177-3AD203B41FA5}">
                      <a16:colId xmlns:a16="http://schemas.microsoft.com/office/drawing/2014/main" val="1248253355"/>
                    </a:ext>
                  </a:extLst>
                </a:gridCol>
                <a:gridCol w="1192129">
                  <a:extLst>
                    <a:ext uri="{9D8B030D-6E8A-4147-A177-3AD203B41FA5}">
                      <a16:colId xmlns:a16="http://schemas.microsoft.com/office/drawing/2014/main" val="3923246402"/>
                    </a:ext>
                  </a:extLst>
                </a:gridCol>
                <a:gridCol w="1192129">
                  <a:extLst>
                    <a:ext uri="{9D8B030D-6E8A-4147-A177-3AD203B41FA5}">
                      <a16:colId xmlns:a16="http://schemas.microsoft.com/office/drawing/2014/main" val="3199294937"/>
                    </a:ext>
                  </a:extLst>
                </a:gridCol>
                <a:gridCol w="1192129">
                  <a:extLst>
                    <a:ext uri="{9D8B030D-6E8A-4147-A177-3AD203B41FA5}">
                      <a16:colId xmlns:a16="http://schemas.microsoft.com/office/drawing/2014/main" val="510271729"/>
                    </a:ext>
                  </a:extLst>
                </a:gridCol>
              </a:tblGrid>
              <a:tr h="106348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137213"/>
                  </a:ext>
                </a:extLst>
              </a:tr>
              <a:tr h="106348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54554"/>
                  </a:ext>
                </a:extLst>
              </a:tr>
              <a:tr h="106348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550249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3E67908-DF18-504A-BC96-96B199FE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935" y="2014194"/>
            <a:ext cx="4025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0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2021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4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D201-EC42-624A-A49C-1F9C459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J4 Arranging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9A99-41C4-B849-B33A-90F6AB3E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https://dmoj.ca/problem/ccc21j4</a:t>
            </a:r>
            <a:endParaRPr lang="en-US" dirty="0"/>
          </a:p>
          <a:p>
            <a:r>
              <a:rPr lang="en-US" dirty="0"/>
              <a:t>A math problem….</a:t>
            </a:r>
          </a:p>
        </p:txBody>
      </p:sp>
    </p:spTree>
    <p:extLst>
      <p:ext uri="{BB962C8B-B14F-4D97-AF65-F5344CB8AC3E}">
        <p14:creationId xmlns:p14="http://schemas.microsoft.com/office/powerpoint/2010/main" val="210372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8E86-ADD8-F24D-B00E-E1A945C3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142DF-9A0C-DD48-A5AA-AC7669FF8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196" y="2014194"/>
            <a:ext cx="7947608" cy="33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10DB-73E6-C14F-A0E7-2A866498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8B05F-3A03-7946-91C8-4A711324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422" y="573293"/>
            <a:ext cx="4567156" cy="57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0268-6AB3-894A-BE01-6F8AE590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B07894-0252-8F42-A76B-2602F978C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664" y="987843"/>
            <a:ext cx="5172672" cy="48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7322-5232-BD45-A88B-B773A886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Modern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7DA3-918A-8641-9924-FA714FE1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https://dmoj.ca/problem/ccc21s2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math problem….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2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81A-3EEA-6E41-8E68-5A95886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FCC24F-502A-3446-8CCF-2FA8CD048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394" y="1504156"/>
            <a:ext cx="9701211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1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0BFB-A74F-1648-96EB-270BD76E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672D1-44B9-E949-813F-F963F6622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801" y="1504156"/>
            <a:ext cx="9700398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3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2019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6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66DA-4607-F947-B8A1-9E21A55D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Escape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75F9-DA9D-DF4B-90FA-801388DC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BFS vs DFS</a:t>
            </a:r>
          </a:p>
          <a:p>
            <a:r>
              <a:rPr lang="en-US" sz="2400" dirty="0"/>
              <a:t>How can we convert the question to a graph problem?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3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7322-5232-BD45-A88B-B773A886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Rule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7DA3-918A-8641-9924-FA714FE1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https://dmoj.ca/problem/ccc19j5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recursion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822E-2DFC-C948-9879-8F0E79F8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Rule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7042-70E4-EA47-9A45-495F8C17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r>
              <a:rPr lang="en-US" sz="2400" dirty="0"/>
              <a:t>We want to determine the steps to take such that we can transform I (initial sequence) to F (final sequence) in S number of steps using the three rules</a:t>
            </a:r>
          </a:p>
          <a:p>
            <a:r>
              <a:rPr lang="en-US" sz="2400" dirty="0"/>
              <a:t>Rules: </a:t>
            </a:r>
          </a:p>
          <a:p>
            <a:pPr lvl="1"/>
            <a:r>
              <a:rPr lang="en-US" sz="2000" dirty="0"/>
              <a:t>1. AA -&gt; AB</a:t>
            </a:r>
          </a:p>
          <a:p>
            <a:pPr lvl="1"/>
            <a:r>
              <a:rPr lang="en-US" sz="2000" dirty="0"/>
              <a:t>2. AB -&gt; BB</a:t>
            </a:r>
          </a:p>
          <a:p>
            <a:pPr lvl="1"/>
            <a:r>
              <a:rPr lang="en-US" sz="2000" dirty="0"/>
              <a:t>3. B -&gt; AA</a:t>
            </a:r>
          </a:p>
          <a:p>
            <a:r>
              <a:rPr lang="en-US" sz="2200" dirty="0"/>
              <a:t>Sequence:</a:t>
            </a:r>
          </a:p>
          <a:p>
            <a:pPr lvl="1"/>
            <a:r>
              <a:rPr lang="en-US" sz="2000" dirty="0"/>
              <a:t>AAAA</a:t>
            </a:r>
          </a:p>
          <a:p>
            <a:pPr lvl="1"/>
            <a:r>
              <a:rPr lang="en-US" sz="2000" dirty="0"/>
              <a:t>ABAB</a:t>
            </a:r>
          </a:p>
          <a:p>
            <a:pPr lvl="1"/>
            <a:r>
              <a:rPr lang="en-US" sz="2000" dirty="0"/>
              <a:t>AAAB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58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BF42-DD9C-ED4E-9C49-62BE7F21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Rule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47EF-19CD-7C47-80FF-BDABC66A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69869"/>
          </a:xfrm>
        </p:spPr>
        <p:txBody>
          <a:bodyPr>
            <a:normAutofit/>
          </a:bodyPr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pPr lvl="1"/>
            <a:r>
              <a:rPr lang="en-US" sz="2200" dirty="0"/>
              <a:t>R(I, F, n) := list of steps to take such that I will become F</a:t>
            </a:r>
          </a:p>
          <a:p>
            <a:r>
              <a:rPr lang="en-US" sz="2400" dirty="0"/>
              <a:t>Reduction to subproblems:</a:t>
            </a:r>
          </a:p>
          <a:p>
            <a:pPr lvl="1"/>
            <a:r>
              <a:rPr lang="en-US" sz="2200" dirty="0"/>
              <a:t>R(I, F, n) depends on R(I, F, with rule 1 applied, n-1), R(I, F, with rule 2 applied, n-1), R(I, f with rule 3 applied, n-1), </a:t>
            </a:r>
          </a:p>
          <a:p>
            <a:r>
              <a:rPr lang="en-US" sz="2400" dirty="0"/>
              <a:t>Combine solutions:</a:t>
            </a:r>
          </a:p>
          <a:p>
            <a:pPr lvl="1"/>
            <a:r>
              <a:rPr lang="en-US" sz="2200" dirty="0"/>
              <a:t>If n &lt; 0, we can take no more steps</a:t>
            </a:r>
          </a:p>
          <a:p>
            <a:pPr lvl="1"/>
            <a:r>
              <a:rPr lang="en-US" sz="2200" dirty="0"/>
              <a:t>If n == 0 and I == F, then the list of steps is what we want</a:t>
            </a:r>
          </a:p>
          <a:p>
            <a:pPr lvl="1"/>
            <a:r>
              <a:rPr lang="en-US" sz="2200" dirty="0"/>
              <a:t>If n &gt; 0, do more processing</a:t>
            </a:r>
          </a:p>
        </p:txBody>
      </p:sp>
    </p:spTree>
    <p:extLst>
      <p:ext uri="{BB962C8B-B14F-4D97-AF65-F5344CB8AC3E}">
        <p14:creationId xmlns:p14="http://schemas.microsoft.com/office/powerpoint/2010/main" val="4106846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40D161-AE99-1146-A10A-69F949325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666" y="601580"/>
            <a:ext cx="8062668" cy="53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6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2014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8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BAB4-C979-EA4A-BC7B-A2F088C3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Assigning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CA97-E90D-D643-8236-5FC24F6C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https://dmoj.ca/problem/ccc14s2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4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681F-50ED-2240-B180-78362ECB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29628-C150-B744-8E20-252801B67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4749"/>
            <a:ext cx="10058400" cy="35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2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AEF9-B6DC-BF41-98F7-FE065C64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A68C7-B83C-8B4A-9D74-977B1B0CE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69" y="903621"/>
            <a:ext cx="9231661" cy="50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2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7ED5F9D-3339-AA63-22ED-916A19AF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2C8E7-F8B7-6B45-A1C1-F1627935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2022 CCC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0AD5-C679-1848-BC76-52F3945B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0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BAB4-C979-EA4A-BC7B-A2F088C3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Square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CA97-E90D-D643-8236-5FC24F6C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https://dmoj.ca/problem/ccc22j5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0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F366-97F6-6344-BF6A-B0A785DB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vs.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508-8760-ED44-BC4E-685243B5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Both for graph traversal, going through all nodes in a graph one by one, finishes traversal when all nodes have been visited</a:t>
            </a:r>
          </a:p>
          <a:p>
            <a:r>
              <a:rPr lang="en-US" sz="2400" dirty="0"/>
              <a:t>Graphs are non-sequential data structures, unlike linear data structures such as list, stack, queue, there are different orders for traversal</a:t>
            </a:r>
          </a:p>
          <a:p>
            <a:r>
              <a:rPr lang="en-US" sz="2400" dirty="0"/>
              <a:t>DFS is traversing in depth</a:t>
            </a:r>
          </a:p>
          <a:p>
            <a:r>
              <a:rPr lang="en-US" sz="2400" dirty="0"/>
              <a:t>BFS is traversing by level</a:t>
            </a:r>
          </a:p>
          <a:p>
            <a:r>
              <a:rPr lang="en-US" sz="2400" dirty="0"/>
              <a:t>We can see the order of traversal more clearly with a data structure called Binary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63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997C-C0EF-584E-8675-E1370646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J5: Square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C9C5-F40D-844B-BC64-B76B7730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59606"/>
          </a:xfrm>
        </p:spPr>
        <p:txBody>
          <a:bodyPr/>
          <a:lstStyle/>
          <a:p>
            <a:r>
              <a:rPr lang="en-US" dirty="0"/>
              <a:t>If there is only one tree, then the largest pool must be at one of corners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7CBB-B501-FD4F-AF15-93E1C9C3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921" y="2562726"/>
            <a:ext cx="3298157" cy="32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1FFD16-CFC9-EE4F-A5D8-E7B169DDC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499" y="1388552"/>
            <a:ext cx="4790476" cy="47457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6BBD63-0E6B-6F4D-953D-B89B97E3C480}"/>
              </a:ext>
            </a:extLst>
          </p:cNvPr>
          <p:cNvSpPr txBox="1">
            <a:spLocks/>
          </p:cNvSpPr>
          <p:nvPr/>
        </p:nvSpPr>
        <p:spPr>
          <a:xfrm>
            <a:off x="1066800" y="1388553"/>
            <a:ext cx="4034589" cy="4254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 the location of trees to determine where the pool could potentially start at</a:t>
            </a:r>
          </a:p>
          <a:p>
            <a:r>
              <a:rPr lang="en-US" sz="2000" dirty="0"/>
              <a:t>Have a list of locations that the pool can begin at in terms of x and y</a:t>
            </a:r>
          </a:p>
          <a:p>
            <a:r>
              <a:rPr lang="en-US" sz="2000" dirty="0"/>
              <a:t>Make the pool as large as possible at first, then gradually reduce the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327B5-5590-3E41-8E6A-75CE5892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94" y="3951278"/>
            <a:ext cx="2235200" cy="2273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0D899C-CDBA-7840-B559-02B9917C6C37}"/>
                  </a:ext>
                </a:extLst>
              </p14:cNvPr>
              <p14:cNvContentPartPr/>
              <p14:nvPr/>
            </p14:nvContentPartPr>
            <p14:xfrm>
              <a:off x="5517000" y="1444320"/>
              <a:ext cx="4423320" cy="4386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0D899C-CDBA-7840-B559-02B9917C6C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7640" y="1434960"/>
                <a:ext cx="4442040" cy="44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760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81A10B-624B-CE4B-9618-21ED6348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32" y="603264"/>
            <a:ext cx="11482136" cy="56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7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1D1C-BC4E-974A-8ADF-85A86770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F63F-26DF-D146-AAE6-AF6B5213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Brute force: go through all combinations of possible triangles, i.e. pick three lengths every time</a:t>
            </a:r>
          </a:p>
          <a:p>
            <a:r>
              <a:rPr lang="en-US" sz="2400" dirty="0"/>
              <a:t>Optimization: Sort!</a:t>
            </a:r>
          </a:p>
          <a:p>
            <a:r>
              <a:rPr lang="en-US" sz="2400" dirty="0"/>
              <a:t>What happens after sorting?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F628-528A-E04D-B846-1A2DFE48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DFF9-1D2A-BD40-80F1-A06683F2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490411" cy="3849624"/>
          </a:xfrm>
        </p:spPr>
        <p:txBody>
          <a:bodyPr>
            <a:normAutofit/>
          </a:bodyPr>
          <a:lstStyle/>
          <a:p>
            <a:r>
              <a:rPr lang="en-US" sz="2400" dirty="0"/>
              <a:t>A tree (a graph with no cycle) such that each node has a maximum of two children, known as the left child and right child</a:t>
            </a:r>
          </a:p>
          <a:p>
            <a:r>
              <a:rPr lang="en-US" sz="2400" dirty="0"/>
              <a:t>A tree always starts from a root node, root node is not unique</a:t>
            </a:r>
          </a:p>
        </p:txBody>
      </p:sp>
      <p:pic>
        <p:nvPicPr>
          <p:cNvPr id="1026" name="Picture 2" descr="Binary tree - Wikipedia">
            <a:extLst>
              <a:ext uri="{FF2B5EF4-FFF2-40B4-BE49-F238E27FC236}">
                <a16:creationId xmlns:a16="http://schemas.microsoft.com/office/drawing/2014/main" id="{67B03CE2-4658-424A-8E3F-270AFF85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5" y="1110669"/>
            <a:ext cx="4357604" cy="463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9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9AA3-A724-1943-9D12-0B50442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BFS: level order traversal, using Queue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21655C-5F15-1A4E-ADB7-22CE05A2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4773529" cy="4163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3DF9E-08D5-3840-ACE1-8E6A02C0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81" y="2146657"/>
            <a:ext cx="31115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5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1DB0-042A-AC46-A180-3A2DEA3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DFS traversal: preorder,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8909-07B4-8C47-94B6-8064C697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600074" cy="3849624"/>
          </a:xfrm>
        </p:spPr>
        <p:txBody>
          <a:bodyPr/>
          <a:lstStyle/>
          <a:p>
            <a:r>
              <a:rPr lang="en-US" sz="2400" dirty="0"/>
              <a:t>Preorder: visit root, traverse left subtree, traverse right subtree</a:t>
            </a:r>
          </a:p>
          <a:p>
            <a:r>
              <a:rPr lang="en-US" sz="2400" dirty="0" err="1"/>
              <a:t>Inorder</a:t>
            </a:r>
            <a:r>
              <a:rPr lang="en-US" sz="2400" dirty="0"/>
              <a:t>: traverse left subtree, visit root, traverse right subtree</a:t>
            </a:r>
          </a:p>
          <a:p>
            <a:r>
              <a:rPr lang="en-US" sz="2400" dirty="0" err="1"/>
              <a:t>Postorder</a:t>
            </a:r>
            <a:r>
              <a:rPr lang="en-US" sz="2400" dirty="0"/>
              <a:t>: traverse left subtree, traverse right subtree, visit root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17041-0F66-2D44-9952-D4B77B1B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68" y="1814335"/>
            <a:ext cx="4700337" cy="44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4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AD93-BC46-2D48-87B5-F9697C8F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21B5E-F569-0646-80CF-7B09898EA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020" y="614864"/>
            <a:ext cx="8298775" cy="56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2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6DFE-4617-694A-A311-E18F4BDB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3C0B5C-8DEA-514D-BB4D-E4D8B0C5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034" y="642594"/>
            <a:ext cx="7479931" cy="56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DAC-2283-174F-9758-48B0716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B16B-D704-7B47-AD99-C124FEE1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9C99C-4E03-4C4A-86D4-3737E54E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69" y="777132"/>
            <a:ext cx="8049040" cy="5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8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573</Words>
  <Application>Microsoft Macintosh PowerPoint</Application>
  <PresentationFormat>Widescreen</PresentationFormat>
  <Paragraphs>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Garamond</vt:lpstr>
      <vt:lpstr>SavonVTI</vt:lpstr>
      <vt:lpstr>2020 CCC</vt:lpstr>
      <vt:lpstr>J5: Escape Room</vt:lpstr>
      <vt:lpstr>BFS vs. DFS</vt:lpstr>
      <vt:lpstr>Binary Tree</vt:lpstr>
      <vt:lpstr>BFS: level order traversal, using Queue</vt:lpstr>
      <vt:lpstr>DFS traversal: preorder, inorder, postorder</vt:lpstr>
      <vt:lpstr>PowerPoint Presentation</vt:lpstr>
      <vt:lpstr>PowerPoint Presentation</vt:lpstr>
      <vt:lpstr>PowerPoint Presentation</vt:lpstr>
      <vt:lpstr>Converting Escape Room to a graph problem</vt:lpstr>
      <vt:lpstr>2021 CCC</vt:lpstr>
      <vt:lpstr>J4 Arranging Books</vt:lpstr>
      <vt:lpstr>PowerPoint Presentation</vt:lpstr>
      <vt:lpstr>PowerPoint Presentation</vt:lpstr>
      <vt:lpstr>PowerPoint Presentation</vt:lpstr>
      <vt:lpstr>J5: Modern Art</vt:lpstr>
      <vt:lpstr>PowerPoint Presentation</vt:lpstr>
      <vt:lpstr>PowerPoint Presentation</vt:lpstr>
      <vt:lpstr>2019 CCC</vt:lpstr>
      <vt:lpstr>J5: Rule of Three</vt:lpstr>
      <vt:lpstr>J5: Rule of Three</vt:lpstr>
      <vt:lpstr>J5: Rule of Three</vt:lpstr>
      <vt:lpstr>PowerPoint Presentation</vt:lpstr>
      <vt:lpstr>2014 CCC</vt:lpstr>
      <vt:lpstr>J5: Assigning Partners</vt:lpstr>
      <vt:lpstr>PowerPoint Presentation</vt:lpstr>
      <vt:lpstr>PowerPoint Presentation</vt:lpstr>
      <vt:lpstr>2022 CCC</vt:lpstr>
      <vt:lpstr>J5: Square Pool</vt:lpstr>
      <vt:lpstr>J5: Square Pool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Sang</dc:creator>
  <cp:lastModifiedBy>Karina Sang</cp:lastModifiedBy>
  <cp:revision>22</cp:revision>
  <dcterms:created xsi:type="dcterms:W3CDTF">2022-12-09T18:37:52Z</dcterms:created>
  <dcterms:modified xsi:type="dcterms:W3CDTF">2023-03-24T20:04:58Z</dcterms:modified>
</cp:coreProperties>
</file>