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121"/>
    <p:restoredTop sz="94696"/>
  </p:normalViewPr>
  <p:slideViewPr>
    <p:cSldViewPr snapToGrid="0" snapToObjects="1">
      <p:cViewPr varScale="1">
        <p:scale>
          <a:sx n="91" d="100"/>
          <a:sy n="91" d="100"/>
        </p:scale>
        <p:origin x="21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8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1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8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3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4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4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0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2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2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5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7/6/22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1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7/6/22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2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195A83-AA4F-FE4B-AFEA-5A5576C39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ippling water with white lights">
            <a:extLst>
              <a:ext uri="{FF2B5EF4-FFF2-40B4-BE49-F238E27FC236}">
                <a16:creationId xmlns:a16="http://schemas.microsoft.com/office/drawing/2014/main" id="{278A4423-6201-E753-E96C-9788053332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70" b="456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CD7EA-2B3C-EE44-9394-D0002F105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389" y="1826096"/>
            <a:ext cx="3149221" cy="2142699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Week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D85B9-27F2-604D-941B-805AC3DA1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513" y="4196605"/>
            <a:ext cx="2906973" cy="948601"/>
          </a:xfrm>
        </p:spPr>
        <p:txBody>
          <a:bodyPr anchor="t">
            <a:normAutofit/>
          </a:bodyPr>
          <a:lstStyle/>
          <a:p>
            <a:pPr algn="ctr"/>
            <a:endParaRPr lang="en-US"/>
          </a:p>
        </p:txBody>
      </p:sp>
      <p:sp>
        <p:nvSpPr>
          <p:cNvPr id="5" name="Freeform: Shape 12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8826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59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3890-7332-8B43-A6C1-E9F599FB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1418E-2C23-9D4D-B70F-22DD867DE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E60BFC-F4CB-4E4E-8EB0-582767491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72" y="2248257"/>
            <a:ext cx="6775176" cy="337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38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3630-99CC-9F43-B633-BFA655D80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6380C-BF46-E541-8C0D-C34ED16E7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Chaining of assignment statements is allowed</a:t>
            </a:r>
          </a:p>
          <a:p>
            <a:r>
              <a:rPr lang="en-US" dirty="0"/>
              <a:t>Evaluation is from right to left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4D0754-1881-F44F-B038-B79FF2FC1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44" y="3503739"/>
            <a:ext cx="9413307" cy="113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7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4517-24BA-D940-9913-9F115E602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and Decrement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32CE98-DB51-4940-AF3B-D50C65DAF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44" y="2300859"/>
            <a:ext cx="8039626" cy="225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13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3837-FFD2-814B-8555-AB7A8C571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4965D4-619E-7A4F-AC95-E221DDBDC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560" y="2023864"/>
            <a:ext cx="7493032" cy="30126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015114-34B9-E047-8BBA-491C4F7D3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560" y="5448436"/>
            <a:ext cx="7176040" cy="65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11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0479-6CA9-6848-A901-B070C6BD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58CB9-29DB-394E-9EB9-4A4B96A5F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escape sequence is a backslash followed by a single character</a:t>
            </a:r>
          </a:p>
          <a:p>
            <a:r>
              <a:rPr lang="en-US" dirty="0"/>
              <a:t>Used to print special characters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04178-2459-E44C-93C9-A59EF1829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976" y="3412933"/>
            <a:ext cx="6895592" cy="267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90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7618-78BA-8C4B-992D-60D685B1B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9A1FE-0E0B-5248-8CDF-79B568E36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19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D267-C629-9845-940B-13270596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6B82B-9AB1-A741-B3AF-6CFBF48DE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mechanism for making statements to run in a nonsequential order</a:t>
            </a:r>
          </a:p>
          <a:p>
            <a:r>
              <a:rPr lang="en-US" dirty="0"/>
              <a:t>Two types: decision making &amp; iteration</a:t>
            </a:r>
          </a:p>
        </p:txBody>
      </p:sp>
    </p:spTree>
    <p:extLst>
      <p:ext uri="{BB962C8B-B14F-4D97-AF65-F5344CB8AC3E}">
        <p14:creationId xmlns:p14="http://schemas.microsoft.com/office/powerpoint/2010/main" val="2037985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DF90-05F4-5B40-9DCE-71FA123D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Decision-Making Control Structures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B53109-726F-2D49-B94C-CF926F6EE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743" y="2023863"/>
            <a:ext cx="4774843" cy="24637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6EEC66-76E9-7249-BF97-08668B0FB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23863"/>
            <a:ext cx="4989342" cy="340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53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0A6E-E87B-3B48-88B2-1B08DCF20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b="1" dirty="0"/>
              <a:t>if</a:t>
            </a:r>
            <a:r>
              <a:rPr lang="en-US" dirty="0"/>
              <a:t> Statement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3BA241-7553-9641-8935-B249ACCE9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744" y="2179184"/>
            <a:ext cx="5227731" cy="16703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E70617-A593-9E45-A8EB-945833933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44" y="4324696"/>
            <a:ext cx="8360198" cy="174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57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EC32-540E-7646-A4FA-21B14986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</a:t>
            </a:r>
            <a:r>
              <a:rPr lang="en-US" b="1" dirty="0"/>
              <a:t>if</a:t>
            </a:r>
            <a:r>
              <a:rPr lang="en-US" dirty="0"/>
              <a:t> Statement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48062E-190B-5E4D-9DDB-3D42A8F55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023864"/>
            <a:ext cx="8080717" cy="361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4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DBB98-BE5A-334B-868C-724A4F93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5B011-CBBF-1C42-BC01-15CF52C1C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  <a:p>
            <a:r>
              <a:rPr lang="en-US" dirty="0"/>
              <a:t>Operators</a:t>
            </a:r>
          </a:p>
          <a:p>
            <a:pPr lvl="1"/>
            <a:r>
              <a:rPr lang="en-US" dirty="0"/>
              <a:t>	Arithmetic Operators</a:t>
            </a:r>
          </a:p>
          <a:p>
            <a:pPr lvl="1"/>
            <a:r>
              <a:rPr lang="en-US" dirty="0"/>
              <a:t>	Relational Operators</a:t>
            </a:r>
          </a:p>
          <a:p>
            <a:pPr lvl="1"/>
            <a:r>
              <a:rPr lang="en-US" dirty="0"/>
              <a:t>	Logical Operators</a:t>
            </a:r>
          </a:p>
          <a:p>
            <a:pPr lvl="1"/>
            <a:r>
              <a:rPr lang="en-US" dirty="0"/>
              <a:t>	Assignment Operators</a:t>
            </a:r>
          </a:p>
          <a:p>
            <a:pPr lvl="1"/>
            <a:r>
              <a:rPr lang="en-US" dirty="0"/>
              <a:t>	Increment and Decrement Operators</a:t>
            </a:r>
          </a:p>
          <a:p>
            <a:pPr lvl="1"/>
            <a:r>
              <a:rPr lang="en-US" dirty="0"/>
              <a:t>	Operator Precedence</a:t>
            </a:r>
          </a:p>
          <a:p>
            <a:r>
              <a:rPr lang="en-US" dirty="0"/>
              <a:t>Escape sequences</a:t>
            </a:r>
          </a:p>
        </p:txBody>
      </p:sp>
    </p:spTree>
    <p:extLst>
      <p:ext uri="{BB962C8B-B14F-4D97-AF65-F5344CB8AC3E}">
        <p14:creationId xmlns:p14="http://schemas.microsoft.com/office/powerpoint/2010/main" val="594986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BD72-F335-1249-A2EB-F0701A58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B99AB-C4AB-EC41-9235-DEA68F700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5339645"/>
            <a:ext cx="9076329" cy="1064277"/>
          </a:xfrm>
        </p:spPr>
        <p:txBody>
          <a:bodyPr/>
          <a:lstStyle/>
          <a:p>
            <a:r>
              <a:rPr lang="en-US" dirty="0"/>
              <a:t>Loop variable should not have its value changed inside the loop body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0D9FB7-F267-C94F-9094-4B8999F83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44" y="2271005"/>
            <a:ext cx="8679882" cy="282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15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6D999-6F56-4743-995C-460B567C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8E825-0198-1F48-8E09-6E3EEA2D2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5162843"/>
            <a:ext cx="9076329" cy="928468"/>
          </a:xfrm>
        </p:spPr>
        <p:txBody>
          <a:bodyPr/>
          <a:lstStyle/>
          <a:p>
            <a:r>
              <a:rPr lang="en-US" dirty="0"/>
              <a:t>Infinite loop occurs if the test can never be false!</a:t>
            </a:r>
          </a:p>
          <a:p>
            <a:r>
              <a:rPr lang="en-US" dirty="0"/>
              <a:t>The body of a while loop must contain a statement that leads to termination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E5F0F-B284-2F43-BE90-0D8999000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43" y="2023863"/>
            <a:ext cx="6207779" cy="289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30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25BDB-6F67-644A-8732-D4B19B68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39F69-3737-BB44-AC9A-5F2AFC19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44" y="2147578"/>
            <a:ext cx="6531336" cy="2697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D531BE-CA1D-DA45-887E-ACDC9EA18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596" y="2078712"/>
            <a:ext cx="3938954" cy="2805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E923BA-7F5B-C54A-BB0B-33D0DBB12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077" y="1645004"/>
            <a:ext cx="3567992" cy="356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AD05-6812-E740-9966-EE0319B8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0A0F7-6CAC-A348-9A40-1E1D5134E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 exception is an error condition that occurs </a:t>
            </a:r>
            <a:r>
              <a:rPr lang="en-US" sz="2800" b="1" dirty="0"/>
              <a:t>during the execution</a:t>
            </a:r>
            <a:r>
              <a:rPr lang="en-US" sz="2800" dirty="0"/>
              <a:t> of a Java program</a:t>
            </a:r>
          </a:p>
          <a:p>
            <a:r>
              <a:rPr lang="en-US" sz="2800" dirty="0"/>
              <a:t>ArithemeticException may occur when you divide an integer by zero</a:t>
            </a:r>
          </a:p>
          <a:p>
            <a:r>
              <a:rPr lang="en-US" sz="2800" dirty="0"/>
              <a:t>ArrayIndexOutOfBoundsException may occur when you use a negative array index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55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23DA1-A9A5-6245-B14E-6FB5783C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B2D33-024E-C247-B82D-4D545510A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</a:t>
            </a:r>
            <a:r>
              <a:rPr lang="en-US" sz="2800" b="1" dirty="0"/>
              <a:t>unchecked exception </a:t>
            </a:r>
            <a:r>
              <a:rPr lang="en-US" sz="2800" dirty="0"/>
              <a:t>is where you don’t provide code to deal with the error, then Java automatically terminates the execution</a:t>
            </a:r>
          </a:p>
          <a:p>
            <a:r>
              <a:rPr lang="en-US" sz="2800" dirty="0"/>
              <a:t>A </a:t>
            </a:r>
            <a:r>
              <a:rPr lang="en-US" sz="2800" b="1" dirty="0"/>
              <a:t>checked exception </a:t>
            </a:r>
            <a:r>
              <a:rPr lang="en-US" sz="2800" dirty="0"/>
              <a:t>is where you provide the code to handle the exception</a:t>
            </a:r>
          </a:p>
          <a:p>
            <a:pPr lvl="1"/>
            <a:r>
              <a:rPr lang="en-US" sz="2800" b="1" dirty="0"/>
              <a:t>	try/catch/finally </a:t>
            </a:r>
            <a:r>
              <a:rPr lang="en-US" sz="2800" dirty="0"/>
              <a:t>statement</a:t>
            </a:r>
          </a:p>
          <a:p>
            <a:pPr lvl="1"/>
            <a:r>
              <a:rPr lang="en-US" sz="2800" b="1" dirty="0"/>
              <a:t>	throw new </a:t>
            </a:r>
            <a:r>
              <a:rPr lang="en-US" sz="2800" dirty="0"/>
              <a:t>… Exception clause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64469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915A2-00F7-134E-AC48-D4595752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F1684-CDF3-A846-8EEF-D380B7950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331" y="2240074"/>
            <a:ext cx="6221847" cy="365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39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2075F-31E6-5F4C-A570-213D5C3C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49D55-FC40-A942-BAB3-70726108C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Integer.MIN_VALUE</a:t>
            </a:r>
            <a:r>
              <a:rPr lang="en-US" sz="2800" dirty="0"/>
              <a:t> =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- 2^31</a:t>
            </a:r>
          </a:p>
          <a:p>
            <a:r>
              <a:rPr lang="en-US" sz="2800" dirty="0" err="1"/>
              <a:t>Integer.MAX_VALUE</a:t>
            </a:r>
            <a:r>
              <a:rPr lang="en-US" sz="2800" dirty="0"/>
              <a:t> =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2^31 - 1</a:t>
            </a:r>
          </a:p>
        </p:txBody>
      </p:sp>
    </p:spTree>
    <p:extLst>
      <p:ext uri="{BB962C8B-B14F-4D97-AF65-F5344CB8AC3E}">
        <p14:creationId xmlns:p14="http://schemas.microsoft.com/office/powerpoint/2010/main" val="624830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A4EBB-4DD6-A649-B247-FE252B13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85ECF-932F-E64D-954D-B36FA7067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10920456" cy="4405761"/>
          </a:xfrm>
        </p:spPr>
        <p:txBody>
          <a:bodyPr/>
          <a:lstStyle/>
          <a:p>
            <a:r>
              <a:rPr lang="en-US" sz="2400" dirty="0"/>
              <a:t>Java has two built-in types that store real numbers: </a:t>
            </a:r>
            <a:r>
              <a:rPr lang="en-US" sz="2400" b="1" dirty="0"/>
              <a:t>float</a:t>
            </a:r>
            <a:r>
              <a:rPr lang="en-US" sz="2400" dirty="0"/>
              <a:t> and </a:t>
            </a:r>
            <a:r>
              <a:rPr lang="en-US" sz="2400" b="1" dirty="0"/>
              <a:t>double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Type</a:t>
            </a:r>
            <a:r>
              <a:rPr lang="en-US" sz="2400" b="1" dirty="0"/>
              <a:t> double </a:t>
            </a:r>
            <a:r>
              <a:rPr lang="en-US" sz="2400" dirty="0"/>
              <a:t>has 11 bits allocated as the exponent, 52 bits as the mantissa, and 1 bit as the sign, makes it a double-precision number</a:t>
            </a:r>
          </a:p>
          <a:p>
            <a:r>
              <a:rPr lang="en-US" sz="2400" dirty="0"/>
              <a:t>When calculations are performed on floating-point numbers, they will be converted to </a:t>
            </a:r>
            <a:r>
              <a:rPr lang="en-US" sz="2400" b="1" dirty="0"/>
              <a:t>binary numbers </a:t>
            </a:r>
            <a:r>
              <a:rPr lang="en-US" sz="2400" dirty="0"/>
              <a:t>first, but most of them cannot be represented exactly, leading to </a:t>
            </a:r>
            <a:r>
              <a:rPr lang="en-US" sz="2400" b="1" dirty="0"/>
              <a:t>round-off error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A8890-90FE-6940-9CDF-7184475D5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158" y="2687987"/>
            <a:ext cx="4453596" cy="6445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B5F247-ABC2-1643-B95D-A631C37E5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782" y="5660675"/>
            <a:ext cx="6930051" cy="62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06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064A1-FE99-E844-B6E1-91E50A161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24CCE-340E-3644-B07E-0E30DF23C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No exceptions are thrown for floating–point operations</a:t>
            </a:r>
          </a:p>
          <a:p>
            <a:r>
              <a:rPr lang="en-US" sz="2800" dirty="0"/>
              <a:t>Java displays </a:t>
            </a:r>
            <a:r>
              <a:rPr lang="en-US" sz="2800" b="1" dirty="0" err="1"/>
              <a:t>NaN</a:t>
            </a:r>
            <a:r>
              <a:rPr lang="en-US" sz="2800" dirty="0"/>
              <a:t> (not-a-number) when an operation is performed that gives an undefined result</a:t>
            </a:r>
          </a:p>
          <a:p>
            <a:r>
              <a:rPr lang="en-US" sz="2800" dirty="0"/>
              <a:t>Java displays </a:t>
            </a:r>
            <a:r>
              <a:rPr lang="en-US" sz="2800" b="1" dirty="0"/>
              <a:t>Infinity</a:t>
            </a:r>
            <a:r>
              <a:rPr lang="en-US" sz="2800" dirty="0"/>
              <a:t> or </a:t>
            </a:r>
            <a:r>
              <a:rPr lang="en-US" sz="2800" b="1" dirty="0"/>
              <a:t>–Infinity </a:t>
            </a:r>
            <a:r>
              <a:rPr lang="en-US" sz="2800" dirty="0"/>
              <a:t>when an operation is performed that gives an infinitely large or small number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43037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DCB3C-B404-1545-AA36-29D0B5206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C0D4E-372C-0542-89B1-8051DB2CC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base-2 number system that uses 0, 1 to represent a number</a:t>
            </a:r>
          </a:p>
          <a:p>
            <a:r>
              <a:rPr lang="en-US" sz="2800" dirty="0"/>
              <a:t>Example: 45 is 101101 in binary</a:t>
            </a:r>
          </a:p>
          <a:p>
            <a:r>
              <a:rPr lang="en-US" sz="2800" dirty="0"/>
              <a:t>2^0*1 + 2^1*0 + 2^2*1 + 2^3*1 + 2^4*0 + 2^5*1 = 45</a:t>
            </a:r>
          </a:p>
          <a:p>
            <a:r>
              <a:rPr lang="en-US" sz="2800" dirty="0"/>
              <a:t>Alternatively, 2^0 + 2^2 + 2^3 + 2^5 = 45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9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FD22-A472-E34C-A236-D005DD73E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653731"/>
            <a:ext cx="9076329" cy="1064277"/>
          </a:xfrm>
        </p:spPr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0200C-0095-054B-9823-1589FF4DC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1718009"/>
            <a:ext cx="9724702" cy="5139992"/>
          </a:xfrm>
        </p:spPr>
        <p:txBody>
          <a:bodyPr>
            <a:normAutofit/>
          </a:bodyPr>
          <a:lstStyle/>
          <a:p>
            <a:r>
              <a:rPr lang="en-US" sz="2400" dirty="0"/>
              <a:t>One type can be cast to another compatible type if appropriate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Variable </a:t>
            </a:r>
            <a:r>
              <a:rPr lang="en-US" sz="2400" b="1" dirty="0"/>
              <a:t>total</a:t>
            </a:r>
            <a:r>
              <a:rPr lang="en-US" sz="2400" dirty="0"/>
              <a:t> can be cast to </a:t>
            </a:r>
            <a:r>
              <a:rPr lang="en-US" sz="2400" b="1" dirty="0"/>
              <a:t>double</a:t>
            </a:r>
            <a:r>
              <a:rPr lang="en-US" sz="2400" dirty="0"/>
              <a:t> to ensure that real division is used, alternatively, we can cast variable </a:t>
            </a:r>
            <a:r>
              <a:rPr lang="en-US" sz="2400" b="1" dirty="0"/>
              <a:t>n</a:t>
            </a:r>
            <a:r>
              <a:rPr lang="en-US" sz="2400" dirty="0"/>
              <a:t> to </a:t>
            </a:r>
            <a:r>
              <a:rPr lang="en-US" sz="2400" b="1" dirty="0"/>
              <a:t>double</a:t>
            </a:r>
            <a:r>
              <a:rPr lang="en-US" sz="2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DB23C-DF4D-AC42-AE93-A6114DB92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233" y="2470489"/>
            <a:ext cx="5810649" cy="286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67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0249-681F-E249-B804-1E42D7C2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3350F-2DD4-CD46-8CD7-9EC61AD57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base-16 number system that uses 0-9 and A-F to represent numbers, where A represents 10 and F represents 15</a:t>
            </a:r>
          </a:p>
          <a:p>
            <a:r>
              <a:rPr lang="en-US" sz="2400" dirty="0"/>
              <a:t>To denote a hex number in Java, the prefix </a:t>
            </a:r>
            <a:r>
              <a:rPr lang="en-US" sz="2400" b="1" dirty="0"/>
              <a:t>0x</a:t>
            </a:r>
            <a:r>
              <a:rPr lang="en-US" sz="2400" dirty="0"/>
              <a:t> or </a:t>
            </a:r>
            <a:r>
              <a:rPr lang="en-US" sz="2400" b="1" dirty="0"/>
              <a:t>0X</a:t>
            </a:r>
            <a:r>
              <a:rPr lang="en-US" sz="2400" dirty="0"/>
              <a:t> is used, i.e. 0XC2A</a:t>
            </a:r>
          </a:p>
          <a:p>
            <a:r>
              <a:rPr lang="en-US" sz="2400" dirty="0"/>
              <a:t>C*(16^2) + 2*(16^1) + A*(16^0) = 12*16^2 + 2*16 + 10*1 = 3114</a:t>
            </a:r>
          </a:p>
        </p:txBody>
      </p:sp>
    </p:spTree>
    <p:extLst>
      <p:ext uri="{BB962C8B-B14F-4D97-AF65-F5344CB8AC3E}">
        <p14:creationId xmlns:p14="http://schemas.microsoft.com/office/powerpoint/2010/main" val="2332865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DA40-B499-6F40-BA23-A9A1392B8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to Binary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0CFA14-AE9C-3B4B-8F3F-94D4D0E6B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744" y="2178587"/>
            <a:ext cx="2787943" cy="7474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8DBFDF-81C8-BC49-94CA-EED274E49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870" y="2178587"/>
            <a:ext cx="2883183" cy="7474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1AD536-31F9-DE41-AC61-CDB28C6BF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43" y="3271522"/>
            <a:ext cx="6320321" cy="243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76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577F-1CDE-A64F-9378-300EC9E50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9D52D-38C8-EC46-B5DD-F27E4695E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base-8 number system, represented with symbols 0-7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59582-0734-9543-AA8E-3B6B8AE0B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44" y="3054252"/>
            <a:ext cx="1274116" cy="5189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F95A3B-590B-1440-9DDC-AB79ADE8A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870" y="3054251"/>
            <a:ext cx="5401896" cy="289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1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7BFB4-1ED6-BD44-AFE0-4150BA0F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81B18-FB56-5246-91B1-57D3E786F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 can automatically cast an </a:t>
            </a:r>
            <a:r>
              <a:rPr lang="en-US" sz="2400" b="1" dirty="0"/>
              <a:t>int</a:t>
            </a:r>
            <a:r>
              <a:rPr lang="en-US" sz="2400" dirty="0"/>
              <a:t> to a </a:t>
            </a:r>
            <a:r>
              <a:rPr lang="en-US" sz="2400" b="1" dirty="0"/>
              <a:t>double</a:t>
            </a:r>
          </a:p>
          <a:p>
            <a:r>
              <a:rPr lang="en-US" sz="2400" dirty="0"/>
              <a:t>Assigning a </a:t>
            </a:r>
            <a:r>
              <a:rPr lang="en-US" sz="2400" b="1" dirty="0"/>
              <a:t>double</a:t>
            </a:r>
            <a:r>
              <a:rPr lang="en-US" sz="2400" dirty="0"/>
              <a:t> to an </a:t>
            </a:r>
            <a:r>
              <a:rPr lang="en-US" sz="2400" b="1" dirty="0"/>
              <a:t>int</a:t>
            </a:r>
            <a:r>
              <a:rPr lang="en-US" sz="2400" dirty="0"/>
              <a:t> without a cast will cause a compile-time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A0E6E-196B-2047-BC08-D1AA88E4F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764" y="3766624"/>
            <a:ext cx="10142471" cy="184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06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11D1-1423-5D4F-962A-DDC2A995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593827"/>
            <a:ext cx="9076329" cy="1064277"/>
          </a:xfrm>
        </p:spPr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C7373-4347-8243-B799-0F9F25588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1658104"/>
            <a:ext cx="10856527" cy="1770896"/>
          </a:xfrm>
        </p:spPr>
        <p:txBody>
          <a:bodyPr>
            <a:normAutofit/>
          </a:bodyPr>
          <a:lstStyle/>
          <a:p>
            <a:r>
              <a:rPr lang="en-US" sz="2400" dirty="0"/>
              <a:t>These operators can be applied to types </a:t>
            </a:r>
            <a:r>
              <a:rPr lang="en-US" sz="2400" b="1" dirty="0"/>
              <a:t>int</a:t>
            </a:r>
            <a:r>
              <a:rPr lang="en-US" sz="2400" dirty="0"/>
              <a:t> and </a:t>
            </a:r>
            <a:r>
              <a:rPr lang="en-US" sz="2400" b="1" dirty="0"/>
              <a:t>double</a:t>
            </a:r>
          </a:p>
          <a:p>
            <a:r>
              <a:rPr lang="en-US" sz="2400" dirty="0"/>
              <a:t>If an operation involves both a </a:t>
            </a:r>
            <a:r>
              <a:rPr lang="en-US" sz="2400" b="1" dirty="0"/>
              <a:t>double </a:t>
            </a:r>
            <a:r>
              <a:rPr lang="en-US" sz="2400" dirty="0"/>
              <a:t>and an </a:t>
            </a:r>
            <a:r>
              <a:rPr lang="en-US" sz="2400" b="1" dirty="0"/>
              <a:t>int</a:t>
            </a:r>
            <a:r>
              <a:rPr lang="en-US" sz="2400" dirty="0"/>
              <a:t>, the </a:t>
            </a:r>
            <a:r>
              <a:rPr lang="en-US" sz="2400" b="1" dirty="0"/>
              <a:t>int</a:t>
            </a:r>
            <a:r>
              <a:rPr lang="en-US" sz="2400" dirty="0"/>
              <a:t> is promoted to </a:t>
            </a:r>
            <a:r>
              <a:rPr lang="en-US" sz="2400" b="1" dirty="0"/>
              <a:t>double, </a:t>
            </a:r>
            <a:r>
              <a:rPr lang="en-US" sz="2400" dirty="0"/>
              <a:t>and the result is </a:t>
            </a:r>
            <a:r>
              <a:rPr lang="en-US" sz="2400" b="1" dirty="0"/>
              <a:t>double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122C78-A433-1742-8B6F-A9AEC7FF6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44" y="3539910"/>
            <a:ext cx="10719777" cy="294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5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9C3C-6552-B445-910A-01DA78DC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2" y="579759"/>
            <a:ext cx="9076329" cy="1064277"/>
          </a:xfrm>
        </p:spPr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3F59C-A891-3F42-AF84-1DCB14120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0" y="1756577"/>
            <a:ext cx="10118601" cy="860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Relational operators are used in </a:t>
            </a:r>
            <a:r>
              <a:rPr lang="en-US" sz="2400" b="1" dirty="0" err="1"/>
              <a:t>boolean</a:t>
            </a:r>
            <a:r>
              <a:rPr lang="en-US" sz="2400" b="1" dirty="0"/>
              <a:t> expressions </a:t>
            </a:r>
            <a:r>
              <a:rPr lang="en-US" sz="2400" dirty="0"/>
              <a:t>that evaluate to </a:t>
            </a:r>
            <a:r>
              <a:rPr lang="en-US" sz="2400" b="1" dirty="0"/>
              <a:t>true</a:t>
            </a:r>
            <a:r>
              <a:rPr lang="en-US" sz="2400" dirty="0"/>
              <a:t> or </a:t>
            </a:r>
            <a:r>
              <a:rPr lang="en-US" sz="2400" b="1" dirty="0"/>
              <a:t>false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B69823-0169-1543-8F50-E785BBA6D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40" y="2501000"/>
            <a:ext cx="9378405" cy="307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33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2D22-4FA6-FE4E-A87A-DE21BBFC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4C4FD-73EA-3547-B4E3-209F2E36D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operators are applied to </a:t>
            </a:r>
            <a:r>
              <a:rPr lang="en-US" b="1" dirty="0"/>
              <a:t>boolean expressions </a:t>
            </a:r>
            <a:r>
              <a:rPr lang="en-US" dirty="0"/>
              <a:t>to form </a:t>
            </a:r>
            <a:r>
              <a:rPr lang="en-US" b="1" dirty="0"/>
              <a:t>compound boolean expressions</a:t>
            </a:r>
            <a:r>
              <a:rPr lang="en-US" dirty="0"/>
              <a:t> that evaluate to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1397C9-92D4-DF42-AF47-E040D094F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44" y="3282695"/>
            <a:ext cx="7957800" cy="212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1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FE935-DA61-E94D-8429-CC73E65C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E17C63-CFB4-F644-9607-AC00EC092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744" y="2519379"/>
            <a:ext cx="8328276" cy="20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8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20AC-9F25-014E-8668-81DCE7D7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3D996-745C-894A-9520-D71F32296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Short-circuit evaluation</a:t>
            </a:r>
          </a:p>
          <a:p>
            <a:r>
              <a:rPr lang="en-US" dirty="0"/>
              <a:t>Subexpressions in a compound boolean expression are evaluated from left to right</a:t>
            </a:r>
          </a:p>
          <a:p>
            <a:r>
              <a:rPr lang="en-US" dirty="0"/>
              <a:t>Evaluation automatically stops as soon as the value of the entire expression is known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Does not cause a run-time </a:t>
            </a:r>
            <a:r>
              <a:rPr lang="en-US" b="1" dirty="0"/>
              <a:t>ArithemeticException</a:t>
            </a:r>
            <a:r>
              <a:rPr lang="en-US" dirty="0"/>
              <a:t> (division-by-zero error) if the numScores is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0AA64-B6DF-5A42-9E37-83963FBBD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44" y="3826781"/>
            <a:ext cx="8548462" cy="52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65270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LightSeedRightStep">
      <a:dk1>
        <a:srgbClr val="000000"/>
      </a:dk1>
      <a:lt1>
        <a:srgbClr val="FFFFFF"/>
      </a:lt1>
      <a:dk2>
        <a:srgbClr val="243441"/>
      </a:dk2>
      <a:lt2>
        <a:srgbClr val="E8E2E4"/>
      </a:lt2>
      <a:accent1>
        <a:srgbClr val="6DAD95"/>
      </a:accent1>
      <a:accent2>
        <a:srgbClr val="5FAEB2"/>
      </a:accent2>
      <a:accent3>
        <a:srgbClr val="75A5CE"/>
      </a:accent3>
      <a:accent4>
        <a:srgbClr val="6D78CC"/>
      </a:accent4>
      <a:accent5>
        <a:srgbClr val="9E87D5"/>
      </a:accent5>
      <a:accent6>
        <a:srgbClr val="B16DCC"/>
      </a:accent6>
      <a:hlink>
        <a:srgbClr val="AE6983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668</Words>
  <Application>Microsoft Macintosh PowerPoint</Application>
  <PresentationFormat>Widescreen</PresentationFormat>
  <Paragraphs>94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Goudy Old Style</vt:lpstr>
      <vt:lpstr>MarrakeshVTI</vt:lpstr>
      <vt:lpstr>Week 2</vt:lpstr>
      <vt:lpstr>Summary</vt:lpstr>
      <vt:lpstr>Type Casting</vt:lpstr>
      <vt:lpstr>Type Casting</vt:lpstr>
      <vt:lpstr>Arithmetic Operators</vt:lpstr>
      <vt:lpstr>Relational Operators</vt:lpstr>
      <vt:lpstr>Logical Operators</vt:lpstr>
      <vt:lpstr>Truth Tables</vt:lpstr>
      <vt:lpstr>Logical Operators</vt:lpstr>
      <vt:lpstr>Assignment Operators</vt:lpstr>
      <vt:lpstr>Assignment Operators</vt:lpstr>
      <vt:lpstr>Increment and Decrement Operators</vt:lpstr>
      <vt:lpstr>Operator Precedence</vt:lpstr>
      <vt:lpstr>Escape Sequences</vt:lpstr>
      <vt:lpstr>Summary</vt:lpstr>
      <vt:lpstr>Control Structures</vt:lpstr>
      <vt:lpstr>Decision-Making Control Structures</vt:lpstr>
      <vt:lpstr>Nested if Statement</vt:lpstr>
      <vt:lpstr>Extended if Statement</vt:lpstr>
      <vt:lpstr>Iteration</vt:lpstr>
      <vt:lpstr>Iteration</vt:lpstr>
      <vt:lpstr>Nested Loops</vt:lpstr>
      <vt:lpstr>Exceptions</vt:lpstr>
      <vt:lpstr>Exceptions</vt:lpstr>
      <vt:lpstr>Exceptions</vt:lpstr>
      <vt:lpstr>Integer constants</vt:lpstr>
      <vt:lpstr>Floating-point Numbers</vt:lpstr>
      <vt:lpstr>Floating-point Numbers</vt:lpstr>
      <vt:lpstr>Binary Number</vt:lpstr>
      <vt:lpstr>Hexadecimal Number</vt:lpstr>
      <vt:lpstr>Hex to Binary</vt:lpstr>
      <vt:lpstr>Octal Number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</dc:title>
  <dc:creator>Karina Sang</dc:creator>
  <cp:lastModifiedBy>Karina Sang</cp:lastModifiedBy>
  <cp:revision>11</cp:revision>
  <dcterms:created xsi:type="dcterms:W3CDTF">2022-07-05T16:30:12Z</dcterms:created>
  <dcterms:modified xsi:type="dcterms:W3CDTF">2022-07-06T17:08:44Z</dcterms:modified>
</cp:coreProperties>
</file>