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0" r:id="rId1"/>
  </p:sldMasterIdLst>
  <p:notesMasterIdLst>
    <p:notesMasterId r:id="rId32"/>
  </p:notesMasterIdLst>
  <p:sldIdLst>
    <p:sldId id="256" r:id="rId2"/>
    <p:sldId id="257" r:id="rId3"/>
    <p:sldId id="27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7" r:id="rId18"/>
    <p:sldId id="271" r:id="rId19"/>
    <p:sldId id="272" r:id="rId20"/>
    <p:sldId id="273" r:id="rId21"/>
    <p:sldId id="274" r:id="rId22"/>
    <p:sldId id="275" r:id="rId23"/>
    <p:sldId id="278" r:id="rId24"/>
    <p:sldId id="279" r:id="rId25"/>
    <p:sldId id="280" r:id="rId26"/>
    <p:sldId id="281" r:id="rId27"/>
    <p:sldId id="282"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32"/>
    <p:restoredTop sz="94676"/>
  </p:normalViewPr>
  <p:slideViewPr>
    <p:cSldViewPr snapToGrid="0" snapToObjects="1">
      <p:cViewPr varScale="1">
        <p:scale>
          <a:sx n="50" d="100"/>
          <a:sy n="50" d="100"/>
        </p:scale>
        <p:origin x="184" y="1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93A082-05AB-1446-8037-4A3738EF70A4}" type="datetimeFigureOut">
              <a:rPr lang="en-US" smtClean="0"/>
              <a:t>7/19/22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B6222-4F80-AE45-A925-48327D739053}" type="slidenum">
              <a:rPr lang="en-US" smtClean="0"/>
              <a:t>‹#›</a:t>
            </a:fld>
            <a:endParaRPr lang="en-US"/>
          </a:p>
        </p:txBody>
      </p:sp>
    </p:spTree>
    <p:extLst>
      <p:ext uri="{BB962C8B-B14F-4D97-AF65-F5344CB8AC3E}">
        <p14:creationId xmlns:p14="http://schemas.microsoft.com/office/powerpoint/2010/main" val="1995105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9B6222-4F80-AE45-A925-48327D739053}" type="slidenum">
              <a:rPr lang="en-US" smtClean="0"/>
              <a:t>4</a:t>
            </a:fld>
            <a:endParaRPr lang="en-US"/>
          </a:p>
        </p:txBody>
      </p:sp>
    </p:spTree>
    <p:extLst>
      <p:ext uri="{BB962C8B-B14F-4D97-AF65-F5344CB8AC3E}">
        <p14:creationId xmlns:p14="http://schemas.microsoft.com/office/powerpoint/2010/main" val="2898716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Amy </a:t>
            </a:r>
            <a:r>
              <a:rPr lang="en-US" dirty="0" err="1"/>
              <a:t>sarah</a:t>
            </a:r>
            <a:endParaRPr lang="en-US" dirty="0"/>
          </a:p>
        </p:txBody>
      </p:sp>
      <p:sp>
        <p:nvSpPr>
          <p:cNvPr id="4" name="Slide Number Placeholder 3"/>
          <p:cNvSpPr>
            <a:spLocks noGrp="1"/>
          </p:cNvSpPr>
          <p:nvPr>
            <p:ph type="sldNum" sz="quarter" idx="5"/>
          </p:nvPr>
        </p:nvSpPr>
        <p:spPr/>
        <p:txBody>
          <a:bodyPr/>
          <a:lstStyle/>
          <a:p>
            <a:fld id="{DD9B6222-4F80-AE45-A925-48327D739053}" type="slidenum">
              <a:rPr lang="en-US" smtClean="0"/>
              <a:t>15</a:t>
            </a:fld>
            <a:endParaRPr lang="en-US"/>
          </a:p>
        </p:txBody>
      </p:sp>
    </p:spTree>
    <p:extLst>
      <p:ext uri="{BB962C8B-B14F-4D97-AF65-F5344CB8AC3E}">
        <p14:creationId xmlns:p14="http://schemas.microsoft.com/office/powerpoint/2010/main" val="385324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7/19/22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62262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7/19/22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031623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7/19/22</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6586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7/19/22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82925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7/19/22</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44661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7/19/22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189993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7/19/22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0162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7/19/22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185851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7/19/22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17704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7/19/22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3967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7/19/22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195670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7/19/22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996495712"/>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A90C8F-0120-874D-9A26-004420CAAADA}"/>
              </a:ext>
            </a:extLst>
          </p:cNvPr>
          <p:cNvSpPr>
            <a:spLocks noGrp="1"/>
          </p:cNvSpPr>
          <p:nvPr>
            <p:ph type="ctrTitle"/>
          </p:nvPr>
        </p:nvSpPr>
        <p:spPr>
          <a:xfrm>
            <a:off x="838200" y="1122363"/>
            <a:ext cx="6858000" cy="2387600"/>
          </a:xfrm>
        </p:spPr>
        <p:txBody>
          <a:bodyPr>
            <a:normAutofit/>
          </a:bodyPr>
          <a:lstStyle/>
          <a:p>
            <a:pPr algn="l"/>
            <a:r>
              <a:rPr lang="en-US" dirty="0">
                <a:gradFill flip="none" rotWithShape="1">
                  <a:gsLst>
                    <a:gs pos="0">
                      <a:schemeClr val="accent5">
                        <a:alpha val="70000"/>
                      </a:schemeClr>
                    </a:gs>
                    <a:gs pos="100000">
                      <a:schemeClr val="accent1">
                        <a:alpha val="70000"/>
                      </a:schemeClr>
                    </a:gs>
                  </a:gsLst>
                  <a:lin ang="0" scaled="1"/>
                  <a:tileRect/>
                </a:gradFill>
              </a:rPr>
              <a:t>Week 4</a:t>
            </a:r>
          </a:p>
        </p:txBody>
      </p:sp>
      <p:sp>
        <p:nvSpPr>
          <p:cNvPr id="3" name="Subtitle 2">
            <a:extLst>
              <a:ext uri="{FF2B5EF4-FFF2-40B4-BE49-F238E27FC236}">
                <a16:creationId xmlns:a16="http://schemas.microsoft.com/office/drawing/2014/main" id="{B9FF5853-EFBF-6A48-A2C1-3662D3D29374}"/>
              </a:ext>
            </a:extLst>
          </p:cNvPr>
          <p:cNvSpPr>
            <a:spLocks noGrp="1"/>
          </p:cNvSpPr>
          <p:nvPr>
            <p:ph type="subTitle" idx="1"/>
          </p:nvPr>
        </p:nvSpPr>
        <p:spPr>
          <a:xfrm>
            <a:off x="838200" y="3602038"/>
            <a:ext cx="6858000" cy="1655762"/>
          </a:xfrm>
        </p:spPr>
        <p:txBody>
          <a:bodyPr>
            <a:normAutofit/>
          </a:bodyPr>
          <a:lstStyle/>
          <a:p>
            <a:pPr algn="l"/>
            <a:endParaRPr lang="en-US" sz="2200">
              <a:solidFill>
                <a:schemeClr val="tx2">
                  <a:alpha val="60000"/>
                </a:schemeClr>
              </a:solidFill>
            </a:endParaRPr>
          </a:p>
        </p:txBody>
      </p:sp>
      <p:pic>
        <p:nvPicPr>
          <p:cNvPr id="4" name="Picture 3" descr="A black world map with networks">
            <a:extLst>
              <a:ext uri="{FF2B5EF4-FFF2-40B4-BE49-F238E27FC236}">
                <a16:creationId xmlns:a16="http://schemas.microsoft.com/office/drawing/2014/main" id="{B40D2E7E-55B4-F104-74E2-E2D92891B2DD}"/>
              </a:ext>
            </a:extLst>
          </p:cNvPr>
          <p:cNvPicPr>
            <a:picLocks noChangeAspect="1"/>
          </p:cNvPicPr>
          <p:nvPr/>
        </p:nvPicPr>
        <p:blipFill rotWithShape="1">
          <a:blip r:embed="rId2">
            <a:alphaModFix/>
          </a:blip>
          <a:srcRect l="38360" r="25231" b="-1"/>
          <a:stretch/>
        </p:blipFill>
        <p:spPr>
          <a:xfrm>
            <a:off x="8069579" y="10"/>
            <a:ext cx="4110228" cy="6857989"/>
          </a:xfrm>
          <a:prstGeom prst="rect">
            <a:avLst/>
          </a:prstGeom>
        </p:spPr>
      </p:pic>
    </p:spTree>
    <p:extLst>
      <p:ext uri="{BB962C8B-B14F-4D97-AF65-F5344CB8AC3E}">
        <p14:creationId xmlns:p14="http://schemas.microsoft.com/office/powerpoint/2010/main" val="2555900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A72C-F772-8943-B3BB-191BAAF59936}"/>
              </a:ext>
            </a:extLst>
          </p:cNvPr>
          <p:cNvSpPr>
            <a:spLocks noGrp="1"/>
          </p:cNvSpPr>
          <p:nvPr>
            <p:ph type="title"/>
          </p:nvPr>
        </p:nvSpPr>
        <p:spPr/>
        <p:txBody>
          <a:bodyPr/>
          <a:lstStyle/>
          <a:p>
            <a:r>
              <a:rPr lang="en-US" dirty="0"/>
              <a:t>Rules for Subclasses</a:t>
            </a:r>
          </a:p>
        </p:txBody>
      </p:sp>
      <p:pic>
        <p:nvPicPr>
          <p:cNvPr id="4" name="Content Placeholder 3">
            <a:extLst>
              <a:ext uri="{FF2B5EF4-FFF2-40B4-BE49-F238E27FC236}">
                <a16:creationId xmlns:a16="http://schemas.microsoft.com/office/drawing/2014/main" id="{B049EA6A-15AB-144B-A15E-B9C0995B75D0}"/>
              </a:ext>
            </a:extLst>
          </p:cNvPr>
          <p:cNvPicPr>
            <a:picLocks noGrp="1" noChangeAspect="1"/>
          </p:cNvPicPr>
          <p:nvPr>
            <p:ph idx="1"/>
          </p:nvPr>
        </p:nvPicPr>
        <p:blipFill>
          <a:blip r:embed="rId2"/>
          <a:stretch>
            <a:fillRect/>
          </a:stretch>
        </p:blipFill>
        <p:spPr>
          <a:xfrm>
            <a:off x="1018309" y="2006600"/>
            <a:ext cx="8405091" cy="4122344"/>
          </a:xfrm>
          <a:prstGeom prst="rect">
            <a:avLst/>
          </a:prstGeom>
        </p:spPr>
      </p:pic>
    </p:spTree>
    <p:extLst>
      <p:ext uri="{BB962C8B-B14F-4D97-AF65-F5344CB8AC3E}">
        <p14:creationId xmlns:p14="http://schemas.microsoft.com/office/powerpoint/2010/main" val="716219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4252-7F2F-8346-BDBC-A86F537B2D2A}"/>
              </a:ext>
            </a:extLst>
          </p:cNvPr>
          <p:cNvSpPr>
            <a:spLocks noGrp="1"/>
          </p:cNvSpPr>
          <p:nvPr>
            <p:ph type="title"/>
          </p:nvPr>
        </p:nvSpPr>
        <p:spPr/>
        <p:txBody>
          <a:bodyPr/>
          <a:lstStyle/>
          <a:p>
            <a:r>
              <a:rPr lang="en-US" dirty="0"/>
              <a:t>Declaring Subclass Objects</a:t>
            </a:r>
          </a:p>
        </p:txBody>
      </p:sp>
      <p:sp>
        <p:nvSpPr>
          <p:cNvPr id="3" name="Content Placeholder 2">
            <a:extLst>
              <a:ext uri="{FF2B5EF4-FFF2-40B4-BE49-F238E27FC236}">
                <a16:creationId xmlns:a16="http://schemas.microsoft.com/office/drawing/2014/main" id="{737E446D-A183-3749-8A6E-E2E47EAB56EC}"/>
              </a:ext>
            </a:extLst>
          </p:cNvPr>
          <p:cNvSpPr>
            <a:spLocks noGrp="1"/>
          </p:cNvSpPr>
          <p:nvPr>
            <p:ph idx="1"/>
          </p:nvPr>
        </p:nvSpPr>
        <p:spPr>
          <a:xfrm>
            <a:off x="838200" y="2178656"/>
            <a:ext cx="10515600" cy="4242925"/>
          </a:xfrm>
        </p:spPr>
        <p:txBody>
          <a:bodyPr/>
          <a:lstStyle/>
          <a:p>
            <a:r>
              <a:rPr lang="en-US" dirty="0"/>
              <a:t>When a superclass object is declared in a client program, that reference can refer not only to an object of the superclass, but also to objects of any of its subclasses</a:t>
            </a:r>
          </a:p>
          <a:p>
            <a:endParaRPr lang="en-US" dirty="0"/>
          </a:p>
          <a:p>
            <a:endParaRPr lang="en-US" dirty="0"/>
          </a:p>
          <a:p>
            <a:endParaRPr lang="en-US" dirty="0"/>
          </a:p>
          <a:p>
            <a:r>
              <a:rPr lang="en-US" dirty="0" err="1"/>
              <a:t>GradStudent</a:t>
            </a:r>
            <a:r>
              <a:rPr lang="en-US" dirty="0"/>
              <a:t> is-a Student, </a:t>
            </a:r>
            <a:r>
              <a:rPr lang="en-US" dirty="0" err="1"/>
              <a:t>UnderGrad</a:t>
            </a:r>
            <a:r>
              <a:rPr lang="en-US" dirty="0"/>
              <a:t> is-a Student</a:t>
            </a:r>
          </a:p>
          <a:p>
            <a:endParaRPr lang="en-US" dirty="0"/>
          </a:p>
        </p:txBody>
      </p:sp>
      <p:pic>
        <p:nvPicPr>
          <p:cNvPr id="4" name="Picture 3">
            <a:extLst>
              <a:ext uri="{FF2B5EF4-FFF2-40B4-BE49-F238E27FC236}">
                <a16:creationId xmlns:a16="http://schemas.microsoft.com/office/drawing/2014/main" id="{0EEC633A-A455-754C-8B32-BF8680BF58D8}"/>
              </a:ext>
            </a:extLst>
          </p:cNvPr>
          <p:cNvPicPr>
            <a:picLocks noChangeAspect="1"/>
          </p:cNvPicPr>
          <p:nvPr/>
        </p:nvPicPr>
        <p:blipFill>
          <a:blip r:embed="rId2"/>
          <a:stretch>
            <a:fillRect/>
          </a:stretch>
        </p:blipFill>
        <p:spPr>
          <a:xfrm>
            <a:off x="1046019" y="3675895"/>
            <a:ext cx="7848600" cy="1855677"/>
          </a:xfrm>
          <a:prstGeom prst="rect">
            <a:avLst/>
          </a:prstGeom>
        </p:spPr>
      </p:pic>
    </p:spTree>
    <p:extLst>
      <p:ext uri="{BB962C8B-B14F-4D97-AF65-F5344CB8AC3E}">
        <p14:creationId xmlns:p14="http://schemas.microsoft.com/office/powerpoint/2010/main" val="3077848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39391-267F-8A41-A491-116ED7BB6323}"/>
              </a:ext>
            </a:extLst>
          </p:cNvPr>
          <p:cNvSpPr>
            <a:spLocks noGrp="1"/>
          </p:cNvSpPr>
          <p:nvPr>
            <p:ph type="title"/>
          </p:nvPr>
        </p:nvSpPr>
        <p:spPr/>
        <p:txBody>
          <a:bodyPr/>
          <a:lstStyle/>
          <a:p>
            <a:r>
              <a:rPr lang="en-US" dirty="0"/>
              <a:t>Declaring Subclass Objects</a:t>
            </a:r>
          </a:p>
        </p:txBody>
      </p:sp>
      <p:sp>
        <p:nvSpPr>
          <p:cNvPr id="3" name="Content Placeholder 2">
            <a:extLst>
              <a:ext uri="{FF2B5EF4-FFF2-40B4-BE49-F238E27FC236}">
                <a16:creationId xmlns:a16="http://schemas.microsoft.com/office/drawing/2014/main" id="{B0A77AE1-FBAC-884F-B934-547286FA4FD6}"/>
              </a:ext>
            </a:extLst>
          </p:cNvPr>
          <p:cNvSpPr>
            <a:spLocks noGrp="1"/>
          </p:cNvSpPr>
          <p:nvPr>
            <p:ph idx="1"/>
          </p:nvPr>
        </p:nvSpPr>
        <p:spPr>
          <a:xfrm>
            <a:off x="838200" y="3865418"/>
            <a:ext cx="10515600" cy="2311544"/>
          </a:xfrm>
        </p:spPr>
        <p:txBody>
          <a:bodyPr/>
          <a:lstStyle/>
          <a:p>
            <a:r>
              <a:rPr lang="en-US" dirty="0"/>
              <a:t>Student is not necessarily a </a:t>
            </a:r>
            <a:r>
              <a:rPr lang="en-US" dirty="0" err="1"/>
              <a:t>GradStudent</a:t>
            </a:r>
            <a:r>
              <a:rPr lang="en-US" dirty="0"/>
              <a:t> nor an </a:t>
            </a:r>
            <a:r>
              <a:rPr lang="en-US" dirty="0" err="1"/>
              <a:t>UnderGrad</a:t>
            </a:r>
            <a:r>
              <a:rPr lang="en-US" dirty="0"/>
              <a:t>, so the above declarations are not valid</a:t>
            </a:r>
          </a:p>
        </p:txBody>
      </p:sp>
      <p:pic>
        <p:nvPicPr>
          <p:cNvPr id="5" name="Picture 4">
            <a:extLst>
              <a:ext uri="{FF2B5EF4-FFF2-40B4-BE49-F238E27FC236}">
                <a16:creationId xmlns:a16="http://schemas.microsoft.com/office/drawing/2014/main" id="{16EC30EF-074D-CC4A-9D18-D4207E43E823}"/>
              </a:ext>
            </a:extLst>
          </p:cNvPr>
          <p:cNvPicPr>
            <a:picLocks noChangeAspect="1"/>
          </p:cNvPicPr>
          <p:nvPr/>
        </p:nvPicPr>
        <p:blipFill>
          <a:blip r:embed="rId2"/>
          <a:stretch>
            <a:fillRect/>
          </a:stretch>
        </p:blipFill>
        <p:spPr>
          <a:xfrm>
            <a:off x="838200" y="2197257"/>
            <a:ext cx="8044186" cy="1477504"/>
          </a:xfrm>
          <a:prstGeom prst="rect">
            <a:avLst/>
          </a:prstGeom>
        </p:spPr>
      </p:pic>
    </p:spTree>
    <p:extLst>
      <p:ext uri="{BB962C8B-B14F-4D97-AF65-F5344CB8AC3E}">
        <p14:creationId xmlns:p14="http://schemas.microsoft.com/office/powerpoint/2010/main" val="1423409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5C33-1BB5-0043-9C2A-A750D838DE16}"/>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C4219758-E810-934B-99BC-EF14B55F6F20}"/>
              </a:ext>
            </a:extLst>
          </p:cNvPr>
          <p:cNvSpPr>
            <a:spLocks noGrp="1"/>
          </p:cNvSpPr>
          <p:nvPr>
            <p:ph idx="1"/>
          </p:nvPr>
        </p:nvSpPr>
        <p:spPr/>
        <p:txBody>
          <a:bodyPr>
            <a:normAutofit lnSpcReduction="10000"/>
          </a:bodyPr>
          <a:lstStyle/>
          <a:p>
            <a:r>
              <a:rPr lang="en-US" dirty="0"/>
              <a:t>A method that has been </a:t>
            </a:r>
            <a:r>
              <a:rPr lang="en-US" b="1" dirty="0"/>
              <a:t>overridden</a:t>
            </a:r>
            <a:r>
              <a:rPr lang="en-US" dirty="0"/>
              <a:t> in at least one subclass is said to be </a:t>
            </a:r>
            <a:r>
              <a:rPr lang="en-US" b="1" dirty="0"/>
              <a:t>polymorphic</a:t>
            </a:r>
          </a:p>
          <a:p>
            <a:r>
              <a:rPr lang="en-US" dirty="0"/>
              <a:t>Polymorphism is the mechanism of selecting the appropriate method for a particular object in a class hierarchy</a:t>
            </a:r>
          </a:p>
          <a:p>
            <a:r>
              <a:rPr lang="en-US" dirty="0"/>
              <a:t>Method calls are always determined by the type of the </a:t>
            </a:r>
            <a:r>
              <a:rPr lang="en-US" b="1" dirty="0"/>
              <a:t>actual object</a:t>
            </a:r>
            <a:r>
              <a:rPr lang="en-US" dirty="0"/>
              <a:t>, not the type of the object reference</a:t>
            </a:r>
          </a:p>
          <a:p>
            <a:r>
              <a:rPr lang="en-US" dirty="0"/>
              <a:t>The selection of the correct method occurs during the run of the program</a:t>
            </a:r>
          </a:p>
        </p:txBody>
      </p:sp>
    </p:spTree>
    <p:extLst>
      <p:ext uri="{BB962C8B-B14F-4D97-AF65-F5344CB8AC3E}">
        <p14:creationId xmlns:p14="http://schemas.microsoft.com/office/powerpoint/2010/main" val="2663757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2CCD8-D6CA-7A40-9E8A-06AB7C7A996F}"/>
              </a:ext>
            </a:extLst>
          </p:cNvPr>
          <p:cNvSpPr>
            <a:spLocks noGrp="1"/>
          </p:cNvSpPr>
          <p:nvPr>
            <p:ph type="title"/>
          </p:nvPr>
        </p:nvSpPr>
        <p:spPr/>
        <p:txBody>
          <a:bodyPr/>
          <a:lstStyle/>
          <a:p>
            <a:r>
              <a:rPr lang="en-US" dirty="0"/>
              <a:t>Dynamic Binding (Late Binding)</a:t>
            </a:r>
          </a:p>
        </p:txBody>
      </p:sp>
      <p:sp>
        <p:nvSpPr>
          <p:cNvPr id="3" name="Content Placeholder 2">
            <a:extLst>
              <a:ext uri="{FF2B5EF4-FFF2-40B4-BE49-F238E27FC236}">
                <a16:creationId xmlns:a16="http://schemas.microsoft.com/office/drawing/2014/main" id="{552EAF29-783F-F24F-A2F2-9B08DFC963F2}"/>
              </a:ext>
            </a:extLst>
          </p:cNvPr>
          <p:cNvSpPr>
            <a:spLocks noGrp="1"/>
          </p:cNvSpPr>
          <p:nvPr>
            <p:ph idx="1"/>
          </p:nvPr>
        </p:nvSpPr>
        <p:spPr/>
        <p:txBody>
          <a:bodyPr/>
          <a:lstStyle/>
          <a:p>
            <a:r>
              <a:rPr lang="en-US" dirty="0"/>
              <a:t>Making a run-time decision about which instance method to call is known as dynamic binding or late binding (when methods are overridden)</a:t>
            </a:r>
          </a:p>
          <a:p>
            <a:r>
              <a:rPr lang="en-US" dirty="0"/>
              <a:t>The run-time environment determines how a method will be called (in which overridden form should it use)</a:t>
            </a:r>
          </a:p>
          <a:p>
            <a:r>
              <a:rPr lang="en-US" dirty="0"/>
              <a:t>Selecting the correct method when methods are overloaded is known as static binding or early binding</a:t>
            </a:r>
          </a:p>
        </p:txBody>
      </p:sp>
    </p:spTree>
    <p:extLst>
      <p:ext uri="{BB962C8B-B14F-4D97-AF65-F5344CB8AC3E}">
        <p14:creationId xmlns:p14="http://schemas.microsoft.com/office/powerpoint/2010/main" val="380769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1C729-4265-7642-BF63-27731D0A3611}"/>
              </a:ext>
            </a:extLst>
          </p:cNvPr>
          <p:cNvSpPr>
            <a:spLocks noGrp="1"/>
          </p:cNvSpPr>
          <p:nvPr>
            <p:ph type="title"/>
          </p:nvPr>
        </p:nvSpPr>
        <p:spPr/>
        <p:txBody>
          <a:bodyPr/>
          <a:lstStyle/>
          <a:p>
            <a:r>
              <a:rPr lang="en-US" dirty="0"/>
              <a:t>Using </a:t>
            </a:r>
            <a:r>
              <a:rPr lang="en-US" b="1" dirty="0"/>
              <a:t>super</a:t>
            </a:r>
            <a:r>
              <a:rPr lang="en-US" dirty="0"/>
              <a:t> in a Subclass</a:t>
            </a:r>
          </a:p>
        </p:txBody>
      </p:sp>
      <p:sp>
        <p:nvSpPr>
          <p:cNvPr id="3" name="Content Placeholder 2">
            <a:extLst>
              <a:ext uri="{FF2B5EF4-FFF2-40B4-BE49-F238E27FC236}">
                <a16:creationId xmlns:a16="http://schemas.microsoft.com/office/drawing/2014/main" id="{2956033D-8698-D940-9589-7D4668B712C8}"/>
              </a:ext>
            </a:extLst>
          </p:cNvPr>
          <p:cNvSpPr>
            <a:spLocks noGrp="1"/>
          </p:cNvSpPr>
          <p:nvPr>
            <p:ph idx="1"/>
          </p:nvPr>
        </p:nvSpPr>
        <p:spPr/>
        <p:txBody>
          <a:bodyPr/>
          <a:lstStyle/>
          <a:p>
            <a:r>
              <a:rPr lang="en-US" dirty="0"/>
              <a:t>A subclass can call a method in its superclass by using super</a:t>
            </a:r>
          </a:p>
          <a:p>
            <a:r>
              <a:rPr lang="en-US" dirty="0"/>
              <a:t>If the superclass method calls another method that has been overridden in the subclass, by polymorphism, the method that is executed is the one in the subclass</a:t>
            </a:r>
          </a:p>
        </p:txBody>
      </p:sp>
    </p:spTree>
    <p:extLst>
      <p:ext uri="{BB962C8B-B14F-4D97-AF65-F5344CB8AC3E}">
        <p14:creationId xmlns:p14="http://schemas.microsoft.com/office/powerpoint/2010/main" val="2482518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812D-98D6-344E-BCF8-73C198C90873}"/>
              </a:ext>
            </a:extLst>
          </p:cNvPr>
          <p:cNvSpPr>
            <a:spLocks noGrp="1"/>
          </p:cNvSpPr>
          <p:nvPr>
            <p:ph type="title"/>
          </p:nvPr>
        </p:nvSpPr>
        <p:spPr/>
        <p:txBody>
          <a:bodyPr/>
          <a:lstStyle/>
          <a:p>
            <a:r>
              <a:rPr lang="en-US" dirty="0"/>
              <a:t>Type Compatibility</a:t>
            </a:r>
          </a:p>
        </p:txBody>
      </p:sp>
      <p:sp>
        <p:nvSpPr>
          <p:cNvPr id="3" name="Content Placeholder 2">
            <a:extLst>
              <a:ext uri="{FF2B5EF4-FFF2-40B4-BE49-F238E27FC236}">
                <a16:creationId xmlns:a16="http://schemas.microsoft.com/office/drawing/2014/main" id="{A0738F0C-2853-D044-B617-55A44FEA78E7}"/>
              </a:ext>
            </a:extLst>
          </p:cNvPr>
          <p:cNvSpPr>
            <a:spLocks noGrp="1"/>
          </p:cNvSpPr>
          <p:nvPr>
            <p:ph idx="1"/>
          </p:nvPr>
        </p:nvSpPr>
        <p:spPr>
          <a:xfrm>
            <a:off x="838200" y="3948545"/>
            <a:ext cx="10515600" cy="2228418"/>
          </a:xfrm>
        </p:spPr>
        <p:txBody>
          <a:bodyPr>
            <a:normAutofit fontScale="92500"/>
          </a:bodyPr>
          <a:lstStyle/>
          <a:p>
            <a:r>
              <a:rPr lang="en-US" dirty="0"/>
              <a:t>Error occurs because </a:t>
            </a:r>
            <a:r>
              <a:rPr lang="en-US" b="1" dirty="0"/>
              <a:t>s</a:t>
            </a:r>
            <a:r>
              <a:rPr lang="en-US" dirty="0"/>
              <a:t> is of type </a:t>
            </a:r>
            <a:r>
              <a:rPr lang="en-US" b="1" dirty="0"/>
              <a:t>Student</a:t>
            </a:r>
            <a:r>
              <a:rPr lang="en-US" dirty="0"/>
              <a:t>, Student class doesn’t have a </a:t>
            </a:r>
            <a:r>
              <a:rPr lang="en-US" dirty="0" err="1"/>
              <a:t>getID</a:t>
            </a:r>
            <a:r>
              <a:rPr lang="en-US" dirty="0"/>
              <a:t> method</a:t>
            </a:r>
          </a:p>
          <a:p>
            <a:r>
              <a:rPr lang="en-US" dirty="0"/>
              <a:t>At compile time, only non-private methods of the Student class can appear to the right of the dot operator when applied to s</a:t>
            </a:r>
          </a:p>
        </p:txBody>
      </p:sp>
      <p:pic>
        <p:nvPicPr>
          <p:cNvPr id="4" name="Picture 3">
            <a:extLst>
              <a:ext uri="{FF2B5EF4-FFF2-40B4-BE49-F238E27FC236}">
                <a16:creationId xmlns:a16="http://schemas.microsoft.com/office/drawing/2014/main" id="{756FA836-CFDE-A646-B940-0FFCE170D7E4}"/>
              </a:ext>
            </a:extLst>
          </p:cNvPr>
          <p:cNvPicPr>
            <a:picLocks noChangeAspect="1"/>
          </p:cNvPicPr>
          <p:nvPr/>
        </p:nvPicPr>
        <p:blipFill>
          <a:blip r:embed="rId2"/>
          <a:stretch>
            <a:fillRect/>
          </a:stretch>
        </p:blipFill>
        <p:spPr>
          <a:xfrm>
            <a:off x="838200" y="2006600"/>
            <a:ext cx="8679873" cy="1644608"/>
          </a:xfrm>
          <a:prstGeom prst="rect">
            <a:avLst/>
          </a:prstGeom>
        </p:spPr>
      </p:pic>
    </p:spTree>
    <p:extLst>
      <p:ext uri="{BB962C8B-B14F-4D97-AF65-F5344CB8AC3E}">
        <p14:creationId xmlns:p14="http://schemas.microsoft.com/office/powerpoint/2010/main" val="1534853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812D-98D6-344E-BCF8-73C198C90873}"/>
              </a:ext>
            </a:extLst>
          </p:cNvPr>
          <p:cNvSpPr>
            <a:spLocks noGrp="1"/>
          </p:cNvSpPr>
          <p:nvPr>
            <p:ph type="title"/>
          </p:nvPr>
        </p:nvSpPr>
        <p:spPr/>
        <p:txBody>
          <a:bodyPr/>
          <a:lstStyle/>
          <a:p>
            <a:r>
              <a:rPr lang="en-US" dirty="0"/>
              <a:t>Type Compatibility</a:t>
            </a:r>
          </a:p>
        </p:txBody>
      </p:sp>
      <p:sp>
        <p:nvSpPr>
          <p:cNvPr id="3" name="Content Placeholder 2">
            <a:extLst>
              <a:ext uri="{FF2B5EF4-FFF2-40B4-BE49-F238E27FC236}">
                <a16:creationId xmlns:a16="http://schemas.microsoft.com/office/drawing/2014/main" id="{A0738F0C-2853-D044-B617-55A44FEA78E7}"/>
              </a:ext>
            </a:extLst>
          </p:cNvPr>
          <p:cNvSpPr>
            <a:spLocks noGrp="1"/>
          </p:cNvSpPr>
          <p:nvPr>
            <p:ph idx="1"/>
          </p:nvPr>
        </p:nvSpPr>
        <p:spPr>
          <a:xfrm>
            <a:off x="838200" y="3948544"/>
            <a:ext cx="10515600" cy="1995055"/>
          </a:xfrm>
        </p:spPr>
        <p:txBody>
          <a:bodyPr>
            <a:normAutofit/>
          </a:bodyPr>
          <a:lstStyle/>
          <a:p>
            <a:r>
              <a:rPr lang="en-US" dirty="0" err="1"/>
              <a:t>getID</a:t>
            </a:r>
            <a:r>
              <a:rPr lang="en-US" dirty="0"/>
              <a:t> is not a polymorphic method, it occurs in just the </a:t>
            </a:r>
            <a:r>
              <a:rPr lang="en-US" dirty="0" err="1"/>
              <a:t>GradStudent</a:t>
            </a:r>
            <a:r>
              <a:rPr lang="en-US" dirty="0"/>
              <a:t> class, so it can only be called by a </a:t>
            </a:r>
            <a:r>
              <a:rPr lang="en-US" dirty="0" err="1"/>
              <a:t>GradStudent</a:t>
            </a:r>
            <a:r>
              <a:rPr lang="en-US" dirty="0"/>
              <a:t> object</a:t>
            </a:r>
          </a:p>
        </p:txBody>
      </p:sp>
      <p:pic>
        <p:nvPicPr>
          <p:cNvPr id="4" name="Picture 3">
            <a:extLst>
              <a:ext uri="{FF2B5EF4-FFF2-40B4-BE49-F238E27FC236}">
                <a16:creationId xmlns:a16="http://schemas.microsoft.com/office/drawing/2014/main" id="{756FA836-CFDE-A646-B940-0FFCE170D7E4}"/>
              </a:ext>
            </a:extLst>
          </p:cNvPr>
          <p:cNvPicPr>
            <a:picLocks noChangeAspect="1"/>
          </p:cNvPicPr>
          <p:nvPr/>
        </p:nvPicPr>
        <p:blipFill>
          <a:blip r:embed="rId2"/>
          <a:stretch>
            <a:fillRect/>
          </a:stretch>
        </p:blipFill>
        <p:spPr>
          <a:xfrm>
            <a:off x="838200" y="2006600"/>
            <a:ext cx="8679873" cy="1644608"/>
          </a:xfrm>
          <a:prstGeom prst="rect">
            <a:avLst/>
          </a:prstGeom>
        </p:spPr>
      </p:pic>
    </p:spTree>
    <p:extLst>
      <p:ext uri="{BB962C8B-B14F-4D97-AF65-F5344CB8AC3E}">
        <p14:creationId xmlns:p14="http://schemas.microsoft.com/office/powerpoint/2010/main" val="124182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7337A-FBBF-3446-9E49-36A905E9382C}"/>
              </a:ext>
            </a:extLst>
          </p:cNvPr>
          <p:cNvSpPr>
            <a:spLocks noGrp="1"/>
          </p:cNvSpPr>
          <p:nvPr>
            <p:ph type="title"/>
          </p:nvPr>
        </p:nvSpPr>
        <p:spPr/>
        <p:txBody>
          <a:bodyPr/>
          <a:lstStyle/>
          <a:p>
            <a:r>
              <a:rPr lang="en-US" dirty="0"/>
              <a:t>Downcasting</a:t>
            </a:r>
          </a:p>
        </p:txBody>
      </p:sp>
      <p:sp>
        <p:nvSpPr>
          <p:cNvPr id="3" name="Content Placeholder 2">
            <a:extLst>
              <a:ext uri="{FF2B5EF4-FFF2-40B4-BE49-F238E27FC236}">
                <a16:creationId xmlns:a16="http://schemas.microsoft.com/office/drawing/2014/main" id="{03659DF3-12FA-154C-950E-893E1516ED12}"/>
              </a:ext>
            </a:extLst>
          </p:cNvPr>
          <p:cNvSpPr>
            <a:spLocks noGrp="1"/>
          </p:cNvSpPr>
          <p:nvPr>
            <p:ph idx="1"/>
          </p:nvPr>
        </p:nvSpPr>
        <p:spPr>
          <a:xfrm>
            <a:off x="838200" y="2948317"/>
            <a:ext cx="10515600" cy="3228645"/>
          </a:xfrm>
        </p:spPr>
        <p:txBody>
          <a:bodyPr/>
          <a:lstStyle/>
          <a:p>
            <a:r>
              <a:rPr lang="en-US" dirty="0"/>
              <a:t>Since s represents a </a:t>
            </a:r>
            <a:r>
              <a:rPr lang="en-US" dirty="0" err="1"/>
              <a:t>GradStudent</a:t>
            </a:r>
            <a:r>
              <a:rPr lang="en-US" dirty="0"/>
              <a:t> object, this cast is allowed</a:t>
            </a:r>
          </a:p>
          <a:p>
            <a:r>
              <a:rPr lang="en-US" dirty="0"/>
              <a:t>Casting a superclass to a subclass type is called a downcast</a:t>
            </a:r>
          </a:p>
        </p:txBody>
      </p:sp>
      <p:pic>
        <p:nvPicPr>
          <p:cNvPr id="4" name="Picture 3">
            <a:extLst>
              <a:ext uri="{FF2B5EF4-FFF2-40B4-BE49-F238E27FC236}">
                <a16:creationId xmlns:a16="http://schemas.microsoft.com/office/drawing/2014/main" id="{1E52D8A6-A5D4-834F-9682-51984804CD8A}"/>
              </a:ext>
            </a:extLst>
          </p:cNvPr>
          <p:cNvPicPr>
            <a:picLocks noChangeAspect="1"/>
          </p:cNvPicPr>
          <p:nvPr/>
        </p:nvPicPr>
        <p:blipFill>
          <a:blip r:embed="rId2"/>
          <a:stretch>
            <a:fillRect/>
          </a:stretch>
        </p:blipFill>
        <p:spPr>
          <a:xfrm>
            <a:off x="838200" y="2196017"/>
            <a:ext cx="7064182" cy="562883"/>
          </a:xfrm>
          <a:prstGeom prst="rect">
            <a:avLst/>
          </a:prstGeom>
        </p:spPr>
      </p:pic>
    </p:spTree>
    <p:extLst>
      <p:ext uri="{BB962C8B-B14F-4D97-AF65-F5344CB8AC3E}">
        <p14:creationId xmlns:p14="http://schemas.microsoft.com/office/powerpoint/2010/main" val="3821555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198A3-68DA-E642-87BE-0347E048628A}"/>
              </a:ext>
            </a:extLst>
          </p:cNvPr>
          <p:cNvSpPr>
            <a:spLocks noGrp="1"/>
          </p:cNvSpPr>
          <p:nvPr>
            <p:ph type="title"/>
          </p:nvPr>
        </p:nvSpPr>
        <p:spPr/>
        <p:txBody>
          <a:bodyPr/>
          <a:lstStyle/>
          <a:p>
            <a:r>
              <a:rPr lang="en-US" dirty="0" err="1"/>
              <a:t>ClassCastException</a:t>
            </a:r>
            <a:endParaRPr lang="en-US" dirty="0"/>
          </a:p>
        </p:txBody>
      </p:sp>
      <p:sp>
        <p:nvSpPr>
          <p:cNvPr id="3" name="Content Placeholder 2">
            <a:extLst>
              <a:ext uri="{FF2B5EF4-FFF2-40B4-BE49-F238E27FC236}">
                <a16:creationId xmlns:a16="http://schemas.microsoft.com/office/drawing/2014/main" id="{5DEFC848-E3EE-6B4B-BFB8-D8AD62C8A151}"/>
              </a:ext>
            </a:extLst>
          </p:cNvPr>
          <p:cNvSpPr>
            <a:spLocks noGrp="1"/>
          </p:cNvSpPr>
          <p:nvPr>
            <p:ph idx="1"/>
          </p:nvPr>
        </p:nvSpPr>
        <p:spPr/>
        <p:txBody>
          <a:bodyPr/>
          <a:lstStyle/>
          <a:p>
            <a:r>
              <a:rPr lang="en-US" dirty="0"/>
              <a:t>A run-time exception thrown to signal an attempt to cast an object to a class of which it is not an instance</a:t>
            </a:r>
          </a:p>
        </p:txBody>
      </p:sp>
    </p:spTree>
    <p:extLst>
      <p:ext uri="{BB962C8B-B14F-4D97-AF65-F5344CB8AC3E}">
        <p14:creationId xmlns:p14="http://schemas.microsoft.com/office/powerpoint/2010/main" val="3680018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BB19-A154-5F41-B1F4-99E4C4D6D533}"/>
              </a:ext>
            </a:extLst>
          </p:cNvPr>
          <p:cNvSpPr>
            <a:spLocks noGrp="1"/>
          </p:cNvSpPr>
          <p:nvPr>
            <p:ph type="title"/>
          </p:nvPr>
        </p:nvSpPr>
        <p:spPr>
          <a:xfrm>
            <a:off x="1054188" y="743382"/>
            <a:ext cx="4599709" cy="1325563"/>
          </a:xfrm>
        </p:spPr>
        <p:txBody>
          <a:bodyPr>
            <a:normAutofit fontScale="90000"/>
          </a:bodyPr>
          <a:lstStyle/>
          <a:p>
            <a:r>
              <a:rPr lang="en-US" dirty="0"/>
              <a:t>Implementing Subclasses</a:t>
            </a:r>
          </a:p>
        </p:txBody>
      </p:sp>
      <p:pic>
        <p:nvPicPr>
          <p:cNvPr id="7" name="Content Placeholder 6">
            <a:extLst>
              <a:ext uri="{FF2B5EF4-FFF2-40B4-BE49-F238E27FC236}">
                <a16:creationId xmlns:a16="http://schemas.microsoft.com/office/drawing/2014/main" id="{5488E5F0-8320-834E-B369-6F17212D67CF}"/>
              </a:ext>
            </a:extLst>
          </p:cNvPr>
          <p:cNvPicPr>
            <a:picLocks noGrp="1" noChangeAspect="1"/>
          </p:cNvPicPr>
          <p:nvPr>
            <p:ph idx="1"/>
          </p:nvPr>
        </p:nvPicPr>
        <p:blipFill>
          <a:blip r:embed="rId2"/>
          <a:stretch>
            <a:fillRect/>
          </a:stretch>
        </p:blipFill>
        <p:spPr>
          <a:xfrm>
            <a:off x="5604785" y="514638"/>
            <a:ext cx="5483914" cy="3108614"/>
          </a:xfrm>
          <a:prstGeom prst="rect">
            <a:avLst/>
          </a:prstGeom>
        </p:spPr>
      </p:pic>
      <p:pic>
        <p:nvPicPr>
          <p:cNvPr id="8" name="Picture 7">
            <a:extLst>
              <a:ext uri="{FF2B5EF4-FFF2-40B4-BE49-F238E27FC236}">
                <a16:creationId xmlns:a16="http://schemas.microsoft.com/office/drawing/2014/main" id="{3711FEA6-2879-0F4E-B480-1736C4D81C68}"/>
              </a:ext>
            </a:extLst>
          </p:cNvPr>
          <p:cNvPicPr>
            <a:picLocks noChangeAspect="1"/>
          </p:cNvPicPr>
          <p:nvPr/>
        </p:nvPicPr>
        <p:blipFill>
          <a:blip r:embed="rId3"/>
          <a:stretch>
            <a:fillRect/>
          </a:stretch>
        </p:blipFill>
        <p:spPr>
          <a:xfrm>
            <a:off x="838200" y="3429000"/>
            <a:ext cx="9699426" cy="3134118"/>
          </a:xfrm>
          <a:prstGeom prst="rect">
            <a:avLst/>
          </a:prstGeom>
        </p:spPr>
      </p:pic>
    </p:spTree>
    <p:extLst>
      <p:ext uri="{BB962C8B-B14F-4D97-AF65-F5344CB8AC3E}">
        <p14:creationId xmlns:p14="http://schemas.microsoft.com/office/powerpoint/2010/main" val="2905136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33C0-20DF-DD45-B211-94B341E08CD2}"/>
              </a:ext>
            </a:extLst>
          </p:cNvPr>
          <p:cNvSpPr>
            <a:spLocks noGrp="1"/>
          </p:cNvSpPr>
          <p:nvPr>
            <p:ph type="title"/>
          </p:nvPr>
        </p:nvSpPr>
        <p:spPr/>
        <p:txBody>
          <a:bodyPr/>
          <a:lstStyle/>
          <a:p>
            <a:r>
              <a:rPr lang="en-US" dirty="0"/>
              <a:t>Abstract Class</a:t>
            </a:r>
          </a:p>
        </p:txBody>
      </p:sp>
      <p:sp>
        <p:nvSpPr>
          <p:cNvPr id="3" name="Content Placeholder 2">
            <a:extLst>
              <a:ext uri="{FF2B5EF4-FFF2-40B4-BE49-F238E27FC236}">
                <a16:creationId xmlns:a16="http://schemas.microsoft.com/office/drawing/2014/main" id="{62BF8D4E-CA53-EA48-97CF-BB9706382995}"/>
              </a:ext>
            </a:extLst>
          </p:cNvPr>
          <p:cNvSpPr>
            <a:spLocks noGrp="1"/>
          </p:cNvSpPr>
          <p:nvPr>
            <p:ph idx="1"/>
          </p:nvPr>
        </p:nvSpPr>
        <p:spPr/>
        <p:txBody>
          <a:bodyPr>
            <a:normAutofit/>
          </a:bodyPr>
          <a:lstStyle/>
          <a:p>
            <a:r>
              <a:rPr lang="en-US" sz="3200" dirty="0"/>
              <a:t>A superclass that represents an abstract concept, so it should not be instantiated</a:t>
            </a:r>
          </a:p>
          <a:p>
            <a:r>
              <a:rPr lang="en-US" sz="3200" dirty="0"/>
              <a:t>Example: a maze program could have several different maze components – paths, walls, entrances, and exits, where they share some features such as location, way of displaying</a:t>
            </a:r>
          </a:p>
        </p:txBody>
      </p:sp>
    </p:spTree>
    <p:extLst>
      <p:ext uri="{BB962C8B-B14F-4D97-AF65-F5344CB8AC3E}">
        <p14:creationId xmlns:p14="http://schemas.microsoft.com/office/powerpoint/2010/main" val="3471933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FC73A-15A4-9C47-9B34-0D6888F9F41E}"/>
              </a:ext>
            </a:extLst>
          </p:cNvPr>
          <p:cNvSpPr>
            <a:spLocks noGrp="1"/>
          </p:cNvSpPr>
          <p:nvPr>
            <p:ph type="title"/>
          </p:nvPr>
        </p:nvSpPr>
        <p:spPr/>
        <p:txBody>
          <a:bodyPr/>
          <a:lstStyle/>
          <a:p>
            <a:r>
              <a:rPr lang="en-US" dirty="0"/>
              <a:t>Abstract Class</a:t>
            </a:r>
          </a:p>
        </p:txBody>
      </p:sp>
      <p:sp>
        <p:nvSpPr>
          <p:cNvPr id="3" name="Content Placeholder 2">
            <a:extLst>
              <a:ext uri="{FF2B5EF4-FFF2-40B4-BE49-F238E27FC236}">
                <a16:creationId xmlns:a16="http://schemas.microsoft.com/office/drawing/2014/main" id="{0D5219C3-375E-084F-A769-9B6BEB61CC61}"/>
              </a:ext>
            </a:extLst>
          </p:cNvPr>
          <p:cNvSpPr>
            <a:spLocks noGrp="1"/>
          </p:cNvSpPr>
          <p:nvPr>
            <p:ph idx="1"/>
          </p:nvPr>
        </p:nvSpPr>
        <p:spPr/>
        <p:txBody>
          <a:bodyPr/>
          <a:lstStyle/>
          <a:p>
            <a:r>
              <a:rPr lang="en-US" sz="3200" dirty="0"/>
              <a:t>All components can be declared as subclasses of the abstract class </a:t>
            </a:r>
            <a:r>
              <a:rPr lang="en-US" sz="3200" dirty="0" err="1"/>
              <a:t>MazeComponent</a:t>
            </a:r>
            <a:endParaRPr lang="en-US" sz="3200" dirty="0"/>
          </a:p>
          <a:p>
            <a:r>
              <a:rPr lang="en-US" sz="3200" dirty="0"/>
              <a:t>The program will create path objects, wall objects, but no instances of </a:t>
            </a:r>
            <a:r>
              <a:rPr lang="en-US" sz="3200" dirty="0" err="1"/>
              <a:t>MazeComponent</a:t>
            </a:r>
            <a:endParaRPr lang="en-US" sz="3200" dirty="0"/>
          </a:p>
          <a:p>
            <a:endParaRPr lang="en-US" dirty="0"/>
          </a:p>
        </p:txBody>
      </p:sp>
    </p:spTree>
    <p:extLst>
      <p:ext uri="{BB962C8B-B14F-4D97-AF65-F5344CB8AC3E}">
        <p14:creationId xmlns:p14="http://schemas.microsoft.com/office/powerpoint/2010/main" val="3819981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51C73-9EC9-2C4C-8A6F-787B766C9158}"/>
              </a:ext>
            </a:extLst>
          </p:cNvPr>
          <p:cNvSpPr>
            <a:spLocks noGrp="1"/>
          </p:cNvSpPr>
          <p:nvPr>
            <p:ph type="title"/>
          </p:nvPr>
        </p:nvSpPr>
        <p:spPr/>
        <p:txBody>
          <a:bodyPr/>
          <a:lstStyle/>
          <a:p>
            <a:r>
              <a:rPr lang="en-US" dirty="0"/>
              <a:t>Abstract Method</a:t>
            </a:r>
          </a:p>
        </p:txBody>
      </p:sp>
      <p:sp>
        <p:nvSpPr>
          <p:cNvPr id="3" name="Content Placeholder 2">
            <a:extLst>
              <a:ext uri="{FF2B5EF4-FFF2-40B4-BE49-F238E27FC236}">
                <a16:creationId xmlns:a16="http://schemas.microsoft.com/office/drawing/2014/main" id="{86C8E0AF-0046-EE4F-868E-A713409E8D60}"/>
              </a:ext>
            </a:extLst>
          </p:cNvPr>
          <p:cNvSpPr>
            <a:spLocks noGrp="1"/>
          </p:cNvSpPr>
          <p:nvPr>
            <p:ph idx="1"/>
          </p:nvPr>
        </p:nvSpPr>
        <p:spPr/>
        <p:txBody>
          <a:bodyPr>
            <a:normAutofit lnSpcReduction="10000"/>
          </a:bodyPr>
          <a:lstStyle/>
          <a:p>
            <a:r>
              <a:rPr lang="en-US" dirty="0"/>
              <a:t>An abstract class may contain abstract methods, and abstract methods only exist in an abstract class</a:t>
            </a:r>
          </a:p>
          <a:p>
            <a:r>
              <a:rPr lang="en-US" dirty="0"/>
              <a:t>An abstract method has no implementation code, just a header, because every subclass will need to override this method</a:t>
            </a:r>
          </a:p>
          <a:p>
            <a:r>
              <a:rPr lang="en-US" dirty="0"/>
              <a:t>The method that appears in the abstract class is just a placeholder for the actual overridden methods to be implemented in subclasses</a:t>
            </a:r>
          </a:p>
        </p:txBody>
      </p:sp>
    </p:spTree>
    <p:extLst>
      <p:ext uri="{BB962C8B-B14F-4D97-AF65-F5344CB8AC3E}">
        <p14:creationId xmlns:p14="http://schemas.microsoft.com/office/powerpoint/2010/main" val="857500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24FC5-C11A-364F-BB4B-F44BA5F3BE9F}"/>
              </a:ext>
            </a:extLst>
          </p:cNvPr>
          <p:cNvSpPr>
            <a:spLocks noGrp="1"/>
          </p:cNvSpPr>
          <p:nvPr>
            <p:ph type="title"/>
          </p:nvPr>
        </p:nvSpPr>
        <p:spPr/>
        <p:txBody>
          <a:bodyPr/>
          <a:lstStyle/>
          <a:p>
            <a:r>
              <a:rPr lang="en-US" dirty="0"/>
              <a:t>The </a:t>
            </a:r>
            <a:r>
              <a:rPr lang="en-US" b="1" dirty="0"/>
              <a:t>abstract</a:t>
            </a:r>
            <a:r>
              <a:rPr lang="en-US" dirty="0"/>
              <a:t> keyword</a:t>
            </a:r>
          </a:p>
        </p:txBody>
      </p:sp>
      <p:pic>
        <p:nvPicPr>
          <p:cNvPr id="4" name="Picture 3">
            <a:extLst>
              <a:ext uri="{FF2B5EF4-FFF2-40B4-BE49-F238E27FC236}">
                <a16:creationId xmlns:a16="http://schemas.microsoft.com/office/drawing/2014/main" id="{EE5D68B0-60A6-D644-B7AB-82156DF4245D}"/>
              </a:ext>
            </a:extLst>
          </p:cNvPr>
          <p:cNvPicPr>
            <a:picLocks noChangeAspect="1"/>
          </p:cNvPicPr>
          <p:nvPr/>
        </p:nvPicPr>
        <p:blipFill>
          <a:blip r:embed="rId2"/>
          <a:stretch>
            <a:fillRect/>
          </a:stretch>
        </p:blipFill>
        <p:spPr>
          <a:xfrm>
            <a:off x="838200" y="2103437"/>
            <a:ext cx="9584840" cy="1325563"/>
          </a:xfrm>
          <a:prstGeom prst="rect">
            <a:avLst/>
          </a:prstGeom>
        </p:spPr>
      </p:pic>
      <p:pic>
        <p:nvPicPr>
          <p:cNvPr id="5" name="Picture 4">
            <a:extLst>
              <a:ext uri="{FF2B5EF4-FFF2-40B4-BE49-F238E27FC236}">
                <a16:creationId xmlns:a16="http://schemas.microsoft.com/office/drawing/2014/main" id="{10C0E63A-FAA4-8F4F-9D48-CD59C2584799}"/>
              </a:ext>
            </a:extLst>
          </p:cNvPr>
          <p:cNvPicPr>
            <a:picLocks noChangeAspect="1"/>
          </p:cNvPicPr>
          <p:nvPr/>
        </p:nvPicPr>
        <p:blipFill>
          <a:blip r:embed="rId3"/>
          <a:stretch>
            <a:fillRect/>
          </a:stretch>
        </p:blipFill>
        <p:spPr>
          <a:xfrm>
            <a:off x="561778" y="4114799"/>
            <a:ext cx="11068443" cy="1325562"/>
          </a:xfrm>
          <a:prstGeom prst="rect">
            <a:avLst/>
          </a:prstGeom>
        </p:spPr>
      </p:pic>
    </p:spTree>
    <p:extLst>
      <p:ext uri="{BB962C8B-B14F-4D97-AF65-F5344CB8AC3E}">
        <p14:creationId xmlns:p14="http://schemas.microsoft.com/office/powerpoint/2010/main" val="4166507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09C-2B14-4E47-9AD4-39FE064B1AF4}"/>
              </a:ext>
            </a:extLst>
          </p:cNvPr>
          <p:cNvSpPr>
            <a:spLocks noGrp="1"/>
          </p:cNvSpPr>
          <p:nvPr>
            <p:ph type="title"/>
          </p:nvPr>
        </p:nvSpPr>
        <p:spPr/>
        <p:txBody>
          <a:bodyPr/>
          <a:lstStyle/>
          <a:p>
            <a:r>
              <a:rPr lang="en-US" dirty="0"/>
              <a:t>The </a:t>
            </a:r>
            <a:r>
              <a:rPr lang="en-US" b="1" dirty="0"/>
              <a:t>abstract</a:t>
            </a:r>
            <a:r>
              <a:rPr lang="en-US" dirty="0"/>
              <a:t> keyword</a:t>
            </a:r>
          </a:p>
        </p:txBody>
      </p:sp>
      <p:sp>
        <p:nvSpPr>
          <p:cNvPr id="3" name="Content Placeholder 2">
            <a:extLst>
              <a:ext uri="{FF2B5EF4-FFF2-40B4-BE49-F238E27FC236}">
                <a16:creationId xmlns:a16="http://schemas.microsoft.com/office/drawing/2014/main" id="{0BF19854-EBAE-FE45-B792-E6BB722CF366}"/>
              </a:ext>
            </a:extLst>
          </p:cNvPr>
          <p:cNvSpPr>
            <a:spLocks noGrp="1"/>
          </p:cNvSpPr>
          <p:nvPr>
            <p:ph idx="1"/>
          </p:nvPr>
        </p:nvSpPr>
        <p:spPr/>
        <p:txBody>
          <a:bodyPr/>
          <a:lstStyle/>
          <a:p>
            <a:r>
              <a:rPr lang="en-US" dirty="0"/>
              <a:t>If a subclass of an abstract class does not provide implementation code for all the abstract methods of its superclass, then the subclass also becomes an abstract class and must be declared to avoid a compile-time error</a:t>
            </a:r>
          </a:p>
        </p:txBody>
      </p:sp>
      <p:pic>
        <p:nvPicPr>
          <p:cNvPr id="4" name="Picture 3">
            <a:extLst>
              <a:ext uri="{FF2B5EF4-FFF2-40B4-BE49-F238E27FC236}">
                <a16:creationId xmlns:a16="http://schemas.microsoft.com/office/drawing/2014/main" id="{6F4E1CB7-A107-E044-BED9-999190A10273}"/>
              </a:ext>
            </a:extLst>
          </p:cNvPr>
          <p:cNvPicPr>
            <a:picLocks noChangeAspect="1"/>
          </p:cNvPicPr>
          <p:nvPr/>
        </p:nvPicPr>
        <p:blipFill>
          <a:blip r:embed="rId2"/>
          <a:stretch>
            <a:fillRect/>
          </a:stretch>
        </p:blipFill>
        <p:spPr>
          <a:xfrm>
            <a:off x="1079500" y="4622801"/>
            <a:ext cx="10274300" cy="931608"/>
          </a:xfrm>
          <a:prstGeom prst="rect">
            <a:avLst/>
          </a:prstGeom>
        </p:spPr>
      </p:pic>
    </p:spTree>
    <p:extLst>
      <p:ext uri="{BB962C8B-B14F-4D97-AF65-F5344CB8AC3E}">
        <p14:creationId xmlns:p14="http://schemas.microsoft.com/office/powerpoint/2010/main" val="2770436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E6C33-B683-6F4F-A284-0521DCEC7406}"/>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CB165B5C-2557-C849-A762-C860B804F787}"/>
              </a:ext>
            </a:extLst>
          </p:cNvPr>
          <p:cNvSpPr>
            <a:spLocks noGrp="1"/>
          </p:cNvSpPr>
          <p:nvPr>
            <p:ph idx="1"/>
          </p:nvPr>
        </p:nvSpPr>
        <p:spPr/>
        <p:txBody>
          <a:bodyPr/>
          <a:lstStyle/>
          <a:p>
            <a:r>
              <a:rPr lang="en-US" dirty="0"/>
              <a:t>It is meaningless to define </a:t>
            </a:r>
            <a:r>
              <a:rPr lang="en-US" b="1" dirty="0"/>
              <a:t>perimeter</a:t>
            </a:r>
            <a:r>
              <a:rPr lang="en-US" dirty="0"/>
              <a:t> and </a:t>
            </a:r>
            <a:r>
              <a:rPr lang="en-US" b="1" dirty="0"/>
              <a:t>area </a:t>
            </a:r>
            <a:r>
              <a:rPr lang="en-US" dirty="0"/>
              <a:t>methods for Shape, so they are declared as abstract methods</a:t>
            </a:r>
          </a:p>
          <a:p>
            <a:r>
              <a:rPr lang="en-US" dirty="0"/>
              <a:t>An abstract class can have both instance variables and concrete (nonabstract) methods</a:t>
            </a:r>
          </a:p>
          <a:p>
            <a:r>
              <a:rPr lang="en-US" dirty="0"/>
              <a:t>Abstract methods must be declared with the keyword </a:t>
            </a:r>
            <a:r>
              <a:rPr lang="en-US" b="1" dirty="0"/>
              <a:t>abstract</a:t>
            </a:r>
            <a:r>
              <a:rPr lang="en-US" dirty="0"/>
              <a:t>, with no method body, and the header is terminated with a semicolon</a:t>
            </a:r>
            <a:endParaRPr lang="en-US" b="1" dirty="0"/>
          </a:p>
        </p:txBody>
      </p:sp>
    </p:spTree>
    <p:extLst>
      <p:ext uri="{BB962C8B-B14F-4D97-AF65-F5344CB8AC3E}">
        <p14:creationId xmlns:p14="http://schemas.microsoft.com/office/powerpoint/2010/main" val="335493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A4C4A-6BC4-DD4F-BF41-BA6534B42A72}"/>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569F3F86-D6FF-174E-AEB6-A81237213E65}"/>
              </a:ext>
            </a:extLst>
          </p:cNvPr>
          <p:cNvSpPr>
            <a:spLocks noGrp="1"/>
          </p:cNvSpPr>
          <p:nvPr>
            <p:ph idx="1"/>
          </p:nvPr>
        </p:nvSpPr>
        <p:spPr/>
        <p:txBody>
          <a:bodyPr/>
          <a:lstStyle/>
          <a:p>
            <a:r>
              <a:rPr lang="en-US" dirty="0"/>
              <a:t>A concrete subclass of an abstract superclass must provide implementation code for all abstract methods of the superclass</a:t>
            </a:r>
          </a:p>
          <a:p>
            <a:r>
              <a:rPr lang="en-US" dirty="0"/>
              <a:t>An abstract class can have no abstract methods</a:t>
            </a:r>
          </a:p>
          <a:p>
            <a:r>
              <a:rPr lang="en-US" dirty="0"/>
              <a:t>An abstract class may or may not have constructors</a:t>
            </a:r>
          </a:p>
        </p:txBody>
      </p:sp>
    </p:spTree>
    <p:extLst>
      <p:ext uri="{BB962C8B-B14F-4D97-AF65-F5344CB8AC3E}">
        <p14:creationId xmlns:p14="http://schemas.microsoft.com/office/powerpoint/2010/main" val="707674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F7C4-C39C-F047-824A-844F23359FDF}"/>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639D4F76-355F-7845-8E43-7FAE0AD28520}"/>
              </a:ext>
            </a:extLst>
          </p:cNvPr>
          <p:cNvSpPr>
            <a:spLocks noGrp="1"/>
          </p:cNvSpPr>
          <p:nvPr>
            <p:ph idx="1"/>
          </p:nvPr>
        </p:nvSpPr>
        <p:spPr/>
        <p:txBody>
          <a:bodyPr>
            <a:normAutofit lnSpcReduction="10000"/>
          </a:bodyPr>
          <a:lstStyle/>
          <a:p>
            <a:r>
              <a:rPr lang="en-US" dirty="0"/>
              <a:t>No instances can be created for an abstract class</a:t>
            </a:r>
          </a:p>
          <a:p>
            <a:endParaRPr lang="en-US" dirty="0"/>
          </a:p>
          <a:p>
            <a:endParaRPr lang="en-US" dirty="0"/>
          </a:p>
          <a:p>
            <a:endParaRPr lang="en-US" dirty="0"/>
          </a:p>
          <a:p>
            <a:endParaRPr lang="en-US" dirty="0"/>
          </a:p>
          <a:p>
            <a:r>
              <a:rPr lang="en-US" dirty="0"/>
              <a:t>Polymorphism works with abstract classes as it does with concrete classes</a:t>
            </a:r>
          </a:p>
          <a:p>
            <a:endParaRPr lang="en-US" dirty="0"/>
          </a:p>
        </p:txBody>
      </p:sp>
      <p:pic>
        <p:nvPicPr>
          <p:cNvPr id="4" name="Picture 3">
            <a:extLst>
              <a:ext uri="{FF2B5EF4-FFF2-40B4-BE49-F238E27FC236}">
                <a16:creationId xmlns:a16="http://schemas.microsoft.com/office/drawing/2014/main" id="{31A8D031-D6D0-594A-9167-B4820E1DD847}"/>
              </a:ext>
            </a:extLst>
          </p:cNvPr>
          <p:cNvPicPr>
            <a:picLocks noChangeAspect="1"/>
          </p:cNvPicPr>
          <p:nvPr/>
        </p:nvPicPr>
        <p:blipFill>
          <a:blip r:embed="rId2"/>
          <a:stretch>
            <a:fillRect/>
          </a:stretch>
        </p:blipFill>
        <p:spPr>
          <a:xfrm>
            <a:off x="599882" y="3009900"/>
            <a:ext cx="10992235" cy="1587500"/>
          </a:xfrm>
          <a:prstGeom prst="rect">
            <a:avLst/>
          </a:prstGeom>
        </p:spPr>
      </p:pic>
    </p:spTree>
    <p:extLst>
      <p:ext uri="{BB962C8B-B14F-4D97-AF65-F5344CB8AC3E}">
        <p14:creationId xmlns:p14="http://schemas.microsoft.com/office/powerpoint/2010/main" val="1502334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19543-ED59-3744-98B2-54786E32A24A}"/>
              </a:ext>
            </a:extLst>
          </p:cNvPr>
          <p:cNvSpPr>
            <a:spLocks noGrp="1"/>
          </p:cNvSpPr>
          <p:nvPr>
            <p:ph type="title"/>
          </p:nvPr>
        </p:nvSpPr>
        <p:spPr/>
        <p:txBody>
          <a:bodyPr/>
          <a:lstStyle/>
          <a:p>
            <a:r>
              <a:rPr lang="en-US" dirty="0"/>
              <a:t>Interface</a:t>
            </a:r>
          </a:p>
        </p:txBody>
      </p:sp>
      <p:sp>
        <p:nvSpPr>
          <p:cNvPr id="3" name="Content Placeholder 2">
            <a:extLst>
              <a:ext uri="{FF2B5EF4-FFF2-40B4-BE49-F238E27FC236}">
                <a16:creationId xmlns:a16="http://schemas.microsoft.com/office/drawing/2014/main" id="{9A39A4EF-DBAB-3841-891C-E880A8FE8E6A}"/>
              </a:ext>
            </a:extLst>
          </p:cNvPr>
          <p:cNvSpPr>
            <a:spLocks noGrp="1"/>
          </p:cNvSpPr>
          <p:nvPr>
            <p:ph idx="1"/>
          </p:nvPr>
        </p:nvSpPr>
        <p:spPr/>
        <p:txBody>
          <a:bodyPr>
            <a:normAutofit lnSpcReduction="10000"/>
          </a:bodyPr>
          <a:lstStyle/>
          <a:p>
            <a:r>
              <a:rPr lang="en-US" dirty="0"/>
              <a:t>A collection of related methods, either abstract(headers only), or default (implementation provided in the interface)</a:t>
            </a:r>
          </a:p>
          <a:p>
            <a:r>
              <a:rPr lang="en-US" dirty="0"/>
              <a:t>Classes that implement a given interface may represent objects that are vastly different</a:t>
            </a:r>
          </a:p>
          <a:p>
            <a:r>
              <a:rPr lang="en-US" dirty="0"/>
              <a:t>Example: an interface called </a:t>
            </a:r>
            <a:r>
              <a:rPr lang="en-US" dirty="0" err="1"/>
              <a:t>FlyingObject</a:t>
            </a:r>
            <a:r>
              <a:rPr lang="en-US" dirty="0"/>
              <a:t> may have methods </a:t>
            </a:r>
            <a:r>
              <a:rPr lang="en-US" b="1" dirty="0"/>
              <a:t>fly</a:t>
            </a:r>
            <a:r>
              <a:rPr lang="en-US" dirty="0"/>
              <a:t> and </a:t>
            </a:r>
            <a:r>
              <a:rPr lang="en-US" b="1" dirty="0" err="1"/>
              <a:t>isFlying</a:t>
            </a:r>
            <a:r>
              <a:rPr lang="en-US" dirty="0"/>
              <a:t>, where some classes that implement </a:t>
            </a:r>
            <a:r>
              <a:rPr lang="en-US" dirty="0" err="1"/>
              <a:t>FlyingObject</a:t>
            </a:r>
            <a:r>
              <a:rPr lang="en-US" dirty="0"/>
              <a:t> could be Bird, Airplane, Missile, Witch</a:t>
            </a:r>
          </a:p>
        </p:txBody>
      </p:sp>
    </p:spTree>
    <p:extLst>
      <p:ext uri="{BB962C8B-B14F-4D97-AF65-F5344CB8AC3E}">
        <p14:creationId xmlns:p14="http://schemas.microsoft.com/office/powerpoint/2010/main" val="3055309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9E44D-C43F-C24A-A811-09751D16D149}"/>
              </a:ext>
            </a:extLst>
          </p:cNvPr>
          <p:cNvSpPr>
            <a:spLocks noGrp="1"/>
          </p:cNvSpPr>
          <p:nvPr>
            <p:ph type="title"/>
          </p:nvPr>
        </p:nvSpPr>
        <p:spPr/>
        <p:txBody>
          <a:bodyPr/>
          <a:lstStyle/>
          <a:p>
            <a:r>
              <a:rPr lang="en-US" dirty="0"/>
              <a:t>Interface </a:t>
            </a:r>
          </a:p>
        </p:txBody>
      </p:sp>
      <p:sp>
        <p:nvSpPr>
          <p:cNvPr id="3" name="Content Placeholder 2">
            <a:extLst>
              <a:ext uri="{FF2B5EF4-FFF2-40B4-BE49-F238E27FC236}">
                <a16:creationId xmlns:a16="http://schemas.microsoft.com/office/drawing/2014/main" id="{CEFBAAB8-75CF-DA44-9794-D51674215B75}"/>
              </a:ext>
            </a:extLst>
          </p:cNvPr>
          <p:cNvSpPr>
            <a:spLocks noGrp="1"/>
          </p:cNvSpPr>
          <p:nvPr>
            <p:ph idx="1"/>
          </p:nvPr>
        </p:nvSpPr>
        <p:spPr/>
        <p:txBody>
          <a:bodyPr/>
          <a:lstStyle/>
          <a:p>
            <a:r>
              <a:rPr lang="en-US" dirty="0"/>
              <a:t>A class that implements an interface can define any number of methods</a:t>
            </a:r>
          </a:p>
          <a:p>
            <a:r>
              <a:rPr lang="en-US" dirty="0"/>
              <a:t>If the class fails to implement any of the methods, the class must be declared as abstract</a:t>
            </a:r>
          </a:p>
        </p:txBody>
      </p:sp>
    </p:spTree>
    <p:extLst>
      <p:ext uri="{BB962C8B-B14F-4D97-AF65-F5344CB8AC3E}">
        <p14:creationId xmlns:p14="http://schemas.microsoft.com/office/powerpoint/2010/main" val="109778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BB19-A154-5F41-B1F4-99E4C4D6D533}"/>
              </a:ext>
            </a:extLst>
          </p:cNvPr>
          <p:cNvSpPr>
            <a:spLocks noGrp="1"/>
          </p:cNvSpPr>
          <p:nvPr>
            <p:ph type="title"/>
          </p:nvPr>
        </p:nvSpPr>
        <p:spPr/>
        <p:txBody>
          <a:bodyPr/>
          <a:lstStyle/>
          <a:p>
            <a:r>
              <a:rPr lang="en-US" dirty="0"/>
              <a:t>Implementing Subclasses</a:t>
            </a:r>
          </a:p>
        </p:txBody>
      </p:sp>
      <p:sp>
        <p:nvSpPr>
          <p:cNvPr id="3" name="Content Placeholder 2">
            <a:extLst>
              <a:ext uri="{FF2B5EF4-FFF2-40B4-BE49-F238E27FC236}">
                <a16:creationId xmlns:a16="http://schemas.microsoft.com/office/drawing/2014/main" id="{50D5996D-0F92-AC43-8E01-524F20560C5C}"/>
              </a:ext>
            </a:extLst>
          </p:cNvPr>
          <p:cNvSpPr>
            <a:spLocks noGrp="1"/>
          </p:cNvSpPr>
          <p:nvPr>
            <p:ph idx="1"/>
          </p:nvPr>
        </p:nvSpPr>
        <p:spPr>
          <a:xfrm>
            <a:off x="838200" y="4007457"/>
            <a:ext cx="10778835" cy="1749107"/>
          </a:xfrm>
        </p:spPr>
        <p:txBody>
          <a:bodyPr>
            <a:normAutofit lnSpcReduction="10000"/>
          </a:bodyPr>
          <a:lstStyle/>
          <a:p>
            <a:r>
              <a:rPr lang="en-US" dirty="0"/>
              <a:t>Uses the keyword </a:t>
            </a:r>
            <a:r>
              <a:rPr lang="en-US" b="1" dirty="0"/>
              <a:t>extends</a:t>
            </a:r>
          </a:p>
          <a:p>
            <a:r>
              <a:rPr lang="en-US" dirty="0"/>
              <a:t>Class header for </a:t>
            </a:r>
            <a:r>
              <a:rPr lang="en-US" dirty="0" err="1"/>
              <a:t>UnderGrad</a:t>
            </a:r>
            <a:r>
              <a:rPr lang="en-US" dirty="0"/>
              <a:t>: </a:t>
            </a:r>
          </a:p>
          <a:p>
            <a:r>
              <a:rPr lang="en-US" dirty="0"/>
              <a:t>public class </a:t>
            </a:r>
            <a:r>
              <a:rPr lang="en-US" dirty="0" err="1"/>
              <a:t>UnderGrad</a:t>
            </a:r>
            <a:r>
              <a:rPr lang="en-US" dirty="0"/>
              <a:t> </a:t>
            </a:r>
            <a:r>
              <a:rPr lang="en-US" b="1" dirty="0"/>
              <a:t>extends</a:t>
            </a:r>
            <a:r>
              <a:rPr lang="en-US" dirty="0"/>
              <a:t> Student</a:t>
            </a:r>
          </a:p>
          <a:p>
            <a:endParaRPr lang="en-US" b="1" dirty="0"/>
          </a:p>
        </p:txBody>
      </p:sp>
      <p:pic>
        <p:nvPicPr>
          <p:cNvPr id="4" name="Picture 3">
            <a:extLst>
              <a:ext uri="{FF2B5EF4-FFF2-40B4-BE49-F238E27FC236}">
                <a16:creationId xmlns:a16="http://schemas.microsoft.com/office/drawing/2014/main" id="{84D57B0F-810D-514C-AD24-92757EA7842B}"/>
              </a:ext>
            </a:extLst>
          </p:cNvPr>
          <p:cNvPicPr>
            <a:picLocks noChangeAspect="1"/>
          </p:cNvPicPr>
          <p:nvPr/>
        </p:nvPicPr>
        <p:blipFill>
          <a:blip r:embed="rId2"/>
          <a:stretch>
            <a:fillRect/>
          </a:stretch>
        </p:blipFill>
        <p:spPr>
          <a:xfrm>
            <a:off x="3292310" y="1840927"/>
            <a:ext cx="4334617" cy="2019231"/>
          </a:xfrm>
          <a:prstGeom prst="rect">
            <a:avLst/>
          </a:prstGeom>
        </p:spPr>
      </p:pic>
    </p:spTree>
    <p:extLst>
      <p:ext uri="{BB962C8B-B14F-4D97-AF65-F5344CB8AC3E}">
        <p14:creationId xmlns:p14="http://schemas.microsoft.com/office/powerpoint/2010/main" val="316046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6CED-B270-4C4E-ACBE-389A106E1843}"/>
              </a:ext>
            </a:extLst>
          </p:cNvPr>
          <p:cNvSpPr>
            <a:spLocks noGrp="1"/>
          </p:cNvSpPr>
          <p:nvPr>
            <p:ph type="title"/>
          </p:nvPr>
        </p:nvSpPr>
        <p:spPr/>
        <p:txBody>
          <a:bodyPr/>
          <a:lstStyle/>
          <a:p>
            <a:r>
              <a:rPr lang="en-US" dirty="0"/>
              <a:t>Defining an Interface</a:t>
            </a:r>
          </a:p>
        </p:txBody>
      </p:sp>
      <p:sp>
        <p:nvSpPr>
          <p:cNvPr id="3" name="Content Placeholder 2">
            <a:extLst>
              <a:ext uri="{FF2B5EF4-FFF2-40B4-BE49-F238E27FC236}">
                <a16:creationId xmlns:a16="http://schemas.microsoft.com/office/drawing/2014/main" id="{B2CA0E71-5E5F-C64F-96DD-1C21FD50BB98}"/>
              </a:ext>
            </a:extLst>
          </p:cNvPr>
          <p:cNvSpPr>
            <a:spLocks noGrp="1"/>
          </p:cNvSpPr>
          <p:nvPr>
            <p:ph idx="1"/>
          </p:nvPr>
        </p:nvSpPr>
        <p:spPr>
          <a:xfrm>
            <a:off x="838200" y="2178657"/>
            <a:ext cx="10515600" cy="767743"/>
          </a:xfrm>
        </p:spPr>
        <p:txBody>
          <a:bodyPr/>
          <a:lstStyle/>
          <a:p>
            <a:r>
              <a:rPr lang="en-US" dirty="0"/>
              <a:t>Declared with the </a:t>
            </a:r>
            <a:r>
              <a:rPr lang="en-US" b="1" dirty="0"/>
              <a:t>interface</a:t>
            </a:r>
            <a:r>
              <a:rPr lang="en-US" dirty="0"/>
              <a:t> keyword</a:t>
            </a:r>
          </a:p>
        </p:txBody>
      </p:sp>
      <p:pic>
        <p:nvPicPr>
          <p:cNvPr id="4" name="Picture 3">
            <a:extLst>
              <a:ext uri="{FF2B5EF4-FFF2-40B4-BE49-F238E27FC236}">
                <a16:creationId xmlns:a16="http://schemas.microsoft.com/office/drawing/2014/main" id="{F82C2A67-2CE9-0E4F-A541-5D8E554B5B28}"/>
              </a:ext>
            </a:extLst>
          </p:cNvPr>
          <p:cNvPicPr>
            <a:picLocks noChangeAspect="1"/>
          </p:cNvPicPr>
          <p:nvPr/>
        </p:nvPicPr>
        <p:blipFill>
          <a:blip r:embed="rId2"/>
          <a:stretch>
            <a:fillRect/>
          </a:stretch>
        </p:blipFill>
        <p:spPr>
          <a:xfrm>
            <a:off x="1123950" y="2787649"/>
            <a:ext cx="9239250" cy="1932017"/>
          </a:xfrm>
          <a:prstGeom prst="rect">
            <a:avLst/>
          </a:prstGeom>
        </p:spPr>
      </p:pic>
      <p:pic>
        <p:nvPicPr>
          <p:cNvPr id="5" name="Picture 4">
            <a:extLst>
              <a:ext uri="{FF2B5EF4-FFF2-40B4-BE49-F238E27FC236}">
                <a16:creationId xmlns:a16="http://schemas.microsoft.com/office/drawing/2014/main" id="{A8DB24C1-1B2A-6A4C-8EBA-D1BF191B7F6E}"/>
              </a:ext>
            </a:extLst>
          </p:cNvPr>
          <p:cNvPicPr>
            <a:picLocks noChangeAspect="1"/>
          </p:cNvPicPr>
          <p:nvPr/>
        </p:nvPicPr>
        <p:blipFill>
          <a:blip r:embed="rId3"/>
          <a:stretch>
            <a:fillRect/>
          </a:stretch>
        </p:blipFill>
        <p:spPr>
          <a:xfrm>
            <a:off x="838200" y="4890967"/>
            <a:ext cx="8274050" cy="1285996"/>
          </a:xfrm>
          <a:prstGeom prst="rect">
            <a:avLst/>
          </a:prstGeom>
        </p:spPr>
      </p:pic>
    </p:spTree>
    <p:extLst>
      <p:ext uri="{BB962C8B-B14F-4D97-AF65-F5344CB8AC3E}">
        <p14:creationId xmlns:p14="http://schemas.microsoft.com/office/powerpoint/2010/main" val="1505339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3E3F4-4CB0-E144-AA31-FB50B45B216F}"/>
              </a:ext>
            </a:extLst>
          </p:cNvPr>
          <p:cNvSpPr>
            <a:spLocks noGrp="1"/>
          </p:cNvSpPr>
          <p:nvPr>
            <p:ph type="title"/>
          </p:nvPr>
        </p:nvSpPr>
        <p:spPr>
          <a:xfrm>
            <a:off x="838199" y="681037"/>
            <a:ext cx="10903527" cy="1325563"/>
          </a:xfrm>
        </p:spPr>
        <p:txBody>
          <a:bodyPr>
            <a:normAutofit fontScale="90000"/>
          </a:bodyPr>
          <a:lstStyle/>
          <a:p>
            <a:r>
              <a:rPr lang="en-US" dirty="0"/>
              <a:t>Inheriting Instance Methods and Variables</a:t>
            </a:r>
          </a:p>
        </p:txBody>
      </p:sp>
      <p:sp>
        <p:nvSpPr>
          <p:cNvPr id="3" name="Content Placeholder 2">
            <a:extLst>
              <a:ext uri="{FF2B5EF4-FFF2-40B4-BE49-F238E27FC236}">
                <a16:creationId xmlns:a16="http://schemas.microsoft.com/office/drawing/2014/main" id="{CAB47763-8FEC-1B44-815C-7ACBB842042D}"/>
              </a:ext>
            </a:extLst>
          </p:cNvPr>
          <p:cNvSpPr>
            <a:spLocks noGrp="1"/>
          </p:cNvSpPr>
          <p:nvPr>
            <p:ph idx="1"/>
          </p:nvPr>
        </p:nvSpPr>
        <p:spPr/>
        <p:txBody>
          <a:bodyPr/>
          <a:lstStyle/>
          <a:p>
            <a:r>
              <a:rPr lang="en-US" dirty="0"/>
              <a:t>Subclasses do not include the private instance variables or private methods of their </a:t>
            </a:r>
            <a:r>
              <a:rPr lang="en-US" dirty="0" err="1"/>
              <a:t>superclasses</a:t>
            </a:r>
            <a:endParaRPr lang="en-US" dirty="0"/>
          </a:p>
          <a:p>
            <a:r>
              <a:rPr lang="en-US" dirty="0"/>
              <a:t>Subclasses contain memory for those private instance variables in their </a:t>
            </a:r>
            <a:r>
              <a:rPr lang="en-US" dirty="0" err="1"/>
              <a:t>superclasses</a:t>
            </a:r>
            <a:r>
              <a:rPr lang="en-US" dirty="0"/>
              <a:t>, with no direct access</a:t>
            </a:r>
          </a:p>
          <a:p>
            <a:r>
              <a:rPr lang="en-US" dirty="0"/>
              <a:t>Subclasses can directly invoke the public accessor or mutator method to access or modify the private instance variables in their </a:t>
            </a:r>
            <a:r>
              <a:rPr lang="en-US" dirty="0" err="1"/>
              <a:t>superclasses</a:t>
            </a:r>
            <a:endParaRPr lang="en-US" dirty="0"/>
          </a:p>
        </p:txBody>
      </p:sp>
    </p:spTree>
    <p:extLst>
      <p:ext uri="{BB962C8B-B14F-4D97-AF65-F5344CB8AC3E}">
        <p14:creationId xmlns:p14="http://schemas.microsoft.com/office/powerpoint/2010/main" val="2125723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6FFB1-A775-914B-BB04-BF1CEF7F45A9}"/>
              </a:ext>
            </a:extLst>
          </p:cNvPr>
          <p:cNvSpPr>
            <a:spLocks noGrp="1"/>
          </p:cNvSpPr>
          <p:nvPr>
            <p:ph type="title"/>
          </p:nvPr>
        </p:nvSpPr>
        <p:spPr>
          <a:xfrm>
            <a:off x="838199" y="681037"/>
            <a:ext cx="10945091" cy="1325563"/>
          </a:xfrm>
        </p:spPr>
        <p:txBody>
          <a:bodyPr>
            <a:normAutofit fontScale="90000"/>
          </a:bodyPr>
          <a:lstStyle/>
          <a:p>
            <a:r>
              <a:rPr lang="en-US" dirty="0"/>
              <a:t>Inheriting Instance Methods and Variables</a:t>
            </a:r>
          </a:p>
        </p:txBody>
      </p:sp>
      <p:sp>
        <p:nvSpPr>
          <p:cNvPr id="3" name="Content Placeholder 2">
            <a:extLst>
              <a:ext uri="{FF2B5EF4-FFF2-40B4-BE49-F238E27FC236}">
                <a16:creationId xmlns:a16="http://schemas.microsoft.com/office/drawing/2014/main" id="{CB8D8EDF-9ED3-334E-AA3F-D4C73DFB0F08}"/>
              </a:ext>
            </a:extLst>
          </p:cNvPr>
          <p:cNvSpPr>
            <a:spLocks noGrp="1"/>
          </p:cNvSpPr>
          <p:nvPr>
            <p:ph idx="1"/>
          </p:nvPr>
        </p:nvSpPr>
        <p:spPr/>
        <p:txBody>
          <a:bodyPr/>
          <a:lstStyle/>
          <a:p>
            <a:r>
              <a:rPr lang="en-US" dirty="0"/>
              <a:t>Classes on the same level in a hierarchy diagram do not inherit anything from each other (</a:t>
            </a:r>
            <a:r>
              <a:rPr lang="en-US" dirty="0" err="1"/>
              <a:t>UnderGrad</a:t>
            </a:r>
            <a:r>
              <a:rPr lang="en-US" dirty="0"/>
              <a:t> and </a:t>
            </a:r>
            <a:r>
              <a:rPr lang="en-US" dirty="0" err="1"/>
              <a:t>GradStudent</a:t>
            </a:r>
            <a:r>
              <a:rPr lang="en-US" dirty="0"/>
              <a:t>)</a:t>
            </a:r>
          </a:p>
          <a:p>
            <a:r>
              <a:rPr lang="en-US" dirty="0"/>
              <a:t>They only have identical codes that they inherit from their superclass</a:t>
            </a:r>
          </a:p>
        </p:txBody>
      </p:sp>
    </p:spTree>
    <p:extLst>
      <p:ext uri="{BB962C8B-B14F-4D97-AF65-F5344CB8AC3E}">
        <p14:creationId xmlns:p14="http://schemas.microsoft.com/office/powerpoint/2010/main" val="2540485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3B65A-60A6-D24A-B592-28378BFBD5AC}"/>
              </a:ext>
            </a:extLst>
          </p:cNvPr>
          <p:cNvSpPr>
            <a:spLocks noGrp="1"/>
          </p:cNvSpPr>
          <p:nvPr>
            <p:ph type="title"/>
          </p:nvPr>
        </p:nvSpPr>
        <p:spPr/>
        <p:txBody>
          <a:bodyPr/>
          <a:lstStyle/>
          <a:p>
            <a:r>
              <a:rPr lang="en-US" dirty="0"/>
              <a:t>Method Overriding</a:t>
            </a:r>
          </a:p>
        </p:txBody>
      </p:sp>
      <p:sp>
        <p:nvSpPr>
          <p:cNvPr id="3" name="Content Placeholder 2">
            <a:extLst>
              <a:ext uri="{FF2B5EF4-FFF2-40B4-BE49-F238E27FC236}">
                <a16:creationId xmlns:a16="http://schemas.microsoft.com/office/drawing/2014/main" id="{6ED6F51D-DE3A-B245-934B-EB173A442B1E}"/>
              </a:ext>
            </a:extLst>
          </p:cNvPr>
          <p:cNvSpPr>
            <a:spLocks noGrp="1"/>
          </p:cNvSpPr>
          <p:nvPr>
            <p:ph idx="1"/>
          </p:nvPr>
        </p:nvSpPr>
        <p:spPr/>
        <p:txBody>
          <a:bodyPr/>
          <a:lstStyle/>
          <a:p>
            <a:r>
              <a:rPr lang="en-US" dirty="0"/>
              <a:t>Any public method in a superclass can be </a:t>
            </a:r>
            <a:r>
              <a:rPr lang="en-US" b="1" dirty="0"/>
              <a:t>overridden</a:t>
            </a:r>
            <a:r>
              <a:rPr lang="en-US" dirty="0"/>
              <a:t> in a subclass by defining a method with the same return type and signature (name and parameter types)</a:t>
            </a:r>
          </a:p>
          <a:p>
            <a:r>
              <a:rPr lang="en-US" dirty="0" err="1"/>
              <a:t>UnderGrad</a:t>
            </a:r>
            <a:r>
              <a:rPr lang="en-US" dirty="0"/>
              <a:t> overrides the </a:t>
            </a:r>
            <a:r>
              <a:rPr lang="en-US" b="1" dirty="0" err="1"/>
              <a:t>computeGrade</a:t>
            </a:r>
            <a:r>
              <a:rPr lang="en-US" dirty="0"/>
              <a:t> method in Student</a:t>
            </a:r>
          </a:p>
          <a:p>
            <a:r>
              <a:rPr lang="en-US" dirty="0"/>
              <a:t>Note: private methods cannot be overridden</a:t>
            </a:r>
          </a:p>
          <a:p>
            <a:pPr marL="228600" indent="0">
              <a:buNone/>
            </a:pPr>
            <a:endParaRPr lang="en-US" b="1" dirty="0"/>
          </a:p>
          <a:p>
            <a:endParaRPr lang="en-US" dirty="0"/>
          </a:p>
        </p:txBody>
      </p:sp>
    </p:spTree>
    <p:extLst>
      <p:ext uri="{BB962C8B-B14F-4D97-AF65-F5344CB8AC3E}">
        <p14:creationId xmlns:p14="http://schemas.microsoft.com/office/powerpoint/2010/main" val="3667552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B5A6-2D03-2C41-9BF3-F00A0EDAEA68}"/>
              </a:ext>
            </a:extLst>
          </p:cNvPr>
          <p:cNvSpPr>
            <a:spLocks noGrp="1"/>
          </p:cNvSpPr>
          <p:nvPr>
            <p:ph type="title"/>
          </p:nvPr>
        </p:nvSpPr>
        <p:spPr/>
        <p:txBody>
          <a:bodyPr/>
          <a:lstStyle/>
          <a:p>
            <a:r>
              <a:rPr lang="en-US" dirty="0"/>
              <a:t>Method Overriding</a:t>
            </a:r>
          </a:p>
        </p:txBody>
      </p:sp>
      <p:sp>
        <p:nvSpPr>
          <p:cNvPr id="3" name="Content Placeholder 2">
            <a:extLst>
              <a:ext uri="{FF2B5EF4-FFF2-40B4-BE49-F238E27FC236}">
                <a16:creationId xmlns:a16="http://schemas.microsoft.com/office/drawing/2014/main" id="{7CFECCBF-1C54-3C48-949A-2DD74991FACE}"/>
              </a:ext>
            </a:extLst>
          </p:cNvPr>
          <p:cNvSpPr>
            <a:spLocks noGrp="1"/>
          </p:cNvSpPr>
          <p:nvPr>
            <p:ph idx="1"/>
          </p:nvPr>
        </p:nvSpPr>
        <p:spPr/>
        <p:txBody>
          <a:bodyPr/>
          <a:lstStyle/>
          <a:p>
            <a:r>
              <a:rPr lang="en-US" dirty="0"/>
              <a:t>While overriding a method, if we include a call to the superclass method, then this is called </a:t>
            </a:r>
            <a:r>
              <a:rPr lang="en-US" b="1" dirty="0"/>
              <a:t>partial overriding</a:t>
            </a:r>
          </a:p>
          <a:p>
            <a:r>
              <a:rPr lang="en-US" dirty="0"/>
              <a:t>Partial overriding occurs when the subclass method wants to do what the superclass does, plus something extra</a:t>
            </a:r>
          </a:p>
          <a:p>
            <a:r>
              <a:rPr lang="en-US" dirty="0"/>
              <a:t>Achieved by using the keyword </a:t>
            </a:r>
            <a:r>
              <a:rPr lang="en-US" b="1" dirty="0"/>
              <a:t>super</a:t>
            </a:r>
          </a:p>
          <a:p>
            <a:r>
              <a:rPr lang="en-US" b="1" dirty="0" err="1"/>
              <a:t>computeGrade</a:t>
            </a:r>
            <a:r>
              <a:rPr lang="en-US" dirty="0"/>
              <a:t> in </a:t>
            </a:r>
            <a:r>
              <a:rPr lang="en-US" dirty="0" err="1"/>
              <a:t>GradStudent</a:t>
            </a:r>
            <a:r>
              <a:rPr lang="en-US" dirty="0"/>
              <a:t> class partially overrides </a:t>
            </a:r>
            <a:r>
              <a:rPr lang="en-US" b="1" dirty="0" err="1"/>
              <a:t>computeGrade</a:t>
            </a:r>
            <a:r>
              <a:rPr lang="en-US" dirty="0"/>
              <a:t> in Student class</a:t>
            </a:r>
          </a:p>
        </p:txBody>
      </p:sp>
    </p:spTree>
    <p:extLst>
      <p:ext uri="{BB962C8B-B14F-4D97-AF65-F5344CB8AC3E}">
        <p14:creationId xmlns:p14="http://schemas.microsoft.com/office/powerpoint/2010/main" val="4184357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A814-55FD-6B49-9B63-92954ABB863A}"/>
              </a:ext>
            </a:extLst>
          </p:cNvPr>
          <p:cNvSpPr>
            <a:spLocks noGrp="1"/>
          </p:cNvSpPr>
          <p:nvPr>
            <p:ph type="title"/>
          </p:nvPr>
        </p:nvSpPr>
        <p:spPr/>
        <p:txBody>
          <a:bodyPr/>
          <a:lstStyle/>
          <a:p>
            <a:r>
              <a:rPr lang="en-US" dirty="0"/>
              <a:t>Constructors</a:t>
            </a:r>
          </a:p>
        </p:txBody>
      </p:sp>
      <p:sp>
        <p:nvSpPr>
          <p:cNvPr id="3" name="Content Placeholder 2">
            <a:extLst>
              <a:ext uri="{FF2B5EF4-FFF2-40B4-BE49-F238E27FC236}">
                <a16:creationId xmlns:a16="http://schemas.microsoft.com/office/drawing/2014/main" id="{FFB8A46E-76EA-0F46-8D5C-F83C3905B7A2}"/>
              </a:ext>
            </a:extLst>
          </p:cNvPr>
          <p:cNvSpPr>
            <a:spLocks noGrp="1"/>
          </p:cNvSpPr>
          <p:nvPr>
            <p:ph idx="1"/>
          </p:nvPr>
        </p:nvSpPr>
        <p:spPr/>
        <p:txBody>
          <a:bodyPr/>
          <a:lstStyle/>
          <a:p>
            <a:r>
              <a:rPr lang="en-US" dirty="0"/>
              <a:t>Constructors are NEVER inherited</a:t>
            </a:r>
          </a:p>
          <a:p>
            <a:r>
              <a:rPr lang="en-US" dirty="0"/>
              <a:t>If no constructor is written for a subclass, then the super class default constructor with no parameters is generated</a:t>
            </a:r>
          </a:p>
          <a:p>
            <a:r>
              <a:rPr lang="en-US" dirty="0"/>
              <a:t>If the superclass does not have a default constructor, a compiler error will occur</a:t>
            </a:r>
          </a:p>
        </p:txBody>
      </p:sp>
      <p:pic>
        <p:nvPicPr>
          <p:cNvPr id="4" name="Picture 3">
            <a:extLst>
              <a:ext uri="{FF2B5EF4-FFF2-40B4-BE49-F238E27FC236}">
                <a16:creationId xmlns:a16="http://schemas.microsoft.com/office/drawing/2014/main" id="{3AD9C4D4-F441-704E-A87D-A5437130ECE2}"/>
              </a:ext>
            </a:extLst>
          </p:cNvPr>
          <p:cNvPicPr>
            <a:picLocks noChangeAspect="1"/>
          </p:cNvPicPr>
          <p:nvPr/>
        </p:nvPicPr>
        <p:blipFill>
          <a:blip r:embed="rId2"/>
          <a:stretch>
            <a:fillRect/>
          </a:stretch>
        </p:blipFill>
        <p:spPr>
          <a:xfrm>
            <a:off x="1332922" y="4939320"/>
            <a:ext cx="7531100" cy="1409700"/>
          </a:xfrm>
          <a:prstGeom prst="rect">
            <a:avLst/>
          </a:prstGeom>
        </p:spPr>
      </p:pic>
    </p:spTree>
    <p:extLst>
      <p:ext uri="{BB962C8B-B14F-4D97-AF65-F5344CB8AC3E}">
        <p14:creationId xmlns:p14="http://schemas.microsoft.com/office/powerpoint/2010/main" val="1906540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29AA6-932F-7C4F-9DCD-5C55B49CE44B}"/>
              </a:ext>
            </a:extLst>
          </p:cNvPr>
          <p:cNvSpPr>
            <a:spLocks noGrp="1"/>
          </p:cNvSpPr>
          <p:nvPr>
            <p:ph type="title"/>
          </p:nvPr>
        </p:nvSpPr>
        <p:spPr/>
        <p:txBody>
          <a:bodyPr/>
          <a:lstStyle/>
          <a:p>
            <a:r>
              <a:rPr lang="en-US" dirty="0"/>
              <a:t>Constructors</a:t>
            </a:r>
          </a:p>
        </p:txBody>
      </p:sp>
      <p:sp>
        <p:nvSpPr>
          <p:cNvPr id="3" name="Content Placeholder 2">
            <a:extLst>
              <a:ext uri="{FF2B5EF4-FFF2-40B4-BE49-F238E27FC236}">
                <a16:creationId xmlns:a16="http://schemas.microsoft.com/office/drawing/2014/main" id="{585B6C53-4C62-4C45-9D63-FBB80B12975C}"/>
              </a:ext>
            </a:extLst>
          </p:cNvPr>
          <p:cNvSpPr>
            <a:spLocks noGrp="1"/>
          </p:cNvSpPr>
          <p:nvPr>
            <p:ph idx="1"/>
          </p:nvPr>
        </p:nvSpPr>
        <p:spPr/>
        <p:txBody>
          <a:bodyPr/>
          <a:lstStyle/>
          <a:p>
            <a:r>
              <a:rPr lang="en-US" dirty="0"/>
              <a:t>A subclass constructor can be implemented with a call to the </a:t>
            </a:r>
            <a:r>
              <a:rPr lang="en-US" b="1" dirty="0"/>
              <a:t>super</a:t>
            </a:r>
            <a:r>
              <a:rPr lang="en-US" dirty="0"/>
              <a:t> method, which invokes the superclass constructor</a:t>
            </a:r>
          </a:p>
          <a:p>
            <a:r>
              <a:rPr lang="en-US" dirty="0"/>
              <a:t>The default constructor in </a:t>
            </a:r>
            <a:r>
              <a:rPr lang="en-US" dirty="0" err="1"/>
              <a:t>UnderGrad</a:t>
            </a:r>
            <a:r>
              <a:rPr lang="en-US" dirty="0"/>
              <a:t> is identical to the Student class</a:t>
            </a:r>
          </a:p>
          <a:p>
            <a:r>
              <a:rPr lang="en-US" dirty="0"/>
              <a:t>If </a:t>
            </a:r>
            <a:r>
              <a:rPr lang="en-US" b="1" dirty="0"/>
              <a:t>super</a:t>
            </a:r>
            <a:r>
              <a:rPr lang="en-US" dirty="0"/>
              <a:t> is used in the implementation of a subclass constructor, it must be the first line of the constructor body</a:t>
            </a:r>
          </a:p>
        </p:txBody>
      </p:sp>
    </p:spTree>
    <p:extLst>
      <p:ext uri="{BB962C8B-B14F-4D97-AF65-F5344CB8AC3E}">
        <p14:creationId xmlns:p14="http://schemas.microsoft.com/office/powerpoint/2010/main" val="990040517"/>
      </p:ext>
    </p:extLst>
  </p:cSld>
  <p:clrMapOvr>
    <a:masterClrMapping/>
  </p:clrMapOvr>
</p:sld>
</file>

<file path=ppt/theme/theme1.xml><?xml version="1.0" encoding="utf-8"?>
<a:theme xmlns:a="http://schemas.openxmlformats.org/drawingml/2006/main" name="LuminousVTI">
  <a:themeElements>
    <a:clrScheme name="AnalogousFromDarkSeedLeftStep">
      <a:dk1>
        <a:srgbClr val="000000"/>
      </a:dk1>
      <a:lt1>
        <a:srgbClr val="FFFFFF"/>
      </a:lt1>
      <a:dk2>
        <a:srgbClr val="31201C"/>
      </a:dk2>
      <a:lt2>
        <a:srgbClr val="F0F3F3"/>
      </a:lt2>
      <a:accent1>
        <a:srgbClr val="C3654D"/>
      </a:accent1>
      <a:accent2>
        <a:srgbClr val="B13B54"/>
      </a:accent2>
      <a:accent3>
        <a:srgbClr val="C34D97"/>
      </a:accent3>
      <a:accent4>
        <a:srgbClr val="AC3BB1"/>
      </a:accent4>
      <a:accent5>
        <a:srgbClr val="8D4DC3"/>
      </a:accent5>
      <a:accent6>
        <a:srgbClr val="4F41B4"/>
      </a:accent6>
      <a:hlink>
        <a:srgbClr val="993FBF"/>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4294</TotalTime>
  <Words>1071</Words>
  <Application>Microsoft Macintosh PowerPoint</Application>
  <PresentationFormat>Widescreen</PresentationFormat>
  <Paragraphs>101</Paragraphs>
  <Slides>30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Avenir Next LT Pro</vt:lpstr>
      <vt:lpstr>Calibri</vt:lpstr>
      <vt:lpstr>Sabon Next LT</vt:lpstr>
      <vt:lpstr>Wingdings</vt:lpstr>
      <vt:lpstr>LuminousVTI</vt:lpstr>
      <vt:lpstr>Week 4</vt:lpstr>
      <vt:lpstr>Implementing Subclasses</vt:lpstr>
      <vt:lpstr>Implementing Subclasses</vt:lpstr>
      <vt:lpstr>Inheriting Instance Methods and Variables</vt:lpstr>
      <vt:lpstr>Inheriting Instance Methods and Variables</vt:lpstr>
      <vt:lpstr>Method Overriding</vt:lpstr>
      <vt:lpstr>Method Overriding</vt:lpstr>
      <vt:lpstr>Constructors</vt:lpstr>
      <vt:lpstr>Constructors</vt:lpstr>
      <vt:lpstr>Rules for Subclasses</vt:lpstr>
      <vt:lpstr>Declaring Subclass Objects</vt:lpstr>
      <vt:lpstr>Declaring Subclass Objects</vt:lpstr>
      <vt:lpstr>Polymorphism</vt:lpstr>
      <vt:lpstr>Dynamic Binding (Late Binding)</vt:lpstr>
      <vt:lpstr>Using super in a Subclass</vt:lpstr>
      <vt:lpstr>Type Compatibility</vt:lpstr>
      <vt:lpstr>Type Compatibility</vt:lpstr>
      <vt:lpstr>Downcasting</vt:lpstr>
      <vt:lpstr>ClassCastException</vt:lpstr>
      <vt:lpstr>Abstract Class</vt:lpstr>
      <vt:lpstr>Abstract Class</vt:lpstr>
      <vt:lpstr>Abstract Method</vt:lpstr>
      <vt:lpstr>The abstract keyword</vt:lpstr>
      <vt:lpstr>The abstract keyword</vt:lpstr>
      <vt:lpstr>Note</vt:lpstr>
      <vt:lpstr>Note</vt:lpstr>
      <vt:lpstr>Note</vt:lpstr>
      <vt:lpstr>Interface</vt:lpstr>
      <vt:lpstr>Interface </vt:lpstr>
      <vt:lpstr>Defining an Interface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4</dc:title>
  <dc:creator>Karina Sang</dc:creator>
  <cp:lastModifiedBy>Karina Sang</cp:lastModifiedBy>
  <cp:revision>13</cp:revision>
  <dcterms:created xsi:type="dcterms:W3CDTF">2022-07-18T17:51:40Z</dcterms:created>
  <dcterms:modified xsi:type="dcterms:W3CDTF">2022-07-21T21:29:53Z</dcterms:modified>
</cp:coreProperties>
</file>