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3" r:id="rId1"/>
  </p:sldMasterIdLst>
  <p:sldIdLst>
    <p:sldId id="256" r:id="rId2"/>
    <p:sldId id="257" r:id="rId3"/>
    <p:sldId id="258" r:id="rId4"/>
    <p:sldId id="259" r:id="rId5"/>
    <p:sldId id="260" r:id="rId6"/>
    <p:sldId id="270" r:id="rId7"/>
    <p:sldId id="277" r:id="rId8"/>
    <p:sldId id="276" r:id="rId9"/>
    <p:sldId id="278" r:id="rId10"/>
    <p:sldId id="261" r:id="rId11"/>
    <p:sldId id="262" r:id="rId12"/>
    <p:sldId id="279" r:id="rId13"/>
    <p:sldId id="283" r:id="rId14"/>
    <p:sldId id="280" r:id="rId15"/>
    <p:sldId id="284" r:id="rId16"/>
    <p:sldId id="285" r:id="rId17"/>
    <p:sldId id="286" r:id="rId18"/>
    <p:sldId id="263" r:id="rId19"/>
    <p:sldId id="264" r:id="rId20"/>
    <p:sldId id="265" r:id="rId21"/>
    <p:sldId id="268" r:id="rId22"/>
    <p:sldId id="269" r:id="rId23"/>
    <p:sldId id="271" r:id="rId24"/>
    <p:sldId id="272" r:id="rId25"/>
    <p:sldId id="289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43"/>
    <p:restoredTop sz="94696"/>
  </p:normalViewPr>
  <p:slideViewPr>
    <p:cSldViewPr snapToGrid="0" snapToObjects="1">
      <p:cViewPr varScale="1">
        <p:scale>
          <a:sx n="105" d="100"/>
          <a:sy n="105" d="100"/>
        </p:scale>
        <p:origin x="6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8/14/22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5284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8/14/22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002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8/14/22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3528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8/14/22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894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8/14/22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791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8/14/22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857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8/14/22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86218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8/14/22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145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8/14/22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399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8/14/22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989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8/14/22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914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8/14/22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6502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62" r:id="rId6"/>
    <p:sldLayoutId id="2147483757" r:id="rId7"/>
    <p:sldLayoutId id="2147483758" r:id="rId8"/>
    <p:sldLayoutId id="2147483759" r:id="rId9"/>
    <p:sldLayoutId id="2147483761" r:id="rId10"/>
    <p:sldLayoutId id="2147483760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leetcode.com/problems/longest-palindromic-substring/" TargetMode="External"/><Relationship Id="rId2" Type="http://schemas.openxmlformats.org/officeDocument/2006/relationships/hyperlink" Target="https://leetcode.com/problems/maximum-subarray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leetcode.com/problems/longest-valid-parentheses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9D1C15-78A1-744C-AFB9-6714A563D8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0531" y="1346268"/>
            <a:ext cx="5274860" cy="3066706"/>
          </a:xfrm>
        </p:spPr>
        <p:txBody>
          <a:bodyPr anchor="b"/>
          <a:lstStyle/>
          <a:p>
            <a:r>
              <a:rPr lang="en-US" dirty="0"/>
              <a:t>Week 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A3EF18-3B0D-D245-AD28-54C8735788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1212" y="4412974"/>
            <a:ext cx="4524024" cy="1576188"/>
          </a:xfrm>
        </p:spPr>
        <p:txBody>
          <a:bodyPr anchor="t"/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C7D887A3-61AD-4674-BC53-8DFA8CF7B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86049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479F0FB3-8461-462D-84A2-53106FBF4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53480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1E3C311-4E8A-45D9-97BF-07F5FD3469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58825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932571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50EFD-0A82-C042-98B9-FA55895B9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51C579-6578-BA46-B78B-6E18E02D06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0" y="2312276"/>
            <a:ext cx="9120293" cy="3651504"/>
          </a:xfrm>
        </p:spPr>
        <p:txBody>
          <a:bodyPr>
            <a:normAutofit/>
          </a:bodyPr>
          <a:lstStyle/>
          <a:p>
            <a:r>
              <a:rPr lang="en-US" sz="2400" dirty="0"/>
              <a:t>n! = 1 x 2 x … x n</a:t>
            </a:r>
          </a:p>
          <a:p>
            <a:r>
              <a:rPr lang="en-US" sz="2400" dirty="0"/>
              <a:t>5! = 120</a:t>
            </a:r>
          </a:p>
          <a:p>
            <a:r>
              <a:rPr lang="en-US" sz="2400" dirty="0"/>
              <a:t>How to reduce the above problem into subproblems?</a:t>
            </a:r>
          </a:p>
        </p:txBody>
      </p:sp>
    </p:spTree>
    <p:extLst>
      <p:ext uri="{BB962C8B-B14F-4D97-AF65-F5344CB8AC3E}">
        <p14:creationId xmlns:p14="http://schemas.microsoft.com/office/powerpoint/2010/main" val="13979040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2738F-3DA1-1747-AC0D-1CD9F20B6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Integer Exponentiation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0CAC3-8AFD-5647-9C6B-0E5194F6C1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0" y="2312276"/>
            <a:ext cx="9323493" cy="3651504"/>
          </a:xfrm>
        </p:spPr>
        <p:txBody>
          <a:bodyPr>
            <a:normAutofit/>
          </a:bodyPr>
          <a:lstStyle/>
          <a:p>
            <a:r>
              <a:rPr lang="en-US" sz="2400" dirty="0"/>
              <a:t>a</a:t>
            </a:r>
            <a:r>
              <a:rPr lang="en-US" sz="2400" baseline="30000" dirty="0"/>
              <a:t>b </a:t>
            </a:r>
            <a:r>
              <a:rPr lang="en-US" sz="2400" dirty="0"/>
              <a:t>=</a:t>
            </a:r>
            <a:r>
              <a:rPr lang="en-US" sz="2400" baseline="30000" dirty="0"/>
              <a:t> </a:t>
            </a:r>
            <a:r>
              <a:rPr lang="en-US" sz="2400" dirty="0"/>
              <a:t>a multiplied b times, assume a is fixed</a:t>
            </a:r>
          </a:p>
          <a:p>
            <a:r>
              <a:rPr lang="en-US" sz="2400" dirty="0"/>
              <a:t>If a = 2, a</a:t>
            </a:r>
            <a:r>
              <a:rPr lang="en-US" sz="2400" baseline="30000" dirty="0"/>
              <a:t>5 </a:t>
            </a:r>
            <a:r>
              <a:rPr lang="en-US" sz="2400" dirty="0"/>
              <a:t>=</a:t>
            </a:r>
            <a:r>
              <a:rPr lang="en-US" sz="2400" baseline="30000" dirty="0"/>
              <a:t> </a:t>
            </a:r>
            <a:r>
              <a:rPr lang="en-US" sz="2400" dirty="0"/>
              <a:t>32</a:t>
            </a:r>
          </a:p>
          <a:p>
            <a:r>
              <a:rPr lang="en-US" sz="2400" dirty="0"/>
              <a:t>How to reduce the above problem into subproblems?</a:t>
            </a:r>
          </a:p>
        </p:txBody>
      </p:sp>
    </p:spTree>
    <p:extLst>
      <p:ext uri="{BB962C8B-B14F-4D97-AF65-F5344CB8AC3E}">
        <p14:creationId xmlns:p14="http://schemas.microsoft.com/office/powerpoint/2010/main" val="36583008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0DFF6-FA38-434B-A5D3-D0A2870C6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Longest Common Subsequence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3CF23-6C9B-A744-BF95-5310514DE9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0133" y="2312276"/>
            <a:ext cx="9787467" cy="3651504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Problem: Given two sequences, find the length of the longest subsequence present in both of them.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 subsequence is a sequence that appears in the same relative order, but not necessarily contiguous</a:t>
            </a:r>
          </a:p>
        </p:txBody>
      </p:sp>
    </p:spTree>
    <p:extLst>
      <p:ext uri="{BB962C8B-B14F-4D97-AF65-F5344CB8AC3E}">
        <p14:creationId xmlns:p14="http://schemas.microsoft.com/office/powerpoint/2010/main" val="16369462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0DFF6-FA38-434B-A5D3-D0A2870C6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Longest Common Subsequence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3CF23-6C9B-A744-BF95-5310514DE9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0133" y="2312276"/>
            <a:ext cx="9787467" cy="3651504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Example: ”</a:t>
            </a:r>
            <a:r>
              <a:rPr lang="en-US" sz="2400" dirty="0" err="1"/>
              <a:t>abc</a:t>
            </a:r>
            <a:r>
              <a:rPr lang="en-US" sz="2400" dirty="0"/>
              <a:t>”, “</a:t>
            </a:r>
            <a:r>
              <a:rPr lang="en-US" sz="2400" dirty="0" err="1"/>
              <a:t>abg</a:t>
            </a:r>
            <a:r>
              <a:rPr lang="en-US" sz="2400" dirty="0"/>
              <a:t>”, “</a:t>
            </a:r>
            <a:r>
              <a:rPr lang="en-US" sz="2400" dirty="0" err="1"/>
              <a:t>bdf</a:t>
            </a:r>
            <a:r>
              <a:rPr lang="en-US" sz="2400" dirty="0"/>
              <a:t>” are subsequences of “</a:t>
            </a:r>
            <a:r>
              <a:rPr lang="en-US" sz="2400" dirty="0" err="1"/>
              <a:t>abcdefg</a:t>
            </a:r>
            <a:r>
              <a:rPr lang="en-US" sz="2400" dirty="0"/>
              <a:t>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dirty="0"/>
              <a:t>LCS for input Sequences “ABCDGH” and “AEDFHR” is “ADH” of length 3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dirty="0"/>
              <a:t>LCS for input Sequences “AGGTAB” and “GXTXAYB” is “GTAB” of length 4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670047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AC6C4-3419-CE4E-9E64-4F7F742A7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Longest Common Subsequence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A5D39-91D0-7D49-9EB0-AFD6B8551D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Naïve solution: generate all subsequences of both given sequences and find the longest matching subsequence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537172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AC6C4-3419-CE4E-9E64-4F7F742A7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Longest Common Subsequence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A5D39-91D0-7D49-9EB0-AFD6B8551D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658" y="2312275"/>
            <a:ext cx="11243734" cy="4325591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Let the input sequences be X[0..m-1] and Y[0..n-1]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Define function LCS(X, Y) to return the length of the LCS of the two sequences X and 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If X[m-1] == Y[n-1], last characters of both sequences match, then LCS(X[0..m-1], Y[0..n-1]) = 1 + LCS(X[0..m-2], Y[0..n-2])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If X[m-1] != Y[n-1], last characters of both sequences do not match, then LCS(X[0..m-1], Y[0..n-1]) = max(LCS(X[0..m-2], Y[0..n-1]), LCS(X[0..m-1], Y[0..n-2]))</a:t>
            </a:r>
          </a:p>
        </p:txBody>
      </p:sp>
    </p:spTree>
    <p:extLst>
      <p:ext uri="{BB962C8B-B14F-4D97-AF65-F5344CB8AC3E}">
        <p14:creationId xmlns:p14="http://schemas.microsoft.com/office/powerpoint/2010/main" val="29071496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AC6C4-3419-CE4E-9E64-4F7F742A7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Longest Common Subsequence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A5D39-91D0-7D49-9EB0-AFD6B8551D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8725" y="2312275"/>
            <a:ext cx="11243734" cy="1116725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Let X = “AGGTAB”, Y = “GXTXAYB”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LCS(“AGGTAB”, “GXTXAYB”) = 1 + LCS(“AGGTA”, “GXTXAY”) </a:t>
            </a: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83985B-DB85-A44F-979B-291F261687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3233" y="3429000"/>
            <a:ext cx="4241800" cy="313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5643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48B20-2988-F148-A10B-E806457C2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5F58F3F-4963-F54A-A7B3-AE184DCEB1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7498" y="2387600"/>
            <a:ext cx="11364060" cy="2465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2315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1298E-132E-064A-8653-E0BA1C7F8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933" y="780886"/>
            <a:ext cx="10380133" cy="1345269"/>
          </a:xfrm>
        </p:spPr>
        <p:txBody>
          <a:bodyPr>
            <a:normAutofit/>
          </a:bodyPr>
          <a:lstStyle/>
          <a:p>
            <a:r>
              <a:rPr lang="en-US" dirty="0"/>
              <a:t>Longest Increasing Subsequence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114325-AE13-A249-BBD5-4BBC5F6B08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6134" y="2312275"/>
            <a:ext cx="10193866" cy="3936125"/>
          </a:xfrm>
        </p:spPr>
        <p:txBody>
          <a:bodyPr>
            <a:normAutofit/>
          </a:bodyPr>
          <a:lstStyle/>
          <a:p>
            <a:r>
              <a:rPr lang="en-US" sz="2400" dirty="0"/>
              <a:t>Example: [10, 11, 1, 5, 3, 9, -1, 7, 25]</a:t>
            </a:r>
          </a:p>
          <a:p>
            <a:r>
              <a:rPr lang="en-US" sz="2400" dirty="0"/>
              <a:t>[1, 10, 11] is not a subsequence</a:t>
            </a:r>
          </a:p>
          <a:p>
            <a:r>
              <a:rPr lang="en-US" sz="2400" dirty="0"/>
              <a:t>[10, 11] is an increasing subsequence</a:t>
            </a:r>
          </a:p>
          <a:p>
            <a:r>
              <a:rPr lang="en-US" sz="2400" dirty="0"/>
              <a:t>[1, 3, 25] is the increasing subsequence</a:t>
            </a:r>
          </a:p>
          <a:p>
            <a:r>
              <a:rPr lang="en-US" sz="2400" dirty="0"/>
              <a:t>Longest increasing sequence(LIS)?</a:t>
            </a:r>
          </a:p>
          <a:p>
            <a:r>
              <a:rPr lang="en-US" sz="2400" dirty="0"/>
              <a:t>How to decompose LIS(A) into smaller subproblems?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5867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074C1-978C-034D-853F-0FC4B1962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0714" y="461107"/>
            <a:ext cx="8770571" cy="1345269"/>
          </a:xfrm>
        </p:spPr>
        <p:txBody>
          <a:bodyPr/>
          <a:lstStyle/>
          <a:p>
            <a:r>
              <a:rPr lang="en-US" dirty="0"/>
              <a:t>Longest Increasing Subsequence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007DA2-D926-CB4A-ABF5-F25E0F527D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9332" y="2312276"/>
            <a:ext cx="9753601" cy="4103504"/>
          </a:xfrm>
        </p:spPr>
        <p:txBody>
          <a:bodyPr/>
          <a:lstStyle/>
          <a:p>
            <a:r>
              <a:rPr lang="en-US" sz="2400" dirty="0"/>
              <a:t>Example: A = [10, 11, 1, 5, 3, 9, -1, 7, 25]</a:t>
            </a:r>
          </a:p>
          <a:p>
            <a:r>
              <a:rPr lang="en-US" sz="2400" dirty="0"/>
              <a:t>If a</a:t>
            </a:r>
            <a:r>
              <a:rPr lang="en-US" sz="2400" baseline="-25000" dirty="0"/>
              <a:t>0</a:t>
            </a:r>
            <a:r>
              <a:rPr lang="en-US" sz="2400" dirty="0"/>
              <a:t> = 10</a:t>
            </a:r>
          </a:p>
          <a:p>
            <a:r>
              <a:rPr lang="en-US" sz="2400" dirty="0"/>
              <a:t>(keep 10)			[10 LIS([11, 1, …])]</a:t>
            </a:r>
          </a:p>
          <a:p>
            <a:r>
              <a:rPr lang="en-US" sz="2400" dirty="0"/>
              <a:t>(don’t keep 10)		LIS([11, 1, …])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062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2A65D-39AE-654E-9DD2-CCD16783D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and Subproblems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11716-FBAA-084D-A160-AD2C7CE79F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6268" y="2312275"/>
            <a:ext cx="10227732" cy="4103505"/>
          </a:xfrm>
        </p:spPr>
        <p:txBody>
          <a:bodyPr>
            <a:normAutofit fontScale="92500"/>
          </a:bodyPr>
          <a:lstStyle/>
          <a:p>
            <a:r>
              <a:rPr lang="en-US" sz="2400" dirty="0"/>
              <a:t>We can often describe a problem as a function</a:t>
            </a:r>
          </a:p>
          <a:p>
            <a:r>
              <a:rPr lang="en-US" sz="2400" dirty="0"/>
              <a:t>	fib(n): the </a:t>
            </a:r>
            <a:r>
              <a:rPr lang="en-US" sz="2400" dirty="0" err="1"/>
              <a:t>n’th</a:t>
            </a:r>
            <a:r>
              <a:rPr lang="en-US" sz="2400" dirty="0"/>
              <a:t> Fibonacci number</a:t>
            </a:r>
          </a:p>
          <a:p>
            <a:r>
              <a:rPr lang="en-US" sz="2400" dirty="0"/>
              <a:t>Substituting a number for n, we get an instance of the problem</a:t>
            </a:r>
          </a:p>
          <a:p>
            <a:r>
              <a:rPr lang="en-US" sz="2400" dirty="0"/>
              <a:t>	fib(5): the 5’th Fibonacci number</a:t>
            </a:r>
          </a:p>
          <a:p>
            <a:r>
              <a:rPr lang="en-US" sz="2400" dirty="0"/>
              <a:t>For every instance of the problem, we can find a solution for it, or declare that none exists</a:t>
            </a:r>
          </a:p>
          <a:p>
            <a:r>
              <a:rPr lang="en-US" sz="2400" dirty="0"/>
              <a:t>	fib(5) = fib(4) + fib(3) = … = 5</a:t>
            </a:r>
          </a:p>
        </p:txBody>
      </p:sp>
    </p:spTree>
    <p:extLst>
      <p:ext uri="{BB962C8B-B14F-4D97-AF65-F5344CB8AC3E}">
        <p14:creationId xmlns:p14="http://schemas.microsoft.com/office/powerpoint/2010/main" val="26050935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5A749-5B4E-8B4B-8178-AD31FF7DD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Longest Increasing Subsequence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783CF0-75C8-E442-8F5C-EF9561437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 can define the problem recursively as:</a:t>
            </a:r>
          </a:p>
          <a:p>
            <a:r>
              <a:rPr lang="en-US" dirty="0"/>
              <a:t>	L(</a:t>
            </a:r>
            <a:r>
              <a:rPr lang="en-US" dirty="0" err="1"/>
              <a:t>i</a:t>
            </a:r>
            <a:r>
              <a:rPr lang="en-US" dirty="0"/>
              <a:t>) = 1 + max(L(j)) where 0 &lt; j &lt; </a:t>
            </a:r>
            <a:r>
              <a:rPr lang="en-US" dirty="0" err="1"/>
              <a:t>i</a:t>
            </a:r>
            <a:r>
              <a:rPr lang="en-US" dirty="0"/>
              <a:t> and A[j] &lt; A[</a:t>
            </a:r>
            <a:r>
              <a:rPr lang="en-US" dirty="0" err="1"/>
              <a:t>i</a:t>
            </a:r>
            <a:r>
              <a:rPr lang="en-US" dirty="0"/>
              <a:t>]</a:t>
            </a:r>
          </a:p>
          <a:p>
            <a:r>
              <a:rPr lang="en-US" dirty="0"/>
              <a:t>Or 	L(</a:t>
            </a:r>
            <a:r>
              <a:rPr lang="en-US" dirty="0" err="1"/>
              <a:t>i</a:t>
            </a:r>
            <a:r>
              <a:rPr lang="en-US" dirty="0"/>
              <a:t>) = 1 if no such j exists</a:t>
            </a:r>
          </a:p>
          <a:p>
            <a:endParaRPr lang="en-US" dirty="0"/>
          </a:p>
          <a:p>
            <a:r>
              <a:rPr lang="en-US" dirty="0"/>
              <a:t>The length of the longest increasing subsequence ending at index </a:t>
            </a:r>
            <a:r>
              <a:rPr lang="en-US" dirty="0" err="1"/>
              <a:t>i</a:t>
            </a:r>
            <a:r>
              <a:rPr lang="en-US" dirty="0"/>
              <a:t> will be 1 greater than the maximum of lengths of all longest increasing subsequences ending at indices before </a:t>
            </a:r>
            <a:r>
              <a:rPr lang="en-US" dirty="0" err="1"/>
              <a:t>i</a:t>
            </a:r>
            <a:r>
              <a:rPr lang="en-US" dirty="0"/>
              <a:t>, if A[j] &lt; A[</a:t>
            </a:r>
            <a:r>
              <a:rPr lang="en-US" dirty="0" err="1"/>
              <a:t>i</a:t>
            </a:r>
            <a:r>
              <a:rPr lang="en-US" dirty="0"/>
              <a:t>] for j &lt; </a:t>
            </a:r>
            <a:r>
              <a:rPr lang="en-US" dirty="0" err="1"/>
              <a:t>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7979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C010D-4AE7-A04F-A899-1557BEA5A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3C0A83F-79DD-4C4F-9F43-0C24EC0C84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1189" y="321733"/>
            <a:ext cx="9236048" cy="5964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2063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36142-FBA8-A44A-89F8-28B87BA3E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Complexity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01DEE-03A1-7E49-91AE-F32704C4A8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0" y="2312276"/>
            <a:ext cx="9171093" cy="3651504"/>
          </a:xfrm>
        </p:spPr>
        <p:txBody>
          <a:bodyPr>
            <a:normAutofit/>
          </a:bodyPr>
          <a:lstStyle/>
          <a:p>
            <a:r>
              <a:rPr lang="en-US" sz="2400" dirty="0"/>
              <a:t>Exponential, because there is a case of overlapping subproblems as shown in the recursive tree diagram</a:t>
            </a:r>
          </a:p>
        </p:txBody>
      </p:sp>
    </p:spTree>
    <p:extLst>
      <p:ext uri="{BB962C8B-B14F-4D97-AF65-F5344CB8AC3E}">
        <p14:creationId xmlns:p14="http://schemas.microsoft.com/office/powerpoint/2010/main" val="16033181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8BF37-F290-AC48-91CB-15C17515F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3573" y="667136"/>
            <a:ext cx="8770571" cy="1345269"/>
          </a:xfrm>
        </p:spPr>
        <p:txBody>
          <a:bodyPr/>
          <a:lstStyle/>
          <a:p>
            <a:r>
              <a:rPr lang="en-US" dirty="0"/>
              <a:t>Tabulation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CC762D-4534-3C44-8A2C-33B7C814ED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fontAlgn="base">
              <a:buFont typeface="+mj-lt"/>
              <a:buAutoNum type="arabicPeriod"/>
            </a:pPr>
            <a:r>
              <a:rPr lang="en-CA" sz="2000" dirty="0" err="1"/>
              <a:t>arr</a:t>
            </a:r>
            <a:r>
              <a:rPr lang="en-CA" sz="2000" dirty="0"/>
              <a:t>[2] &gt; </a:t>
            </a:r>
            <a:r>
              <a:rPr lang="en-CA" sz="2000" dirty="0" err="1"/>
              <a:t>arr</a:t>
            </a:r>
            <a:r>
              <a:rPr lang="en-CA" sz="2000" dirty="0"/>
              <a:t>[1] {LIS[2] = max(LIS [2], LIS[1]+1)=2}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CA" sz="2000" dirty="0" err="1"/>
              <a:t>arr</a:t>
            </a:r>
            <a:r>
              <a:rPr lang="en-CA" sz="2000" dirty="0"/>
              <a:t>[3] &lt; </a:t>
            </a:r>
            <a:r>
              <a:rPr lang="en-CA" sz="2000" dirty="0" err="1"/>
              <a:t>arr</a:t>
            </a:r>
            <a:r>
              <a:rPr lang="en-CA" sz="2000" dirty="0"/>
              <a:t>[1] {No change}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CA" sz="2000" dirty="0" err="1"/>
              <a:t>arr</a:t>
            </a:r>
            <a:r>
              <a:rPr lang="en-CA" sz="2000" dirty="0"/>
              <a:t>[3] &lt; </a:t>
            </a:r>
            <a:r>
              <a:rPr lang="en-CA" sz="2000" dirty="0" err="1"/>
              <a:t>arr</a:t>
            </a:r>
            <a:r>
              <a:rPr lang="en-CA" sz="2000" dirty="0"/>
              <a:t>[2] {No change}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CA" sz="2000" dirty="0" err="1"/>
              <a:t>arr</a:t>
            </a:r>
            <a:r>
              <a:rPr lang="en-CA" sz="2000" dirty="0"/>
              <a:t>[4] &gt; </a:t>
            </a:r>
            <a:r>
              <a:rPr lang="en-CA" sz="2000" dirty="0" err="1"/>
              <a:t>arr</a:t>
            </a:r>
            <a:r>
              <a:rPr lang="en-CA" sz="2000" dirty="0"/>
              <a:t>[1] {LIS[4] = max(LIS [4], LIS[1]+1)=2}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CA" sz="2000" dirty="0" err="1"/>
              <a:t>arr</a:t>
            </a:r>
            <a:r>
              <a:rPr lang="en-CA" sz="2000" dirty="0"/>
              <a:t>[4] &gt; </a:t>
            </a:r>
            <a:r>
              <a:rPr lang="en-CA" sz="2000" dirty="0" err="1"/>
              <a:t>arr</a:t>
            </a:r>
            <a:r>
              <a:rPr lang="en-CA" sz="2000" dirty="0"/>
              <a:t>[2] {LIS[4] = max(LIS [4], LIS[2]+1)=3}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CA" sz="2000" dirty="0" err="1"/>
              <a:t>arr</a:t>
            </a:r>
            <a:r>
              <a:rPr lang="en-CA" sz="2000" dirty="0"/>
              <a:t>[4] &gt; </a:t>
            </a:r>
            <a:r>
              <a:rPr lang="en-CA" sz="2000" dirty="0" err="1"/>
              <a:t>arr</a:t>
            </a:r>
            <a:r>
              <a:rPr lang="en-CA" sz="2000" dirty="0"/>
              <a:t>[3] {LIS[4] = max(LIS [4], LIS[3]+1)=3}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125633-90E0-004D-89A6-5661F141E6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7923" y="646296"/>
            <a:ext cx="6792888" cy="1413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9078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D5744-E980-4F4E-95FF-48E370988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Big-O Complexity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DDAE94-EF56-7C48-94D5-399C51DD7D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Time: O(n^2), nested loop is used</a:t>
            </a:r>
          </a:p>
          <a:p>
            <a:r>
              <a:rPr lang="en-US" sz="2400" dirty="0"/>
              <a:t>Space: O(n), array for storing LIS values at each index</a:t>
            </a:r>
          </a:p>
        </p:txBody>
      </p:sp>
    </p:spTree>
    <p:extLst>
      <p:ext uri="{BB962C8B-B14F-4D97-AF65-F5344CB8AC3E}">
        <p14:creationId xmlns:p14="http://schemas.microsoft.com/office/powerpoint/2010/main" val="10897986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3EFDF-C227-FF41-90F1-5583AB803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4CF6E-5F21-4C4D-AA8B-699172D1DE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https://leetcode.com/problems/maximum-subarray/</a:t>
            </a:r>
            <a:endParaRPr lang="en-US" dirty="0"/>
          </a:p>
          <a:p>
            <a:r>
              <a:rPr lang="en-US" dirty="0">
                <a:hlinkClick r:id="rId3"/>
              </a:rPr>
              <a:t>https://leetcode.com/problems/longest-palindromic-substring/</a:t>
            </a:r>
            <a:endParaRPr lang="en-US" dirty="0"/>
          </a:p>
          <a:p>
            <a:r>
              <a:rPr lang="en-US" dirty="0">
                <a:hlinkClick r:id="rId4"/>
              </a:rPr>
              <a:t>https://leetcode.com/problems/longest-valid-parentheses/</a:t>
            </a:r>
            <a:endParaRPr lang="en-US" dirty="0"/>
          </a:p>
          <a:p>
            <a:r>
              <a:rPr lang="en-US" dirty="0"/>
              <a:t>For more practice, search for DP problems on </a:t>
            </a:r>
            <a:r>
              <a:rPr lang="en-US" dirty="0" err="1"/>
              <a:t>LeetCode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27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A80DA-E5E0-3F47-A33A-BC30A6314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and Subproblems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6D614-24FD-414E-B226-C01979AF8F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39" y="2312275"/>
            <a:ext cx="9899227" cy="4103505"/>
          </a:xfrm>
        </p:spPr>
        <p:txBody>
          <a:bodyPr>
            <a:normAutofit fontScale="92500"/>
          </a:bodyPr>
          <a:lstStyle/>
          <a:p>
            <a:r>
              <a:rPr lang="en-US" sz="2400" dirty="0"/>
              <a:t>For some instance of fib(n), we can reduce it to smaller subproblems (another smaller instance of the same problem)</a:t>
            </a:r>
          </a:p>
          <a:p>
            <a:r>
              <a:rPr lang="en-US" sz="2400" dirty="0"/>
              <a:t>	fib(n) = 0		when n = 0</a:t>
            </a:r>
          </a:p>
          <a:p>
            <a:r>
              <a:rPr lang="en-US" sz="2400" dirty="0"/>
              <a:t>	fib(n) = 1		when n = 1</a:t>
            </a:r>
          </a:p>
          <a:p>
            <a:r>
              <a:rPr lang="en-US" sz="2400" dirty="0"/>
              <a:t>	fib(n-1) + fib(n-2)	when n &gt; 1</a:t>
            </a:r>
          </a:p>
          <a:p>
            <a:r>
              <a:rPr lang="en-US" sz="2400" dirty="0"/>
              <a:t>In this case, fib(3) and fib(4) are smaller subproblems we need to solve to get fib(5)</a:t>
            </a:r>
          </a:p>
        </p:txBody>
      </p:sp>
    </p:spTree>
    <p:extLst>
      <p:ext uri="{BB962C8B-B14F-4D97-AF65-F5344CB8AC3E}">
        <p14:creationId xmlns:p14="http://schemas.microsoft.com/office/powerpoint/2010/main" val="3083518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87039-9FA5-BB46-8CE7-27611E2A6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and Subproblems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7BF878-46FC-F44A-BD89-77008D9598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0" y="2312276"/>
            <a:ext cx="9780693" cy="4103504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For our instance of fib(n), we first decompose it into two subproblems fib(n-1) and fib(n-2)</a:t>
            </a:r>
          </a:p>
          <a:p>
            <a:r>
              <a:rPr lang="en-US" sz="2400" dirty="0"/>
              <a:t>Given the solution to these subproblems</a:t>
            </a:r>
          </a:p>
          <a:p>
            <a:r>
              <a:rPr lang="en-US" sz="2400" dirty="0"/>
              <a:t>	A := fib(n-1) and</a:t>
            </a:r>
          </a:p>
          <a:p>
            <a:r>
              <a:rPr lang="en-US" sz="2400" dirty="0"/>
              <a:t>	B := fib(n-2)</a:t>
            </a:r>
          </a:p>
          <a:p>
            <a:r>
              <a:rPr lang="en-US" sz="2400" dirty="0"/>
              <a:t>We can combine them to generate our solution to fib(n)</a:t>
            </a:r>
          </a:p>
          <a:p>
            <a:r>
              <a:rPr lang="en-US" sz="2400" dirty="0"/>
              <a:t>	fib(n) = A + B</a:t>
            </a:r>
          </a:p>
        </p:txBody>
      </p:sp>
    </p:spTree>
    <p:extLst>
      <p:ext uri="{BB962C8B-B14F-4D97-AF65-F5344CB8AC3E}">
        <p14:creationId xmlns:p14="http://schemas.microsoft.com/office/powerpoint/2010/main" val="2299254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38BC5-58DC-4743-84D4-FFA7E54B6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8AB7F-0B7C-7C4D-9C15-C09CF7FAE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 problem is recursive if we can decompose it into smaller subproblems, solve the subproblems, then combine their solutions to obtain the final solution</a:t>
            </a:r>
          </a:p>
          <a:p>
            <a:r>
              <a:rPr lang="en-US" sz="2400" dirty="0"/>
              <a:t>Need a </a:t>
            </a:r>
            <a:r>
              <a:rPr lang="en-US" sz="2400" b="1" dirty="0"/>
              <a:t>base case </a:t>
            </a:r>
            <a:r>
              <a:rPr lang="en-US" sz="2400" dirty="0"/>
              <a:t>and a </a:t>
            </a:r>
            <a:r>
              <a:rPr lang="en-US" sz="2400" b="1" dirty="0"/>
              <a:t>recursive case</a:t>
            </a:r>
          </a:p>
        </p:txBody>
      </p:sp>
    </p:spTree>
    <p:extLst>
      <p:ext uri="{BB962C8B-B14F-4D97-AF65-F5344CB8AC3E}">
        <p14:creationId xmlns:p14="http://schemas.microsoft.com/office/powerpoint/2010/main" val="3311161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D81D4-11D1-7340-B531-9813088C4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2513F-DEE7-684A-935C-E3BEF01268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An algorithmic paradigm that solves a given complex problem by breaking it into subproblems using recursion AND storing the results of subproblems to avoid computing the same results again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675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80CAE-D644-6F43-9BBF-F1A6AF99C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8AB0FBC-2DBB-A747-A42B-D9BFF27985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9014" y="442220"/>
            <a:ext cx="9773971" cy="5522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415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8055F-6170-2544-82CA-B2898EB2A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Memoization</a:t>
            </a:r>
            <a:r>
              <a:rPr lang="en-US" dirty="0"/>
              <a:t> (Top Down)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C3097-C87C-B946-92FB-454C1CB00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Whenever we need a solution to a subproblem, look into a lookup table first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If the precomputed value is in the lookup table, then we return the value; otherwise, we calculate the value and save the result in the lookup table so it can be reused later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6362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8055F-6170-2544-82CA-B2898EB2A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Tabulation (Bottom Up)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C3097-C87C-B946-92FB-454C1CB00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Builds a table in a bottom-up fashion and returns the last entry from the table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For the same Fibonacci number, we first calculate fib(0), then fib(1), then fib(2), and so 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575918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LinesVTI">
  <a:themeElements>
    <a:clrScheme name="SketchLines">
      <a:dk1>
        <a:sysClr val="windowText" lastClr="000000"/>
      </a:dk1>
      <a:lt1>
        <a:sysClr val="window" lastClr="FFFFFF"/>
      </a:lt1>
      <a:dk2>
        <a:srgbClr val="564E4E"/>
      </a:dk2>
      <a:lt2>
        <a:srgbClr val="EEEBE2"/>
      </a:lt2>
      <a:accent1>
        <a:srgbClr val="E54837"/>
      </a:accent1>
      <a:accent2>
        <a:srgbClr val="947F53"/>
      </a:accent2>
      <a:accent3>
        <a:srgbClr val="BE8D64"/>
      </a:accent3>
      <a:accent4>
        <a:srgbClr val="E0C171"/>
      </a:accent4>
      <a:accent5>
        <a:srgbClr val="968572"/>
      </a:accent5>
      <a:accent6>
        <a:srgbClr val="855D5D"/>
      </a:accent6>
      <a:hlink>
        <a:srgbClr val="CC9900"/>
      </a:hlink>
      <a:folHlink>
        <a:srgbClr val="96A9A9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</TotalTime>
  <Words>1236</Words>
  <Application>Microsoft Macintosh PowerPoint</Application>
  <PresentationFormat>Widescreen</PresentationFormat>
  <Paragraphs>92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Meiryo</vt:lpstr>
      <vt:lpstr>Arial</vt:lpstr>
      <vt:lpstr>Corbel</vt:lpstr>
      <vt:lpstr>SketchLinesVTI</vt:lpstr>
      <vt:lpstr>Week 6</vt:lpstr>
      <vt:lpstr>Problems and Subproblems</vt:lpstr>
      <vt:lpstr>Problems and Subproblems</vt:lpstr>
      <vt:lpstr>Problems and Subproblems</vt:lpstr>
      <vt:lpstr>Recursion</vt:lpstr>
      <vt:lpstr>Dynamic Programming</vt:lpstr>
      <vt:lpstr>PowerPoint Presentation</vt:lpstr>
      <vt:lpstr>Memoization (Top Down)</vt:lpstr>
      <vt:lpstr>Tabulation (Bottom Up)</vt:lpstr>
      <vt:lpstr>Factorial</vt:lpstr>
      <vt:lpstr>Integer Exponentiation</vt:lpstr>
      <vt:lpstr>Longest Common Subsequence</vt:lpstr>
      <vt:lpstr>Longest Common Subsequence</vt:lpstr>
      <vt:lpstr>Longest Common Subsequence</vt:lpstr>
      <vt:lpstr>Longest Common Subsequence</vt:lpstr>
      <vt:lpstr>Longest Common Subsequence</vt:lpstr>
      <vt:lpstr>PowerPoint Presentation</vt:lpstr>
      <vt:lpstr>Longest Increasing Subsequence</vt:lpstr>
      <vt:lpstr>Longest Increasing Subsequence</vt:lpstr>
      <vt:lpstr>Longest Increasing Subsequence</vt:lpstr>
      <vt:lpstr>PowerPoint Presentation</vt:lpstr>
      <vt:lpstr>Time Complexity</vt:lpstr>
      <vt:lpstr>Tabulation</vt:lpstr>
      <vt:lpstr>Big-O Complexity</vt:lpstr>
      <vt:lpstr>Homework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6</dc:title>
  <dc:creator>Karina Sang</dc:creator>
  <cp:lastModifiedBy>Karina Sang</cp:lastModifiedBy>
  <cp:revision>19</cp:revision>
  <dcterms:created xsi:type="dcterms:W3CDTF">2022-08-07T15:24:25Z</dcterms:created>
  <dcterms:modified xsi:type="dcterms:W3CDTF">2022-08-14T14:00:02Z</dcterms:modified>
</cp:coreProperties>
</file>