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6"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9"/>
    <p:restoredTop sz="94696"/>
  </p:normalViewPr>
  <p:slideViewPr>
    <p:cSldViewPr snapToGrid="0" snapToObjects="1">
      <p:cViewPr varScale="1">
        <p:scale>
          <a:sx n="61" d="100"/>
          <a:sy n="61" d="100"/>
        </p:scale>
        <p:origin x="232"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0351A-262A-F74E-9918-6D56AEE96A05}" type="datetimeFigureOut">
              <a:rPr lang="en-US" smtClean="0"/>
              <a:t>7/14/22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F63DC-8FAD-8940-A824-2859A47FFA6E}" type="slidenum">
              <a:rPr lang="en-US" smtClean="0"/>
              <a:t>‹#›</a:t>
            </a:fld>
            <a:endParaRPr lang="en-US"/>
          </a:p>
        </p:txBody>
      </p:sp>
    </p:spTree>
    <p:extLst>
      <p:ext uri="{BB962C8B-B14F-4D97-AF65-F5344CB8AC3E}">
        <p14:creationId xmlns:p14="http://schemas.microsoft.com/office/powerpoint/2010/main" val="175734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Homework: multiple choice 7, 11, 16, 22, 26</a:t>
            </a:r>
          </a:p>
        </p:txBody>
      </p:sp>
      <p:sp>
        <p:nvSpPr>
          <p:cNvPr id="4" name="Slide Number Placeholder 3"/>
          <p:cNvSpPr>
            <a:spLocks noGrp="1"/>
          </p:cNvSpPr>
          <p:nvPr>
            <p:ph type="sldNum" sz="quarter" idx="5"/>
          </p:nvPr>
        </p:nvSpPr>
        <p:spPr/>
        <p:txBody>
          <a:bodyPr/>
          <a:lstStyle/>
          <a:p>
            <a:fld id="{E55F63DC-8FAD-8940-A824-2859A47FFA6E}" type="slidenum">
              <a:rPr lang="en-US" smtClean="0"/>
              <a:t>21</a:t>
            </a:fld>
            <a:endParaRPr lang="en-US"/>
          </a:p>
        </p:txBody>
      </p:sp>
    </p:spTree>
    <p:extLst>
      <p:ext uri="{BB962C8B-B14F-4D97-AF65-F5344CB8AC3E}">
        <p14:creationId xmlns:p14="http://schemas.microsoft.com/office/powerpoint/2010/main" val="327814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F63DC-8FAD-8940-A824-2859A47FFA6E}" type="slidenum">
              <a:rPr lang="en-US" smtClean="0"/>
              <a:t>39</a:t>
            </a:fld>
            <a:endParaRPr lang="en-US"/>
          </a:p>
        </p:txBody>
      </p:sp>
    </p:spTree>
    <p:extLst>
      <p:ext uri="{BB962C8B-B14F-4D97-AF65-F5344CB8AC3E}">
        <p14:creationId xmlns:p14="http://schemas.microsoft.com/office/powerpoint/2010/main" val="6686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327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63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9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7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2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7/14/22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815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650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89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3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7/14/22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424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7/14/22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916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58BD52-4B40-DA45-BD10-1C4F23E1E136}"/>
              </a:ext>
            </a:extLst>
          </p:cNvPr>
          <p:cNvSpPr>
            <a:spLocks noGrp="1"/>
          </p:cNvSpPr>
          <p:nvPr>
            <p:ph type="ctrTitle"/>
          </p:nvPr>
        </p:nvSpPr>
        <p:spPr>
          <a:xfrm>
            <a:off x="691078" y="3439314"/>
            <a:ext cx="10809844" cy="1608021"/>
          </a:xfrm>
        </p:spPr>
        <p:txBody>
          <a:bodyPr anchor="t">
            <a:normAutofit/>
          </a:bodyPr>
          <a:lstStyle/>
          <a:p>
            <a:r>
              <a:rPr lang="en-US" dirty="0"/>
              <a:t>Week 3</a:t>
            </a:r>
          </a:p>
        </p:txBody>
      </p:sp>
      <p:sp>
        <p:nvSpPr>
          <p:cNvPr id="3" name="Subtitle 2">
            <a:extLst>
              <a:ext uri="{FF2B5EF4-FFF2-40B4-BE49-F238E27FC236}">
                <a16:creationId xmlns:a16="http://schemas.microsoft.com/office/drawing/2014/main" id="{2E4C3759-D340-3542-A078-0A82FB894C87}"/>
              </a:ext>
            </a:extLst>
          </p:cNvPr>
          <p:cNvSpPr>
            <a:spLocks noGrp="1"/>
          </p:cNvSpPr>
          <p:nvPr>
            <p:ph type="subTitle" idx="1"/>
          </p:nvPr>
        </p:nvSpPr>
        <p:spPr>
          <a:xfrm>
            <a:off x="7086744" y="5067957"/>
            <a:ext cx="4414178" cy="1075444"/>
          </a:xfrm>
        </p:spPr>
        <p:txBody>
          <a:bodyPr anchor="b">
            <a:normAutofit/>
          </a:bodyPr>
          <a:lstStyle/>
          <a:p>
            <a:pPr algn="r"/>
            <a:endParaRPr lang="en-US"/>
          </a:p>
        </p:txBody>
      </p:sp>
      <p:pic>
        <p:nvPicPr>
          <p:cNvPr id="4" name="Picture 3" descr="Flowers from a branch">
            <a:extLst>
              <a:ext uri="{FF2B5EF4-FFF2-40B4-BE49-F238E27FC236}">
                <a16:creationId xmlns:a16="http://schemas.microsoft.com/office/drawing/2014/main" id="{9BC2FE77-4B7C-C4BF-64BF-CAC37B329526}"/>
              </a:ext>
            </a:extLst>
          </p:cNvPr>
          <p:cNvPicPr>
            <a:picLocks noChangeAspect="1"/>
          </p:cNvPicPr>
          <p:nvPr/>
        </p:nvPicPr>
        <p:blipFill rotWithShape="1">
          <a:blip r:embed="rId2"/>
          <a:srcRect t="37577" b="223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3807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4" name="Content Placeholder 3">
            <a:extLst>
              <a:ext uri="{FF2B5EF4-FFF2-40B4-BE49-F238E27FC236}">
                <a16:creationId xmlns:a16="http://schemas.microsoft.com/office/drawing/2014/main" id="{3AB72600-5A1D-F448-8DE3-3EE6A66A2918}"/>
              </a:ext>
            </a:extLst>
          </p:cNvPr>
          <p:cNvPicPr>
            <a:picLocks noGrp="1" noChangeAspect="1"/>
          </p:cNvPicPr>
          <p:nvPr>
            <p:ph idx="1"/>
          </p:nvPr>
        </p:nvPicPr>
        <p:blipFill>
          <a:blip r:embed="rId2"/>
          <a:stretch>
            <a:fillRect/>
          </a:stretch>
        </p:blipFill>
        <p:spPr>
          <a:xfrm>
            <a:off x="691079" y="1447182"/>
            <a:ext cx="9982463" cy="2911551"/>
          </a:xfrm>
          <a:prstGeom prst="rect">
            <a:avLst/>
          </a:prstGeom>
        </p:spPr>
      </p:pic>
      <p:pic>
        <p:nvPicPr>
          <p:cNvPr id="5" name="Picture 4">
            <a:extLst>
              <a:ext uri="{FF2B5EF4-FFF2-40B4-BE49-F238E27FC236}">
                <a16:creationId xmlns:a16="http://schemas.microsoft.com/office/drawing/2014/main" id="{528BA2BD-4B2A-DA4D-9064-3AD2BE16F131}"/>
              </a:ext>
            </a:extLst>
          </p:cNvPr>
          <p:cNvPicPr>
            <a:picLocks noChangeAspect="1"/>
          </p:cNvPicPr>
          <p:nvPr/>
        </p:nvPicPr>
        <p:blipFill>
          <a:blip r:embed="rId3"/>
          <a:stretch>
            <a:fillRect/>
          </a:stretch>
        </p:blipFill>
        <p:spPr>
          <a:xfrm>
            <a:off x="691079" y="5381723"/>
            <a:ext cx="8600742" cy="711085"/>
          </a:xfrm>
          <a:prstGeom prst="rect">
            <a:avLst/>
          </a:prstGeom>
        </p:spPr>
      </p:pic>
    </p:spTree>
    <p:extLst>
      <p:ext uri="{BB962C8B-B14F-4D97-AF65-F5344CB8AC3E}">
        <p14:creationId xmlns:p14="http://schemas.microsoft.com/office/powerpoint/2010/main" val="12054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161DC-146C-624C-A96F-497BEDA91135}"/>
              </a:ext>
            </a:extLst>
          </p:cNvPr>
          <p:cNvPicPr>
            <a:picLocks noChangeAspect="1"/>
          </p:cNvPicPr>
          <p:nvPr/>
        </p:nvPicPr>
        <p:blipFill>
          <a:blip r:embed="rId2"/>
          <a:stretch>
            <a:fillRect/>
          </a:stretch>
        </p:blipFill>
        <p:spPr>
          <a:xfrm>
            <a:off x="1263753" y="1723518"/>
            <a:ext cx="7455394" cy="3410964"/>
          </a:xfrm>
          <a:prstGeom prst="rect">
            <a:avLst/>
          </a:prstGeom>
        </p:spPr>
      </p:pic>
      <p:sp>
        <p:nvSpPr>
          <p:cNvPr id="3" name="Content Placeholder 2">
            <a:extLst>
              <a:ext uri="{FF2B5EF4-FFF2-40B4-BE49-F238E27FC236}">
                <a16:creationId xmlns:a16="http://schemas.microsoft.com/office/drawing/2014/main" id="{1A23816E-8CCA-5F43-879C-1E4AF92B0E4A}"/>
              </a:ext>
            </a:extLst>
          </p:cNvPr>
          <p:cNvSpPr>
            <a:spLocks noGrp="1"/>
          </p:cNvSpPr>
          <p:nvPr>
            <p:ph idx="1"/>
          </p:nvPr>
        </p:nvSpPr>
        <p:spPr>
          <a:xfrm>
            <a:off x="691079" y="4904509"/>
            <a:ext cx="10325000" cy="1000058"/>
          </a:xfrm>
        </p:spPr>
        <p:txBody>
          <a:bodyPr>
            <a:normAutofit/>
          </a:bodyPr>
          <a:lstStyle/>
          <a:p>
            <a:r>
              <a:rPr lang="en-US" sz="3200" dirty="0"/>
              <a:t>b is a reference to the object</a:t>
            </a:r>
          </a:p>
        </p:txBody>
      </p:sp>
      <p:pic>
        <p:nvPicPr>
          <p:cNvPr id="4" name="Picture 3">
            <a:extLst>
              <a:ext uri="{FF2B5EF4-FFF2-40B4-BE49-F238E27FC236}">
                <a16:creationId xmlns:a16="http://schemas.microsoft.com/office/drawing/2014/main" id="{B77ACB21-CBDB-BB4F-A508-07FD678A05BF}"/>
              </a:ext>
            </a:extLst>
          </p:cNvPr>
          <p:cNvPicPr>
            <a:picLocks noChangeAspect="1"/>
          </p:cNvPicPr>
          <p:nvPr/>
        </p:nvPicPr>
        <p:blipFill>
          <a:blip r:embed="rId3"/>
          <a:stretch>
            <a:fillRect/>
          </a:stretch>
        </p:blipFill>
        <p:spPr>
          <a:xfrm>
            <a:off x="691079" y="794815"/>
            <a:ext cx="8600742" cy="711085"/>
          </a:xfrm>
          <a:prstGeom prst="rect">
            <a:avLst/>
          </a:prstGeom>
        </p:spPr>
      </p:pic>
    </p:spTree>
    <p:extLst>
      <p:ext uri="{BB962C8B-B14F-4D97-AF65-F5344CB8AC3E}">
        <p14:creationId xmlns:p14="http://schemas.microsoft.com/office/powerpoint/2010/main" val="335132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7" name="Content Placeholder 6">
            <a:extLst>
              <a:ext uri="{FF2B5EF4-FFF2-40B4-BE49-F238E27FC236}">
                <a16:creationId xmlns:a16="http://schemas.microsoft.com/office/drawing/2014/main" id="{880C3C48-2B02-6C43-830D-8189F25F2FBD}"/>
              </a:ext>
            </a:extLst>
          </p:cNvPr>
          <p:cNvPicPr>
            <a:picLocks noGrp="1" noChangeAspect="1"/>
          </p:cNvPicPr>
          <p:nvPr>
            <p:ph idx="1"/>
          </p:nvPr>
        </p:nvPicPr>
        <p:blipFill>
          <a:blip r:embed="rId2"/>
          <a:stretch>
            <a:fillRect/>
          </a:stretch>
        </p:blipFill>
        <p:spPr>
          <a:xfrm>
            <a:off x="644048" y="1313411"/>
            <a:ext cx="10903904" cy="2788213"/>
          </a:xfrm>
          <a:prstGeom prst="rect">
            <a:avLst/>
          </a:prstGeom>
        </p:spPr>
      </p:pic>
      <p:pic>
        <p:nvPicPr>
          <p:cNvPr id="8" name="Picture 7">
            <a:extLst>
              <a:ext uri="{FF2B5EF4-FFF2-40B4-BE49-F238E27FC236}">
                <a16:creationId xmlns:a16="http://schemas.microsoft.com/office/drawing/2014/main" id="{C9BBEBC4-EDD6-FB42-9573-80826EF9C1D5}"/>
              </a:ext>
            </a:extLst>
          </p:cNvPr>
          <p:cNvPicPr>
            <a:picLocks noChangeAspect="1"/>
          </p:cNvPicPr>
          <p:nvPr/>
        </p:nvPicPr>
        <p:blipFill>
          <a:blip r:embed="rId3"/>
          <a:stretch>
            <a:fillRect/>
          </a:stretch>
        </p:blipFill>
        <p:spPr>
          <a:xfrm>
            <a:off x="691079" y="5430615"/>
            <a:ext cx="11130010" cy="711084"/>
          </a:xfrm>
          <a:prstGeom prst="rect">
            <a:avLst/>
          </a:prstGeom>
        </p:spPr>
      </p:pic>
    </p:spTree>
    <p:extLst>
      <p:ext uri="{BB962C8B-B14F-4D97-AF65-F5344CB8AC3E}">
        <p14:creationId xmlns:p14="http://schemas.microsoft.com/office/powerpoint/2010/main" val="135252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D4F980-8F95-C248-8D2F-BFEDE1D2C937}"/>
              </a:ext>
            </a:extLst>
          </p:cNvPr>
          <p:cNvPicPr>
            <a:picLocks noGrp="1" noChangeAspect="1"/>
          </p:cNvPicPr>
          <p:nvPr>
            <p:ph idx="1"/>
          </p:nvPr>
        </p:nvPicPr>
        <p:blipFill>
          <a:blip r:embed="rId2"/>
          <a:stretch>
            <a:fillRect/>
          </a:stretch>
        </p:blipFill>
        <p:spPr>
          <a:xfrm>
            <a:off x="563002" y="1160688"/>
            <a:ext cx="11065996" cy="706994"/>
          </a:xfrm>
          <a:prstGeom prst="rect">
            <a:avLst/>
          </a:prstGeom>
        </p:spPr>
      </p:pic>
      <p:pic>
        <p:nvPicPr>
          <p:cNvPr id="5" name="Picture 4">
            <a:extLst>
              <a:ext uri="{FF2B5EF4-FFF2-40B4-BE49-F238E27FC236}">
                <a16:creationId xmlns:a16="http://schemas.microsoft.com/office/drawing/2014/main" id="{F9C71476-8FA2-3C42-ADB1-FE67CF18F275}"/>
              </a:ext>
            </a:extLst>
          </p:cNvPr>
          <p:cNvPicPr>
            <a:picLocks noChangeAspect="1"/>
          </p:cNvPicPr>
          <p:nvPr/>
        </p:nvPicPr>
        <p:blipFill>
          <a:blip r:embed="rId3"/>
          <a:stretch>
            <a:fillRect/>
          </a:stretch>
        </p:blipFill>
        <p:spPr>
          <a:xfrm>
            <a:off x="563002" y="2280341"/>
            <a:ext cx="7500343" cy="3418189"/>
          </a:xfrm>
          <a:prstGeom prst="rect">
            <a:avLst/>
          </a:prstGeom>
        </p:spPr>
      </p:pic>
    </p:spTree>
    <p:extLst>
      <p:ext uri="{BB962C8B-B14F-4D97-AF65-F5344CB8AC3E}">
        <p14:creationId xmlns:p14="http://schemas.microsoft.com/office/powerpoint/2010/main" val="277730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B3DD-0128-0C4D-ACA4-1D3AD35AC34F}"/>
              </a:ext>
            </a:extLst>
          </p:cNvPr>
          <p:cNvSpPr>
            <a:spLocks noGrp="1"/>
          </p:cNvSpPr>
          <p:nvPr>
            <p:ph type="title"/>
          </p:nvPr>
        </p:nvSpPr>
        <p:spPr/>
        <p:txBody>
          <a:bodyPr/>
          <a:lstStyle/>
          <a:p>
            <a:r>
              <a:rPr lang="en-US" dirty="0"/>
              <a:t>Accessors/Getters</a:t>
            </a:r>
          </a:p>
        </p:txBody>
      </p:sp>
      <p:sp>
        <p:nvSpPr>
          <p:cNvPr id="3" name="Content Placeholder 2">
            <a:extLst>
              <a:ext uri="{FF2B5EF4-FFF2-40B4-BE49-F238E27FC236}">
                <a16:creationId xmlns:a16="http://schemas.microsoft.com/office/drawing/2014/main" id="{EC10630F-B0B8-0947-8C6E-0110F0B62BAB}"/>
              </a:ext>
            </a:extLst>
          </p:cNvPr>
          <p:cNvSpPr>
            <a:spLocks noGrp="1"/>
          </p:cNvSpPr>
          <p:nvPr>
            <p:ph idx="1"/>
          </p:nvPr>
        </p:nvSpPr>
        <p:spPr/>
        <p:txBody>
          <a:bodyPr>
            <a:normAutofit/>
          </a:bodyPr>
          <a:lstStyle/>
          <a:p>
            <a:r>
              <a:rPr lang="en-US" sz="2800" dirty="0"/>
              <a:t>An accessor method accesses a class object without altering the object</a:t>
            </a:r>
          </a:p>
          <a:p>
            <a:r>
              <a:rPr lang="en-US" sz="2800" dirty="0"/>
              <a:t>It returns some information about the object</a:t>
            </a:r>
          </a:p>
        </p:txBody>
      </p:sp>
    </p:spTree>
    <p:extLst>
      <p:ext uri="{BB962C8B-B14F-4D97-AF65-F5344CB8AC3E}">
        <p14:creationId xmlns:p14="http://schemas.microsoft.com/office/powerpoint/2010/main" val="364707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20FF-99EA-114D-873C-2F28546CFFEC}"/>
              </a:ext>
            </a:extLst>
          </p:cNvPr>
          <p:cNvSpPr>
            <a:spLocks noGrp="1"/>
          </p:cNvSpPr>
          <p:nvPr>
            <p:ph type="title"/>
          </p:nvPr>
        </p:nvSpPr>
        <p:spPr>
          <a:xfrm>
            <a:off x="691079" y="4871462"/>
            <a:ext cx="10325000" cy="1442463"/>
          </a:xfrm>
        </p:spPr>
        <p:txBody>
          <a:bodyPr>
            <a:noAutofit/>
          </a:bodyPr>
          <a:lstStyle/>
          <a:p>
            <a:r>
              <a:rPr lang="en-US" sz="2800" dirty="0"/>
              <a:t>The . Operator indicates </a:t>
            </a:r>
            <a:r>
              <a:rPr lang="en-US" sz="2800" dirty="0" err="1"/>
              <a:t>getBalance</a:t>
            </a:r>
            <a:r>
              <a:rPr lang="en-US" sz="2800" dirty="0"/>
              <a:t>() is a method of the class to which b1 and b2 belong</a:t>
            </a:r>
          </a:p>
        </p:txBody>
      </p:sp>
      <p:pic>
        <p:nvPicPr>
          <p:cNvPr id="5" name="Content Placeholder 4">
            <a:extLst>
              <a:ext uri="{FF2B5EF4-FFF2-40B4-BE49-F238E27FC236}">
                <a16:creationId xmlns:a16="http://schemas.microsoft.com/office/drawing/2014/main" id="{6C45F61E-914F-6C48-8B5C-092C908C1692}"/>
              </a:ext>
            </a:extLst>
          </p:cNvPr>
          <p:cNvPicPr>
            <a:picLocks noGrp="1" noChangeAspect="1"/>
          </p:cNvPicPr>
          <p:nvPr>
            <p:ph idx="1"/>
          </p:nvPr>
        </p:nvPicPr>
        <p:blipFill>
          <a:blip r:embed="rId2"/>
          <a:stretch>
            <a:fillRect/>
          </a:stretch>
        </p:blipFill>
        <p:spPr>
          <a:xfrm>
            <a:off x="691079" y="3429000"/>
            <a:ext cx="9439269" cy="1442462"/>
          </a:xfrm>
          <a:prstGeom prst="rect">
            <a:avLst/>
          </a:prstGeom>
        </p:spPr>
      </p:pic>
      <p:pic>
        <p:nvPicPr>
          <p:cNvPr id="4" name="Picture 3">
            <a:extLst>
              <a:ext uri="{FF2B5EF4-FFF2-40B4-BE49-F238E27FC236}">
                <a16:creationId xmlns:a16="http://schemas.microsoft.com/office/drawing/2014/main" id="{4715BE6F-36B5-834C-B6C1-5552241692BA}"/>
              </a:ext>
            </a:extLst>
          </p:cNvPr>
          <p:cNvPicPr>
            <a:picLocks noChangeAspect="1"/>
          </p:cNvPicPr>
          <p:nvPr/>
        </p:nvPicPr>
        <p:blipFill>
          <a:blip r:embed="rId3"/>
          <a:stretch>
            <a:fillRect/>
          </a:stretch>
        </p:blipFill>
        <p:spPr>
          <a:xfrm>
            <a:off x="691079" y="1284315"/>
            <a:ext cx="9425806" cy="1625139"/>
          </a:xfrm>
          <a:prstGeom prst="rect">
            <a:avLst/>
          </a:prstGeom>
        </p:spPr>
      </p:pic>
    </p:spTree>
    <p:extLst>
      <p:ext uri="{BB962C8B-B14F-4D97-AF65-F5344CB8AC3E}">
        <p14:creationId xmlns:p14="http://schemas.microsoft.com/office/powerpoint/2010/main" val="388417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0594-F2AD-A349-9414-65293109DCA9}"/>
              </a:ext>
            </a:extLst>
          </p:cNvPr>
          <p:cNvSpPr>
            <a:spLocks noGrp="1"/>
          </p:cNvSpPr>
          <p:nvPr>
            <p:ph type="title"/>
          </p:nvPr>
        </p:nvSpPr>
        <p:spPr/>
        <p:txBody>
          <a:bodyPr/>
          <a:lstStyle/>
          <a:p>
            <a:r>
              <a:rPr lang="en-US" dirty="0"/>
              <a:t>Mutators/Setters</a:t>
            </a:r>
          </a:p>
        </p:txBody>
      </p:sp>
      <p:sp>
        <p:nvSpPr>
          <p:cNvPr id="3" name="Content Placeholder 2">
            <a:extLst>
              <a:ext uri="{FF2B5EF4-FFF2-40B4-BE49-F238E27FC236}">
                <a16:creationId xmlns:a16="http://schemas.microsoft.com/office/drawing/2014/main" id="{177A7071-5057-BC46-87F8-EFA246B38A3A}"/>
              </a:ext>
            </a:extLst>
          </p:cNvPr>
          <p:cNvSpPr>
            <a:spLocks noGrp="1"/>
          </p:cNvSpPr>
          <p:nvPr>
            <p:ph idx="1"/>
          </p:nvPr>
        </p:nvSpPr>
        <p:spPr/>
        <p:txBody>
          <a:bodyPr>
            <a:normAutofit/>
          </a:bodyPr>
          <a:lstStyle/>
          <a:p>
            <a:r>
              <a:rPr lang="en-US" sz="2800" dirty="0"/>
              <a:t>Changes the state of an object by modifying at least one of its instance variables</a:t>
            </a:r>
          </a:p>
        </p:txBody>
      </p:sp>
      <p:pic>
        <p:nvPicPr>
          <p:cNvPr id="4" name="Picture 3">
            <a:extLst>
              <a:ext uri="{FF2B5EF4-FFF2-40B4-BE49-F238E27FC236}">
                <a16:creationId xmlns:a16="http://schemas.microsoft.com/office/drawing/2014/main" id="{8BB7093E-4FCB-B047-BF18-C9D24177787C}"/>
              </a:ext>
            </a:extLst>
          </p:cNvPr>
          <p:cNvPicPr>
            <a:picLocks noChangeAspect="1"/>
          </p:cNvPicPr>
          <p:nvPr/>
        </p:nvPicPr>
        <p:blipFill>
          <a:blip r:embed="rId2"/>
          <a:stretch>
            <a:fillRect/>
          </a:stretch>
        </p:blipFill>
        <p:spPr>
          <a:xfrm>
            <a:off x="956886" y="3429000"/>
            <a:ext cx="7621847" cy="2994297"/>
          </a:xfrm>
          <a:prstGeom prst="rect">
            <a:avLst/>
          </a:prstGeom>
        </p:spPr>
      </p:pic>
    </p:spTree>
    <p:extLst>
      <p:ext uri="{BB962C8B-B14F-4D97-AF65-F5344CB8AC3E}">
        <p14:creationId xmlns:p14="http://schemas.microsoft.com/office/powerpoint/2010/main" val="231587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C4F-7D0B-AD44-B548-21C7A5E812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56FA4E-4020-634F-B325-3FE4C887B225}"/>
              </a:ext>
            </a:extLst>
          </p:cNvPr>
          <p:cNvPicPr>
            <a:picLocks noGrp="1" noChangeAspect="1"/>
          </p:cNvPicPr>
          <p:nvPr>
            <p:ph idx="1"/>
          </p:nvPr>
        </p:nvPicPr>
        <p:blipFill>
          <a:blip r:embed="rId2"/>
          <a:stretch>
            <a:fillRect/>
          </a:stretch>
        </p:blipFill>
        <p:spPr>
          <a:xfrm>
            <a:off x="691079" y="365760"/>
            <a:ext cx="8108274" cy="4831643"/>
          </a:xfrm>
          <a:prstGeom prst="rect">
            <a:avLst/>
          </a:prstGeom>
        </p:spPr>
      </p:pic>
      <p:pic>
        <p:nvPicPr>
          <p:cNvPr id="5" name="Picture 4">
            <a:extLst>
              <a:ext uri="{FF2B5EF4-FFF2-40B4-BE49-F238E27FC236}">
                <a16:creationId xmlns:a16="http://schemas.microsoft.com/office/drawing/2014/main" id="{D418576F-1F50-D041-A0C4-1CAF30A87220}"/>
              </a:ext>
            </a:extLst>
          </p:cNvPr>
          <p:cNvPicPr>
            <a:picLocks noChangeAspect="1"/>
          </p:cNvPicPr>
          <p:nvPr/>
        </p:nvPicPr>
        <p:blipFill>
          <a:blip r:embed="rId3"/>
          <a:stretch>
            <a:fillRect/>
          </a:stretch>
        </p:blipFill>
        <p:spPr>
          <a:xfrm>
            <a:off x="691079" y="5518380"/>
            <a:ext cx="5404921" cy="973860"/>
          </a:xfrm>
          <a:prstGeom prst="rect">
            <a:avLst/>
          </a:prstGeom>
        </p:spPr>
      </p:pic>
    </p:spTree>
    <p:extLst>
      <p:ext uri="{BB962C8B-B14F-4D97-AF65-F5344CB8AC3E}">
        <p14:creationId xmlns:p14="http://schemas.microsoft.com/office/powerpoint/2010/main" val="19499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2B18-3AF7-624F-8094-4A607875430E}"/>
              </a:ext>
            </a:extLst>
          </p:cNvPr>
          <p:cNvSpPr>
            <a:spLocks noGrp="1"/>
          </p:cNvSpPr>
          <p:nvPr>
            <p:ph type="title"/>
          </p:nvPr>
        </p:nvSpPr>
        <p:spPr/>
        <p:txBody>
          <a:bodyPr/>
          <a:lstStyle/>
          <a:p>
            <a:r>
              <a:rPr lang="en-US" dirty="0"/>
              <a:t>Static Methods</a:t>
            </a:r>
          </a:p>
        </p:txBody>
      </p:sp>
      <p:sp>
        <p:nvSpPr>
          <p:cNvPr id="3" name="Content Placeholder 2">
            <a:extLst>
              <a:ext uri="{FF2B5EF4-FFF2-40B4-BE49-F238E27FC236}">
                <a16:creationId xmlns:a16="http://schemas.microsoft.com/office/drawing/2014/main" id="{84AA5BEA-1BAA-714D-9FAA-73B8D3E3F1DC}"/>
              </a:ext>
            </a:extLst>
          </p:cNvPr>
          <p:cNvSpPr>
            <a:spLocks noGrp="1"/>
          </p:cNvSpPr>
          <p:nvPr>
            <p:ph idx="1"/>
          </p:nvPr>
        </p:nvSpPr>
        <p:spPr/>
        <p:txBody>
          <a:bodyPr>
            <a:normAutofit lnSpcReduction="10000"/>
          </a:bodyPr>
          <a:lstStyle/>
          <a:p>
            <a:r>
              <a:rPr lang="en-US" sz="2800" dirty="0"/>
              <a:t>Constructors, accessors, and mutators are all </a:t>
            </a:r>
            <a:r>
              <a:rPr lang="en-US" sz="2800" b="1" dirty="0"/>
              <a:t>instance methods</a:t>
            </a:r>
          </a:p>
          <a:p>
            <a:r>
              <a:rPr lang="en-US" sz="2800" dirty="0"/>
              <a:t>Instance methods operate on individual objects of a class</a:t>
            </a:r>
          </a:p>
          <a:p>
            <a:r>
              <a:rPr lang="en-US" sz="2800" dirty="0"/>
              <a:t>Static methods (class methods) perform operations for the entire class, not its individual objects</a:t>
            </a:r>
          </a:p>
          <a:p>
            <a:r>
              <a:rPr lang="en-US" sz="2800" dirty="0"/>
              <a:t>Static methods cannot use instance methods or instance variables, but static variables can be used</a:t>
            </a:r>
          </a:p>
        </p:txBody>
      </p:sp>
    </p:spTree>
    <p:extLst>
      <p:ext uri="{BB962C8B-B14F-4D97-AF65-F5344CB8AC3E}">
        <p14:creationId xmlns:p14="http://schemas.microsoft.com/office/powerpoint/2010/main" val="65758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7DAD36-B039-AE4C-B012-8380B8666AC5}"/>
              </a:ext>
            </a:extLst>
          </p:cNvPr>
          <p:cNvPicPr>
            <a:picLocks noChangeAspect="1"/>
          </p:cNvPicPr>
          <p:nvPr/>
        </p:nvPicPr>
        <p:blipFill>
          <a:blip r:embed="rId2"/>
          <a:stretch>
            <a:fillRect/>
          </a:stretch>
        </p:blipFill>
        <p:spPr>
          <a:xfrm>
            <a:off x="691079" y="700231"/>
            <a:ext cx="8955454" cy="1241018"/>
          </a:xfrm>
          <a:prstGeom prst="rect">
            <a:avLst/>
          </a:prstGeom>
        </p:spPr>
      </p:pic>
      <p:pic>
        <p:nvPicPr>
          <p:cNvPr id="5" name="Picture 4">
            <a:extLst>
              <a:ext uri="{FF2B5EF4-FFF2-40B4-BE49-F238E27FC236}">
                <a16:creationId xmlns:a16="http://schemas.microsoft.com/office/drawing/2014/main" id="{31C83ED3-C449-D041-A41C-6D77171670C6}"/>
              </a:ext>
            </a:extLst>
          </p:cNvPr>
          <p:cNvPicPr>
            <a:picLocks noChangeAspect="1"/>
          </p:cNvPicPr>
          <p:nvPr/>
        </p:nvPicPr>
        <p:blipFill>
          <a:blip r:embed="rId3"/>
          <a:stretch>
            <a:fillRect/>
          </a:stretch>
        </p:blipFill>
        <p:spPr>
          <a:xfrm>
            <a:off x="691079" y="2468881"/>
            <a:ext cx="10534388" cy="2702902"/>
          </a:xfrm>
          <a:prstGeom prst="rect">
            <a:avLst/>
          </a:prstGeom>
        </p:spPr>
      </p:pic>
      <p:pic>
        <p:nvPicPr>
          <p:cNvPr id="6" name="Picture 5">
            <a:extLst>
              <a:ext uri="{FF2B5EF4-FFF2-40B4-BE49-F238E27FC236}">
                <a16:creationId xmlns:a16="http://schemas.microsoft.com/office/drawing/2014/main" id="{74E4DC6A-AAA6-3E4E-8534-8C470381FD11}"/>
              </a:ext>
            </a:extLst>
          </p:cNvPr>
          <p:cNvPicPr>
            <a:picLocks noChangeAspect="1"/>
          </p:cNvPicPr>
          <p:nvPr/>
        </p:nvPicPr>
        <p:blipFill>
          <a:blip r:embed="rId4"/>
          <a:stretch>
            <a:fillRect/>
          </a:stretch>
        </p:blipFill>
        <p:spPr>
          <a:xfrm>
            <a:off x="647467" y="5699415"/>
            <a:ext cx="10107174" cy="618258"/>
          </a:xfrm>
          <a:prstGeom prst="rect">
            <a:avLst/>
          </a:prstGeom>
        </p:spPr>
      </p:pic>
    </p:spTree>
    <p:extLst>
      <p:ext uri="{BB962C8B-B14F-4D97-AF65-F5344CB8AC3E}">
        <p14:creationId xmlns:p14="http://schemas.microsoft.com/office/powerpoint/2010/main" val="325279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6775-C67D-5947-88C7-8D2EFD087C93}"/>
              </a:ext>
            </a:extLst>
          </p:cNvPr>
          <p:cNvSpPr>
            <a:spLocks noGrp="1"/>
          </p:cNvSpPr>
          <p:nvPr>
            <p:ph type="title"/>
          </p:nvPr>
        </p:nvSpPr>
        <p:spPr/>
        <p:txBody>
          <a:bodyPr/>
          <a:lstStyle/>
          <a:p>
            <a:r>
              <a:rPr lang="en-US" dirty="0"/>
              <a:t>Revisit: Object</a:t>
            </a:r>
          </a:p>
        </p:txBody>
      </p:sp>
      <p:sp>
        <p:nvSpPr>
          <p:cNvPr id="3" name="Content Placeholder 2">
            <a:extLst>
              <a:ext uri="{FF2B5EF4-FFF2-40B4-BE49-F238E27FC236}">
                <a16:creationId xmlns:a16="http://schemas.microsoft.com/office/drawing/2014/main" id="{E5A305D2-DD8A-4947-8F69-6E59DD86CF24}"/>
              </a:ext>
            </a:extLst>
          </p:cNvPr>
          <p:cNvSpPr>
            <a:spLocks noGrp="1"/>
          </p:cNvSpPr>
          <p:nvPr>
            <p:ph idx="1"/>
          </p:nvPr>
        </p:nvSpPr>
        <p:spPr/>
        <p:txBody>
          <a:bodyPr>
            <a:normAutofit/>
          </a:bodyPr>
          <a:lstStyle/>
          <a:p>
            <a:r>
              <a:rPr lang="en-US" sz="2800" dirty="0"/>
              <a:t>Every program that you write involves at least one thing that is being created or manipulated by the program, this thing, together with the operations that manipulate it, is called an object</a:t>
            </a:r>
          </a:p>
        </p:txBody>
      </p:sp>
      <p:pic>
        <p:nvPicPr>
          <p:cNvPr id="4" name="Picture 3">
            <a:extLst>
              <a:ext uri="{FF2B5EF4-FFF2-40B4-BE49-F238E27FC236}">
                <a16:creationId xmlns:a16="http://schemas.microsoft.com/office/drawing/2014/main" id="{AF479282-765D-324E-AD5B-26BC5314B763}"/>
              </a:ext>
            </a:extLst>
          </p:cNvPr>
          <p:cNvPicPr>
            <a:picLocks noChangeAspect="1"/>
          </p:cNvPicPr>
          <p:nvPr/>
        </p:nvPicPr>
        <p:blipFill>
          <a:blip r:embed="rId2"/>
          <a:stretch>
            <a:fillRect/>
          </a:stretch>
        </p:blipFill>
        <p:spPr>
          <a:xfrm>
            <a:off x="894865" y="4442229"/>
            <a:ext cx="10402269" cy="1689820"/>
          </a:xfrm>
          <a:prstGeom prst="rect">
            <a:avLst/>
          </a:prstGeom>
        </p:spPr>
      </p:pic>
    </p:spTree>
    <p:extLst>
      <p:ext uri="{BB962C8B-B14F-4D97-AF65-F5344CB8AC3E}">
        <p14:creationId xmlns:p14="http://schemas.microsoft.com/office/powerpoint/2010/main" val="20854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687-D8A0-494F-8958-39BD615EBCB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5C699884-50DA-7B48-80C4-FF2C00FA7B42}"/>
              </a:ext>
            </a:extLst>
          </p:cNvPr>
          <p:cNvSpPr>
            <a:spLocks noGrp="1"/>
          </p:cNvSpPr>
          <p:nvPr>
            <p:ph idx="1"/>
          </p:nvPr>
        </p:nvSpPr>
        <p:spPr/>
        <p:txBody>
          <a:bodyPr>
            <a:normAutofit/>
          </a:bodyPr>
          <a:lstStyle/>
          <a:p>
            <a:r>
              <a:rPr lang="en-US" sz="2800" dirty="0"/>
              <a:t>Two or more methods in the same class with the same name but different parameter lists</a:t>
            </a:r>
          </a:p>
          <a:p>
            <a:r>
              <a:rPr lang="en-US" sz="2800" dirty="0"/>
              <a:t>Having multiple constructors is an example of overloading</a:t>
            </a:r>
          </a:p>
        </p:txBody>
      </p:sp>
      <p:pic>
        <p:nvPicPr>
          <p:cNvPr id="4" name="Picture 3">
            <a:extLst>
              <a:ext uri="{FF2B5EF4-FFF2-40B4-BE49-F238E27FC236}">
                <a16:creationId xmlns:a16="http://schemas.microsoft.com/office/drawing/2014/main" id="{E13FEB1D-E236-FF43-8217-A99E53D4FD56}"/>
              </a:ext>
            </a:extLst>
          </p:cNvPr>
          <p:cNvPicPr>
            <a:picLocks noChangeAspect="1"/>
          </p:cNvPicPr>
          <p:nvPr/>
        </p:nvPicPr>
        <p:blipFill>
          <a:blip r:embed="rId2"/>
          <a:stretch>
            <a:fillRect/>
          </a:stretch>
        </p:blipFill>
        <p:spPr>
          <a:xfrm>
            <a:off x="691079" y="4164819"/>
            <a:ext cx="8083173" cy="1967230"/>
          </a:xfrm>
          <a:prstGeom prst="rect">
            <a:avLst/>
          </a:prstGeom>
        </p:spPr>
      </p:pic>
      <p:pic>
        <p:nvPicPr>
          <p:cNvPr id="5" name="Picture 4">
            <a:extLst>
              <a:ext uri="{FF2B5EF4-FFF2-40B4-BE49-F238E27FC236}">
                <a16:creationId xmlns:a16="http://schemas.microsoft.com/office/drawing/2014/main" id="{0AE98FC1-90C3-B34B-9C6F-3311E5ED3A17}"/>
              </a:ext>
            </a:extLst>
          </p:cNvPr>
          <p:cNvPicPr>
            <a:picLocks noChangeAspect="1"/>
          </p:cNvPicPr>
          <p:nvPr/>
        </p:nvPicPr>
        <p:blipFill>
          <a:blip r:embed="rId3"/>
          <a:stretch>
            <a:fillRect/>
          </a:stretch>
        </p:blipFill>
        <p:spPr>
          <a:xfrm>
            <a:off x="8774252" y="4689587"/>
            <a:ext cx="2812110" cy="1190528"/>
          </a:xfrm>
          <a:prstGeom prst="rect">
            <a:avLst/>
          </a:prstGeom>
        </p:spPr>
      </p:pic>
    </p:spTree>
    <p:extLst>
      <p:ext uri="{BB962C8B-B14F-4D97-AF65-F5344CB8AC3E}">
        <p14:creationId xmlns:p14="http://schemas.microsoft.com/office/powerpoint/2010/main" val="40839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38F2-C42C-0B47-9F80-0EA1406B5090}"/>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207DC41-E057-6C45-BF44-C835DB58B382}"/>
              </a:ext>
            </a:extLst>
          </p:cNvPr>
          <p:cNvSpPr>
            <a:spLocks noGrp="1"/>
          </p:cNvSpPr>
          <p:nvPr>
            <p:ph idx="1"/>
          </p:nvPr>
        </p:nvSpPr>
        <p:spPr/>
        <p:txBody>
          <a:bodyPr>
            <a:normAutofit/>
          </a:bodyPr>
          <a:lstStyle/>
          <a:p>
            <a:r>
              <a:rPr lang="en-US" sz="2800" dirty="0"/>
              <a:t>The scope of a variable or method = the region in which that variable or method is visible and can be accessed</a:t>
            </a:r>
          </a:p>
          <a:p>
            <a:r>
              <a:rPr lang="en-US" sz="2800" dirty="0"/>
              <a:t>A </a:t>
            </a:r>
            <a:r>
              <a:rPr lang="en-US" sz="2800" b="1" dirty="0"/>
              <a:t>local variable </a:t>
            </a:r>
            <a:r>
              <a:rPr lang="en-US" sz="2800" dirty="0"/>
              <a:t>is defined inside a method, so the scope is only inside the method</a:t>
            </a:r>
          </a:p>
        </p:txBody>
      </p:sp>
    </p:spTree>
    <p:extLst>
      <p:ext uri="{BB962C8B-B14F-4D97-AF65-F5344CB8AC3E}">
        <p14:creationId xmlns:p14="http://schemas.microsoft.com/office/powerpoint/2010/main" val="31043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FD1-C077-144F-89A4-A847674AAB7D}"/>
              </a:ext>
            </a:extLst>
          </p:cNvPr>
          <p:cNvSpPr>
            <a:spLocks noGrp="1"/>
          </p:cNvSpPr>
          <p:nvPr>
            <p:ph type="title"/>
          </p:nvPr>
        </p:nvSpPr>
        <p:spPr/>
        <p:txBody>
          <a:bodyPr/>
          <a:lstStyle/>
          <a:p>
            <a:r>
              <a:rPr lang="en-US" dirty="0"/>
              <a:t>Keyword: this</a:t>
            </a:r>
          </a:p>
        </p:txBody>
      </p:sp>
      <p:sp>
        <p:nvSpPr>
          <p:cNvPr id="3" name="Content Placeholder 2">
            <a:extLst>
              <a:ext uri="{FF2B5EF4-FFF2-40B4-BE49-F238E27FC236}">
                <a16:creationId xmlns:a16="http://schemas.microsoft.com/office/drawing/2014/main" id="{AD046999-233D-454B-8C03-D6E40CC8AEB3}"/>
              </a:ext>
            </a:extLst>
          </p:cNvPr>
          <p:cNvSpPr>
            <a:spLocks noGrp="1"/>
          </p:cNvSpPr>
          <p:nvPr>
            <p:ph idx="1"/>
          </p:nvPr>
        </p:nvSpPr>
        <p:spPr/>
        <p:txBody>
          <a:bodyPr>
            <a:normAutofit/>
          </a:bodyPr>
          <a:lstStyle/>
          <a:p>
            <a:r>
              <a:rPr lang="en-US" sz="2800" dirty="0"/>
              <a:t>All instance variables can be written with the prefix </a:t>
            </a:r>
            <a:r>
              <a:rPr lang="en-US" sz="2800" b="1" dirty="0"/>
              <a:t>this</a:t>
            </a:r>
            <a:r>
              <a:rPr lang="en-US" sz="2800" dirty="0"/>
              <a:t> followed by the dot operator</a:t>
            </a:r>
          </a:p>
          <a:p>
            <a:r>
              <a:rPr lang="en-US" sz="2800" b="1" dirty="0"/>
              <a:t>this</a:t>
            </a:r>
            <a:r>
              <a:rPr lang="en-US" sz="2800" dirty="0"/>
              <a:t> represents an object, which is an </a:t>
            </a:r>
            <a:r>
              <a:rPr lang="en-US" sz="2800" b="1" dirty="0"/>
              <a:t>implicit parameter</a:t>
            </a:r>
            <a:r>
              <a:rPr lang="en-US" sz="2800" dirty="0"/>
              <a:t> to any methods that is invoked using </a:t>
            </a:r>
            <a:r>
              <a:rPr lang="en-US" sz="2800" b="1" dirty="0"/>
              <a:t>this</a:t>
            </a:r>
          </a:p>
        </p:txBody>
      </p:sp>
    </p:spTree>
    <p:extLst>
      <p:ext uri="{BB962C8B-B14F-4D97-AF65-F5344CB8AC3E}">
        <p14:creationId xmlns:p14="http://schemas.microsoft.com/office/powerpoint/2010/main" val="83968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D0A9-D2FC-F445-ACB2-5551816C6CF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915CF7-2366-E24C-8524-FBBC2A02209C}"/>
              </a:ext>
            </a:extLst>
          </p:cNvPr>
          <p:cNvPicPr>
            <a:picLocks noGrp="1" noChangeAspect="1"/>
          </p:cNvPicPr>
          <p:nvPr>
            <p:ph idx="1"/>
          </p:nvPr>
        </p:nvPicPr>
        <p:blipFill>
          <a:blip r:embed="rId2"/>
          <a:stretch>
            <a:fillRect/>
          </a:stretch>
        </p:blipFill>
        <p:spPr>
          <a:xfrm>
            <a:off x="691079" y="2643447"/>
            <a:ext cx="10703732" cy="1852569"/>
          </a:xfrm>
          <a:prstGeom prst="rect">
            <a:avLst/>
          </a:prstGeom>
        </p:spPr>
      </p:pic>
    </p:spTree>
    <p:extLst>
      <p:ext uri="{BB962C8B-B14F-4D97-AF65-F5344CB8AC3E}">
        <p14:creationId xmlns:p14="http://schemas.microsoft.com/office/powerpoint/2010/main" val="308956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E52A-1EBA-2D4C-BBDC-598580BCA726}"/>
              </a:ext>
            </a:extLst>
          </p:cNvPr>
          <p:cNvSpPr>
            <a:spLocks noGrp="1"/>
          </p:cNvSpPr>
          <p:nvPr>
            <p:ph type="title"/>
          </p:nvPr>
        </p:nvSpPr>
        <p:spPr/>
        <p:txBody>
          <a:bodyPr/>
          <a:lstStyle/>
          <a:p>
            <a:r>
              <a:rPr lang="en-US" dirty="0"/>
              <a:t>Reference Data Type</a:t>
            </a:r>
          </a:p>
        </p:txBody>
      </p:sp>
      <p:sp>
        <p:nvSpPr>
          <p:cNvPr id="3" name="Content Placeholder 2">
            <a:extLst>
              <a:ext uri="{FF2B5EF4-FFF2-40B4-BE49-F238E27FC236}">
                <a16:creationId xmlns:a16="http://schemas.microsoft.com/office/drawing/2014/main" id="{CCAE0616-82D9-3944-9A4A-7192CD4F1575}"/>
              </a:ext>
            </a:extLst>
          </p:cNvPr>
          <p:cNvSpPr>
            <a:spLocks noGrp="1"/>
          </p:cNvSpPr>
          <p:nvPr>
            <p:ph idx="1"/>
          </p:nvPr>
        </p:nvSpPr>
        <p:spPr/>
        <p:txBody>
          <a:bodyPr>
            <a:normAutofit/>
          </a:bodyPr>
          <a:lstStyle/>
          <a:p>
            <a:r>
              <a:rPr lang="en-US" sz="2800" dirty="0"/>
              <a:t>Int, boolean, double are primitive data types</a:t>
            </a:r>
          </a:p>
          <a:p>
            <a:r>
              <a:rPr lang="en-US" sz="2800" dirty="0"/>
              <a:t>Objects are reference data types</a:t>
            </a:r>
          </a:p>
          <a:p>
            <a:r>
              <a:rPr lang="en-US" sz="2800" dirty="0"/>
              <a:t>Difference is on how they are stored</a:t>
            </a:r>
          </a:p>
        </p:txBody>
      </p:sp>
    </p:spTree>
    <p:extLst>
      <p:ext uri="{BB962C8B-B14F-4D97-AF65-F5344CB8AC3E}">
        <p14:creationId xmlns:p14="http://schemas.microsoft.com/office/powerpoint/2010/main" val="153601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A1A234-22D1-594C-8457-09A060F17417}"/>
              </a:ext>
            </a:extLst>
          </p:cNvPr>
          <p:cNvPicPr>
            <a:picLocks noGrp="1" noChangeAspect="1"/>
          </p:cNvPicPr>
          <p:nvPr>
            <p:ph idx="1"/>
          </p:nvPr>
        </p:nvPicPr>
        <p:blipFill>
          <a:blip r:embed="rId2"/>
          <a:stretch>
            <a:fillRect/>
          </a:stretch>
        </p:blipFill>
        <p:spPr>
          <a:xfrm>
            <a:off x="796575" y="1254013"/>
            <a:ext cx="3633036" cy="1023673"/>
          </a:xfrm>
          <a:prstGeom prst="rect">
            <a:avLst/>
          </a:prstGeom>
        </p:spPr>
      </p:pic>
      <p:pic>
        <p:nvPicPr>
          <p:cNvPr id="5" name="Picture 4">
            <a:extLst>
              <a:ext uri="{FF2B5EF4-FFF2-40B4-BE49-F238E27FC236}">
                <a16:creationId xmlns:a16="http://schemas.microsoft.com/office/drawing/2014/main" id="{5AEA5706-4C59-144D-83F8-BAECCAD4478B}"/>
              </a:ext>
            </a:extLst>
          </p:cNvPr>
          <p:cNvPicPr>
            <a:picLocks noChangeAspect="1"/>
          </p:cNvPicPr>
          <p:nvPr/>
        </p:nvPicPr>
        <p:blipFill>
          <a:blip r:embed="rId3"/>
          <a:stretch>
            <a:fillRect/>
          </a:stretch>
        </p:blipFill>
        <p:spPr>
          <a:xfrm>
            <a:off x="796575" y="3096491"/>
            <a:ext cx="3462564" cy="1277851"/>
          </a:xfrm>
          <a:prstGeom prst="rect">
            <a:avLst/>
          </a:prstGeom>
        </p:spPr>
      </p:pic>
      <p:sp>
        <p:nvSpPr>
          <p:cNvPr id="9" name="Content Placeholder 2">
            <a:extLst>
              <a:ext uri="{FF2B5EF4-FFF2-40B4-BE49-F238E27FC236}">
                <a16:creationId xmlns:a16="http://schemas.microsoft.com/office/drawing/2014/main" id="{6D759072-5040-FC4C-80EB-224CE871D7E1}"/>
              </a:ext>
            </a:extLst>
          </p:cNvPr>
          <p:cNvSpPr txBox="1">
            <a:spLocks/>
          </p:cNvSpPr>
          <p:nvPr/>
        </p:nvSpPr>
        <p:spPr>
          <a:xfrm>
            <a:off x="5353395" y="1446415"/>
            <a:ext cx="5662683" cy="4458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2800" dirty="0"/>
              <a:t>Num1 and num2 can be thought of as memory slots</a:t>
            </a:r>
          </a:p>
          <a:p>
            <a:pPr marL="285750" indent="-285750">
              <a:buFontTx/>
              <a:buChar char="-"/>
            </a:pPr>
            <a:r>
              <a:rPr lang="en-US" sz="2800" dirty="0"/>
              <a:t>If either of the above variables changed, the other is not affected</a:t>
            </a:r>
          </a:p>
          <a:p>
            <a:endParaRPr lang="en-US" dirty="0"/>
          </a:p>
        </p:txBody>
      </p:sp>
    </p:spTree>
    <p:extLst>
      <p:ext uri="{BB962C8B-B14F-4D97-AF65-F5344CB8AC3E}">
        <p14:creationId xmlns:p14="http://schemas.microsoft.com/office/powerpoint/2010/main" val="172561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260876-6AD2-8442-A9D7-888D1D186B0E}"/>
              </a:ext>
            </a:extLst>
          </p:cNvPr>
          <p:cNvPicPr>
            <a:picLocks noGrp="1" noChangeAspect="1"/>
          </p:cNvPicPr>
          <p:nvPr>
            <p:ph idx="1"/>
          </p:nvPr>
        </p:nvPicPr>
        <p:blipFill>
          <a:blip r:embed="rId2"/>
          <a:stretch>
            <a:fillRect/>
          </a:stretch>
        </p:blipFill>
        <p:spPr>
          <a:xfrm>
            <a:off x="565990" y="1135914"/>
            <a:ext cx="5823973" cy="395804"/>
          </a:xfrm>
          <a:prstGeom prst="rect">
            <a:avLst/>
          </a:prstGeom>
        </p:spPr>
      </p:pic>
      <p:pic>
        <p:nvPicPr>
          <p:cNvPr id="5" name="Picture 4">
            <a:extLst>
              <a:ext uri="{FF2B5EF4-FFF2-40B4-BE49-F238E27FC236}">
                <a16:creationId xmlns:a16="http://schemas.microsoft.com/office/drawing/2014/main" id="{A1B3D45C-3A58-0941-93F8-6B6621354806}"/>
              </a:ext>
            </a:extLst>
          </p:cNvPr>
          <p:cNvPicPr>
            <a:picLocks noChangeAspect="1"/>
          </p:cNvPicPr>
          <p:nvPr/>
        </p:nvPicPr>
        <p:blipFill>
          <a:blip r:embed="rId3"/>
          <a:stretch>
            <a:fillRect/>
          </a:stretch>
        </p:blipFill>
        <p:spPr>
          <a:xfrm>
            <a:off x="565990" y="1964668"/>
            <a:ext cx="5212484" cy="2928664"/>
          </a:xfrm>
          <a:prstGeom prst="rect">
            <a:avLst/>
          </a:prstGeom>
        </p:spPr>
      </p:pic>
      <p:pic>
        <p:nvPicPr>
          <p:cNvPr id="6" name="Picture 5">
            <a:extLst>
              <a:ext uri="{FF2B5EF4-FFF2-40B4-BE49-F238E27FC236}">
                <a16:creationId xmlns:a16="http://schemas.microsoft.com/office/drawing/2014/main" id="{91E373D9-5B43-4F41-BE85-2D28B23C0502}"/>
              </a:ext>
            </a:extLst>
          </p:cNvPr>
          <p:cNvPicPr>
            <a:picLocks noChangeAspect="1"/>
          </p:cNvPicPr>
          <p:nvPr/>
        </p:nvPicPr>
        <p:blipFill>
          <a:blip r:embed="rId4"/>
          <a:stretch>
            <a:fillRect/>
          </a:stretch>
        </p:blipFill>
        <p:spPr>
          <a:xfrm>
            <a:off x="6966064" y="1135914"/>
            <a:ext cx="4211057" cy="585494"/>
          </a:xfrm>
          <a:prstGeom prst="rect">
            <a:avLst/>
          </a:prstGeom>
        </p:spPr>
      </p:pic>
      <p:pic>
        <p:nvPicPr>
          <p:cNvPr id="7" name="Picture 6">
            <a:extLst>
              <a:ext uri="{FF2B5EF4-FFF2-40B4-BE49-F238E27FC236}">
                <a16:creationId xmlns:a16="http://schemas.microsoft.com/office/drawing/2014/main" id="{15586915-F5A8-6543-BE2D-2E67703660DB}"/>
              </a:ext>
            </a:extLst>
          </p:cNvPr>
          <p:cNvPicPr>
            <a:picLocks noChangeAspect="1"/>
          </p:cNvPicPr>
          <p:nvPr/>
        </p:nvPicPr>
        <p:blipFill>
          <a:blip r:embed="rId5"/>
          <a:stretch>
            <a:fillRect/>
          </a:stretch>
        </p:blipFill>
        <p:spPr>
          <a:xfrm>
            <a:off x="6413528" y="2086632"/>
            <a:ext cx="5029200" cy="2806700"/>
          </a:xfrm>
          <a:prstGeom prst="rect">
            <a:avLst/>
          </a:prstGeom>
        </p:spPr>
      </p:pic>
      <p:sp>
        <p:nvSpPr>
          <p:cNvPr id="8" name="Rectangle 7">
            <a:extLst>
              <a:ext uri="{FF2B5EF4-FFF2-40B4-BE49-F238E27FC236}">
                <a16:creationId xmlns:a16="http://schemas.microsoft.com/office/drawing/2014/main" id="{03D04F78-DF4D-F74A-ADE4-C6AFA82C1FB0}"/>
              </a:ext>
            </a:extLst>
          </p:cNvPr>
          <p:cNvSpPr/>
          <p:nvPr/>
        </p:nvSpPr>
        <p:spPr>
          <a:xfrm>
            <a:off x="1050537" y="5153116"/>
            <a:ext cx="10090925" cy="1137940"/>
          </a:xfrm>
          <a:prstGeom prst="rect">
            <a:avLst/>
          </a:prstGeom>
        </p:spPr>
        <p:txBody>
          <a:bodyPr wrap="square">
            <a:spAutoFit/>
          </a:bodyPr>
          <a:lstStyle/>
          <a:p>
            <a:pPr>
              <a:lnSpc>
                <a:spcPct val="150000"/>
              </a:lnSpc>
            </a:pPr>
            <a:r>
              <a:rPr lang="en-US" sz="2400" dirty="0"/>
              <a:t>- Changing one Date object will affect the other</a:t>
            </a:r>
          </a:p>
          <a:p>
            <a:pPr>
              <a:lnSpc>
                <a:spcPct val="150000"/>
              </a:lnSpc>
            </a:pPr>
            <a:r>
              <a:rPr lang="en-US" sz="2400" dirty="0"/>
              <a:t>- Having two references for the same object is known as </a:t>
            </a:r>
            <a:r>
              <a:rPr lang="en-US" sz="2400" b="1" dirty="0"/>
              <a:t>aliasing</a:t>
            </a:r>
          </a:p>
        </p:txBody>
      </p:sp>
    </p:spTree>
    <p:extLst>
      <p:ext uri="{BB962C8B-B14F-4D97-AF65-F5344CB8AC3E}">
        <p14:creationId xmlns:p14="http://schemas.microsoft.com/office/powerpoint/2010/main" val="26720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146-024F-6E4C-9AA0-C00F5B9E7B51}"/>
              </a:ext>
            </a:extLst>
          </p:cNvPr>
          <p:cNvSpPr>
            <a:spLocks noGrp="1"/>
          </p:cNvSpPr>
          <p:nvPr>
            <p:ph type="title"/>
          </p:nvPr>
        </p:nvSpPr>
        <p:spPr/>
        <p:txBody>
          <a:bodyPr/>
          <a:lstStyle/>
          <a:p>
            <a:r>
              <a:rPr lang="en-US" dirty="0"/>
              <a:t>The Null Reference</a:t>
            </a:r>
          </a:p>
        </p:txBody>
      </p:sp>
      <p:sp>
        <p:nvSpPr>
          <p:cNvPr id="3" name="Content Placeholder 2">
            <a:extLst>
              <a:ext uri="{FF2B5EF4-FFF2-40B4-BE49-F238E27FC236}">
                <a16:creationId xmlns:a16="http://schemas.microsoft.com/office/drawing/2014/main" id="{266C86B9-BE17-DF4B-ABDA-9BB419CB841D}"/>
              </a:ext>
            </a:extLst>
          </p:cNvPr>
          <p:cNvSpPr>
            <a:spLocks noGrp="1"/>
          </p:cNvSpPr>
          <p:nvPr>
            <p:ph idx="1"/>
          </p:nvPr>
        </p:nvSpPr>
        <p:spPr>
          <a:xfrm>
            <a:off x="691079" y="2833485"/>
            <a:ext cx="10325000" cy="3071082"/>
          </a:xfrm>
        </p:spPr>
        <p:txBody>
          <a:bodyPr>
            <a:normAutofit/>
          </a:bodyPr>
          <a:lstStyle/>
          <a:p>
            <a:r>
              <a:rPr lang="en-US" sz="2800" dirty="0"/>
              <a:t>Is a declaration that defines a reference b that is uninitialized</a:t>
            </a:r>
          </a:p>
          <a:p>
            <a:r>
              <a:rPr lang="en-US" sz="2800" dirty="0"/>
              <a:t>An uninitialized variable is called a </a:t>
            </a:r>
            <a:r>
              <a:rPr lang="en-US" sz="2800" b="1" dirty="0"/>
              <a:t>null reference </a:t>
            </a:r>
            <a:r>
              <a:rPr lang="en-US" sz="2800" dirty="0"/>
              <a:t>or </a:t>
            </a:r>
            <a:r>
              <a:rPr lang="en-US" sz="2800" b="1" dirty="0"/>
              <a:t>null pointer</a:t>
            </a:r>
          </a:p>
          <a:p>
            <a:r>
              <a:rPr lang="en-US" sz="2800" dirty="0"/>
              <a:t>Attempting to invoke a method with a null reference may cause the program to terminate with a </a:t>
            </a:r>
            <a:r>
              <a:rPr lang="en-US" sz="2800" b="1" dirty="0" err="1"/>
              <a:t>NullPointerException</a:t>
            </a:r>
            <a:endParaRPr lang="en-US" sz="2800" b="1" dirty="0"/>
          </a:p>
        </p:txBody>
      </p:sp>
      <p:pic>
        <p:nvPicPr>
          <p:cNvPr id="4" name="Picture 3">
            <a:extLst>
              <a:ext uri="{FF2B5EF4-FFF2-40B4-BE49-F238E27FC236}">
                <a16:creationId xmlns:a16="http://schemas.microsoft.com/office/drawing/2014/main" id="{5006AA2F-6116-444F-B7CF-A081856D4E79}"/>
              </a:ext>
            </a:extLst>
          </p:cNvPr>
          <p:cNvPicPr>
            <a:picLocks noChangeAspect="1"/>
          </p:cNvPicPr>
          <p:nvPr/>
        </p:nvPicPr>
        <p:blipFill>
          <a:blip r:embed="rId2"/>
          <a:stretch>
            <a:fillRect/>
          </a:stretch>
        </p:blipFill>
        <p:spPr>
          <a:xfrm>
            <a:off x="691079" y="2272323"/>
            <a:ext cx="3610956" cy="561162"/>
          </a:xfrm>
          <a:prstGeom prst="rect">
            <a:avLst/>
          </a:prstGeom>
        </p:spPr>
      </p:pic>
    </p:spTree>
    <p:extLst>
      <p:ext uri="{BB962C8B-B14F-4D97-AF65-F5344CB8AC3E}">
        <p14:creationId xmlns:p14="http://schemas.microsoft.com/office/powerpoint/2010/main" val="319918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597-84F6-D44F-8D07-B7685D01969B}"/>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9E513CFE-580A-3E47-B0F2-502BB0F16A2E}"/>
              </a:ext>
            </a:extLst>
          </p:cNvPr>
          <p:cNvSpPr>
            <a:spLocks noGrp="1"/>
          </p:cNvSpPr>
          <p:nvPr>
            <p:ph idx="1"/>
          </p:nvPr>
        </p:nvSpPr>
        <p:spPr>
          <a:xfrm>
            <a:off x="691079" y="2340131"/>
            <a:ext cx="10325000" cy="4093920"/>
          </a:xfrm>
        </p:spPr>
        <p:txBody>
          <a:bodyPr>
            <a:normAutofit fontScale="70000" lnSpcReduction="20000"/>
          </a:bodyPr>
          <a:lstStyle/>
          <a:p>
            <a:pPr>
              <a:lnSpc>
                <a:spcPct val="160000"/>
              </a:lnSpc>
            </a:pPr>
            <a:r>
              <a:rPr lang="en-US" sz="3400" dirty="0"/>
              <a:t>Not initializing a </a:t>
            </a:r>
            <a:r>
              <a:rPr lang="en-US" sz="3400" b="1" dirty="0"/>
              <a:t>local variable </a:t>
            </a:r>
            <a:r>
              <a:rPr lang="en-US" sz="3400" dirty="0"/>
              <a:t>before you use it will result in a compile-time error</a:t>
            </a:r>
          </a:p>
          <a:p>
            <a:pPr>
              <a:lnSpc>
                <a:spcPct val="160000"/>
              </a:lnSpc>
            </a:pPr>
            <a:r>
              <a:rPr lang="en-US" sz="3400" dirty="0"/>
              <a:t>Java will give your </a:t>
            </a:r>
            <a:r>
              <a:rPr lang="en-US" sz="3400" b="1" dirty="0"/>
              <a:t>instance variable </a:t>
            </a:r>
            <a:r>
              <a:rPr lang="en-US" sz="3400" dirty="0"/>
              <a:t>some default value if you do not initialize it (0 for numbers, false for </a:t>
            </a:r>
            <a:r>
              <a:rPr lang="en-US" sz="3400" dirty="0" err="1"/>
              <a:t>booleans</a:t>
            </a:r>
            <a:r>
              <a:rPr lang="en-US" sz="3400" dirty="0"/>
              <a:t>), program may run without error</a:t>
            </a:r>
          </a:p>
          <a:p>
            <a:pPr>
              <a:lnSpc>
                <a:spcPct val="160000"/>
              </a:lnSpc>
            </a:pPr>
            <a:r>
              <a:rPr lang="en-US" sz="3400" dirty="0"/>
              <a:t>Java will set your </a:t>
            </a:r>
            <a:r>
              <a:rPr lang="en-US" sz="3400" b="1" dirty="0"/>
              <a:t>reference instance variables </a:t>
            </a:r>
            <a:r>
              <a:rPr lang="en-US" sz="3400" dirty="0"/>
              <a:t>to null if you do not initialize it</a:t>
            </a:r>
          </a:p>
          <a:p>
            <a:endParaRPr lang="en-US" dirty="0"/>
          </a:p>
        </p:txBody>
      </p:sp>
    </p:spTree>
    <p:extLst>
      <p:ext uri="{BB962C8B-B14F-4D97-AF65-F5344CB8AC3E}">
        <p14:creationId xmlns:p14="http://schemas.microsoft.com/office/powerpoint/2010/main" val="197736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E12-8EAB-BD41-8A02-55F18012F9AB}"/>
              </a:ext>
            </a:extLst>
          </p:cNvPr>
          <p:cNvSpPr>
            <a:spLocks noGrp="1"/>
          </p:cNvSpPr>
          <p:nvPr>
            <p:ph type="title"/>
          </p:nvPr>
        </p:nvSpPr>
        <p:spPr>
          <a:xfrm>
            <a:off x="691079" y="345104"/>
            <a:ext cx="10325000" cy="1442463"/>
          </a:xfrm>
        </p:spPr>
        <p:txBody>
          <a:bodyPr/>
          <a:lstStyle/>
          <a:p>
            <a:r>
              <a:rPr lang="en-US" dirty="0"/>
              <a:t>Method Parameters</a:t>
            </a:r>
          </a:p>
        </p:txBody>
      </p:sp>
      <p:sp>
        <p:nvSpPr>
          <p:cNvPr id="3" name="Content Placeholder 2">
            <a:extLst>
              <a:ext uri="{FF2B5EF4-FFF2-40B4-BE49-F238E27FC236}">
                <a16:creationId xmlns:a16="http://schemas.microsoft.com/office/drawing/2014/main" id="{4D2427DD-6841-B547-9399-0B73A6126883}"/>
              </a:ext>
            </a:extLst>
          </p:cNvPr>
          <p:cNvSpPr>
            <a:spLocks noGrp="1"/>
          </p:cNvSpPr>
          <p:nvPr>
            <p:ph idx="1"/>
          </p:nvPr>
        </p:nvSpPr>
        <p:spPr>
          <a:xfrm>
            <a:off x="691079" y="3429000"/>
            <a:ext cx="10325000" cy="1641434"/>
          </a:xfrm>
        </p:spPr>
        <p:txBody>
          <a:bodyPr>
            <a:normAutofit/>
          </a:bodyPr>
          <a:lstStyle/>
          <a:p>
            <a:r>
              <a:rPr lang="en-US" sz="2800" dirty="0" err="1"/>
              <a:t>acctPassword</a:t>
            </a:r>
            <a:r>
              <a:rPr lang="en-US" sz="2800" dirty="0"/>
              <a:t> and amount are called dummy/formal parameters, they are placeholders for actual parameters that will be provided by a method call</a:t>
            </a:r>
          </a:p>
          <a:p>
            <a:endParaRPr lang="en-US" dirty="0"/>
          </a:p>
        </p:txBody>
      </p:sp>
      <p:pic>
        <p:nvPicPr>
          <p:cNvPr id="4" name="Picture 3">
            <a:extLst>
              <a:ext uri="{FF2B5EF4-FFF2-40B4-BE49-F238E27FC236}">
                <a16:creationId xmlns:a16="http://schemas.microsoft.com/office/drawing/2014/main" id="{FC6F457C-177B-D249-B5FB-391DA3DCDF18}"/>
              </a:ext>
            </a:extLst>
          </p:cNvPr>
          <p:cNvPicPr>
            <a:picLocks noChangeAspect="1"/>
          </p:cNvPicPr>
          <p:nvPr/>
        </p:nvPicPr>
        <p:blipFill>
          <a:blip r:embed="rId2"/>
          <a:stretch>
            <a:fillRect/>
          </a:stretch>
        </p:blipFill>
        <p:spPr>
          <a:xfrm>
            <a:off x="691079" y="1831455"/>
            <a:ext cx="9290571" cy="1597544"/>
          </a:xfrm>
          <a:prstGeom prst="rect">
            <a:avLst/>
          </a:prstGeom>
        </p:spPr>
      </p:pic>
      <p:pic>
        <p:nvPicPr>
          <p:cNvPr id="5" name="Picture 4">
            <a:extLst>
              <a:ext uri="{FF2B5EF4-FFF2-40B4-BE49-F238E27FC236}">
                <a16:creationId xmlns:a16="http://schemas.microsoft.com/office/drawing/2014/main" id="{AF637819-6A5D-2A41-8137-BDE4FA465551}"/>
              </a:ext>
            </a:extLst>
          </p:cNvPr>
          <p:cNvPicPr>
            <a:picLocks noChangeAspect="1"/>
          </p:cNvPicPr>
          <p:nvPr/>
        </p:nvPicPr>
        <p:blipFill>
          <a:blip r:embed="rId3"/>
          <a:stretch>
            <a:fillRect/>
          </a:stretch>
        </p:blipFill>
        <p:spPr>
          <a:xfrm>
            <a:off x="691079" y="5070432"/>
            <a:ext cx="7913815" cy="1043580"/>
          </a:xfrm>
          <a:prstGeom prst="rect">
            <a:avLst/>
          </a:prstGeom>
        </p:spPr>
      </p:pic>
    </p:spTree>
    <p:extLst>
      <p:ext uri="{BB962C8B-B14F-4D97-AF65-F5344CB8AC3E}">
        <p14:creationId xmlns:p14="http://schemas.microsoft.com/office/powerpoint/2010/main" val="9762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25C-FB01-BF49-A19F-4FB768222590}"/>
              </a:ext>
            </a:extLst>
          </p:cNvPr>
          <p:cNvSpPr>
            <a:spLocks noGrp="1"/>
          </p:cNvSpPr>
          <p:nvPr>
            <p:ph type="title"/>
          </p:nvPr>
        </p:nvSpPr>
        <p:spPr/>
        <p:txBody>
          <a:bodyPr/>
          <a:lstStyle/>
          <a:p>
            <a:r>
              <a:rPr lang="en-US" dirty="0"/>
              <a:t>Revisit: Classes</a:t>
            </a:r>
          </a:p>
        </p:txBody>
      </p:sp>
      <p:sp>
        <p:nvSpPr>
          <p:cNvPr id="3" name="Content Placeholder 2">
            <a:extLst>
              <a:ext uri="{FF2B5EF4-FFF2-40B4-BE49-F238E27FC236}">
                <a16:creationId xmlns:a16="http://schemas.microsoft.com/office/drawing/2014/main" id="{7416D208-9736-D445-81CD-C75DE4C3CA1D}"/>
              </a:ext>
            </a:extLst>
          </p:cNvPr>
          <p:cNvSpPr>
            <a:spLocks noGrp="1"/>
          </p:cNvSpPr>
          <p:nvPr>
            <p:ph idx="1"/>
          </p:nvPr>
        </p:nvSpPr>
        <p:spPr/>
        <p:txBody>
          <a:bodyPr>
            <a:normAutofit/>
          </a:bodyPr>
          <a:lstStyle/>
          <a:p>
            <a:r>
              <a:rPr lang="en-US" sz="2800" dirty="0"/>
              <a:t>A software blueprint for implementing objects of a given type</a:t>
            </a:r>
          </a:p>
          <a:p>
            <a:r>
              <a:rPr lang="en-US" sz="2800" dirty="0"/>
              <a:t>An object is an instance of a class</a:t>
            </a:r>
          </a:p>
          <a:p>
            <a:r>
              <a:rPr lang="en-US" sz="2800" dirty="0"/>
              <a:t>Encapsulation: combining an object’s data and methods into a single unit</a:t>
            </a:r>
          </a:p>
        </p:txBody>
      </p:sp>
    </p:spTree>
    <p:extLst>
      <p:ext uri="{BB962C8B-B14F-4D97-AF65-F5344CB8AC3E}">
        <p14:creationId xmlns:p14="http://schemas.microsoft.com/office/powerpoint/2010/main" val="377135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78F0-0A7C-6741-96A2-E1A030C75B30}"/>
              </a:ext>
            </a:extLst>
          </p:cNvPr>
          <p:cNvSpPr>
            <a:spLocks noGrp="1"/>
          </p:cNvSpPr>
          <p:nvPr>
            <p:ph type="title"/>
          </p:nvPr>
        </p:nvSpPr>
        <p:spPr/>
        <p:txBody>
          <a:bodyPr/>
          <a:lstStyle/>
          <a:p>
            <a:r>
              <a:rPr lang="en-US" dirty="0"/>
              <a:t>Method Parameters</a:t>
            </a:r>
          </a:p>
        </p:txBody>
      </p:sp>
      <p:sp>
        <p:nvSpPr>
          <p:cNvPr id="3" name="Content Placeholder 2">
            <a:extLst>
              <a:ext uri="{FF2B5EF4-FFF2-40B4-BE49-F238E27FC236}">
                <a16:creationId xmlns:a16="http://schemas.microsoft.com/office/drawing/2014/main" id="{AF262B6A-D628-7943-8C52-AD5211957DAE}"/>
              </a:ext>
            </a:extLst>
          </p:cNvPr>
          <p:cNvSpPr>
            <a:spLocks noGrp="1"/>
          </p:cNvSpPr>
          <p:nvPr>
            <p:ph idx="1"/>
          </p:nvPr>
        </p:nvSpPr>
        <p:spPr/>
        <p:txBody>
          <a:bodyPr>
            <a:normAutofit/>
          </a:bodyPr>
          <a:lstStyle/>
          <a:p>
            <a:r>
              <a:rPr lang="en-US" sz="2800" dirty="0"/>
              <a:t>Parameters are </a:t>
            </a:r>
            <a:r>
              <a:rPr lang="en-US" sz="2800" b="1" dirty="0"/>
              <a:t>passed by value</a:t>
            </a:r>
          </a:p>
          <a:p>
            <a:r>
              <a:rPr lang="en-US" sz="2800" dirty="0"/>
              <a:t>During execution of the method, the parameters are local to that method</a:t>
            </a:r>
          </a:p>
          <a:p>
            <a:r>
              <a:rPr lang="en-US" sz="2800" dirty="0"/>
              <a:t>Any changes made to the parameters will not affect the values of the arguments in the calling program</a:t>
            </a:r>
          </a:p>
        </p:txBody>
      </p:sp>
    </p:spTree>
    <p:extLst>
      <p:ext uri="{BB962C8B-B14F-4D97-AF65-F5344CB8AC3E}">
        <p14:creationId xmlns:p14="http://schemas.microsoft.com/office/powerpoint/2010/main" val="157526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8759-F775-564A-9A3C-AB3D4F0B0D2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47C27BF-7FC1-824A-A4DE-8DE8D860F95A}"/>
              </a:ext>
            </a:extLst>
          </p:cNvPr>
          <p:cNvPicPr>
            <a:picLocks noGrp="1" noChangeAspect="1"/>
          </p:cNvPicPr>
          <p:nvPr>
            <p:ph idx="1"/>
          </p:nvPr>
        </p:nvPicPr>
        <p:blipFill>
          <a:blip r:embed="rId2"/>
          <a:stretch>
            <a:fillRect/>
          </a:stretch>
        </p:blipFill>
        <p:spPr>
          <a:xfrm>
            <a:off x="2423527" y="683180"/>
            <a:ext cx="6860104" cy="5600085"/>
          </a:xfrm>
          <a:prstGeom prst="rect">
            <a:avLst/>
          </a:prstGeom>
        </p:spPr>
      </p:pic>
    </p:spTree>
    <p:extLst>
      <p:ext uri="{BB962C8B-B14F-4D97-AF65-F5344CB8AC3E}">
        <p14:creationId xmlns:p14="http://schemas.microsoft.com/office/powerpoint/2010/main" val="996985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0733-8D17-1249-8BC5-B7D3E833B524}"/>
              </a:ext>
            </a:extLst>
          </p:cNvPr>
          <p:cNvSpPr>
            <a:spLocks noGrp="1"/>
          </p:cNvSpPr>
          <p:nvPr>
            <p:ph type="title"/>
          </p:nvPr>
        </p:nvSpPr>
        <p:spPr/>
        <p:txBody>
          <a:bodyPr/>
          <a:lstStyle/>
          <a:p>
            <a:r>
              <a:rPr lang="en-US" dirty="0"/>
              <a:t>Passing Objects as Parameters</a:t>
            </a:r>
          </a:p>
        </p:txBody>
      </p:sp>
      <p:sp>
        <p:nvSpPr>
          <p:cNvPr id="3" name="Content Placeholder 2">
            <a:extLst>
              <a:ext uri="{FF2B5EF4-FFF2-40B4-BE49-F238E27FC236}">
                <a16:creationId xmlns:a16="http://schemas.microsoft.com/office/drawing/2014/main" id="{6367590B-33EC-D34F-B449-36359987D3A6}"/>
              </a:ext>
            </a:extLst>
          </p:cNvPr>
          <p:cNvSpPr>
            <a:spLocks noGrp="1"/>
          </p:cNvSpPr>
          <p:nvPr>
            <p:ph idx="1"/>
          </p:nvPr>
        </p:nvSpPr>
        <p:spPr/>
        <p:txBody>
          <a:bodyPr>
            <a:normAutofit/>
          </a:bodyPr>
          <a:lstStyle/>
          <a:p>
            <a:r>
              <a:rPr lang="en-US" sz="2800" dirty="0"/>
              <a:t>Objects references are passed by value</a:t>
            </a:r>
          </a:p>
          <a:p>
            <a:r>
              <a:rPr lang="en-US" sz="2800" dirty="0"/>
              <a:t>Object reference will not be changed, but the object it refers to might</a:t>
            </a:r>
          </a:p>
        </p:txBody>
      </p:sp>
    </p:spTree>
    <p:extLst>
      <p:ext uri="{BB962C8B-B14F-4D97-AF65-F5344CB8AC3E}">
        <p14:creationId xmlns:p14="http://schemas.microsoft.com/office/powerpoint/2010/main" val="250695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F3B9-FB3C-474E-9E6E-9F62A3D8358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95D11EB-E2C3-EF48-9C34-C847F1908210}"/>
              </a:ext>
            </a:extLst>
          </p:cNvPr>
          <p:cNvPicPr>
            <a:picLocks noGrp="1" noChangeAspect="1"/>
          </p:cNvPicPr>
          <p:nvPr>
            <p:ph idx="1"/>
          </p:nvPr>
        </p:nvPicPr>
        <p:blipFill>
          <a:blip r:embed="rId2"/>
          <a:stretch>
            <a:fillRect/>
          </a:stretch>
        </p:blipFill>
        <p:spPr>
          <a:xfrm>
            <a:off x="913007" y="725951"/>
            <a:ext cx="9876913" cy="5403783"/>
          </a:xfrm>
          <a:prstGeom prst="rect">
            <a:avLst/>
          </a:prstGeom>
        </p:spPr>
      </p:pic>
    </p:spTree>
    <p:extLst>
      <p:ext uri="{BB962C8B-B14F-4D97-AF65-F5344CB8AC3E}">
        <p14:creationId xmlns:p14="http://schemas.microsoft.com/office/powerpoint/2010/main" val="187376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5C99CE-0C38-5442-86DE-CF163BD16A66}"/>
              </a:ext>
            </a:extLst>
          </p:cNvPr>
          <p:cNvPicPr>
            <a:picLocks noGrp="1" noChangeAspect="1"/>
          </p:cNvPicPr>
          <p:nvPr>
            <p:ph idx="1"/>
          </p:nvPr>
        </p:nvPicPr>
        <p:blipFill>
          <a:blip r:embed="rId2"/>
          <a:stretch>
            <a:fillRect/>
          </a:stretch>
        </p:blipFill>
        <p:spPr>
          <a:xfrm>
            <a:off x="1949711" y="751133"/>
            <a:ext cx="7607300" cy="2286000"/>
          </a:xfrm>
          <a:prstGeom prst="rect">
            <a:avLst/>
          </a:prstGeom>
        </p:spPr>
      </p:pic>
      <p:pic>
        <p:nvPicPr>
          <p:cNvPr id="5" name="Picture 4">
            <a:extLst>
              <a:ext uri="{FF2B5EF4-FFF2-40B4-BE49-F238E27FC236}">
                <a16:creationId xmlns:a16="http://schemas.microsoft.com/office/drawing/2014/main" id="{A963B546-555F-6F4A-A76B-3D2C96ED5D93}"/>
              </a:ext>
            </a:extLst>
          </p:cNvPr>
          <p:cNvPicPr>
            <a:picLocks noChangeAspect="1"/>
          </p:cNvPicPr>
          <p:nvPr/>
        </p:nvPicPr>
        <p:blipFill>
          <a:blip r:embed="rId3"/>
          <a:stretch>
            <a:fillRect/>
          </a:stretch>
        </p:blipFill>
        <p:spPr>
          <a:xfrm>
            <a:off x="2080145" y="3429000"/>
            <a:ext cx="7632700" cy="3187700"/>
          </a:xfrm>
          <a:prstGeom prst="rect">
            <a:avLst/>
          </a:prstGeom>
        </p:spPr>
      </p:pic>
    </p:spTree>
    <p:extLst>
      <p:ext uri="{BB962C8B-B14F-4D97-AF65-F5344CB8AC3E}">
        <p14:creationId xmlns:p14="http://schemas.microsoft.com/office/powerpoint/2010/main" val="938392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1BACE3-BF96-9848-8514-102EAEDE49FF}"/>
              </a:ext>
            </a:extLst>
          </p:cNvPr>
          <p:cNvPicPr>
            <a:picLocks noGrp="1" noChangeAspect="1"/>
          </p:cNvPicPr>
          <p:nvPr>
            <p:ph idx="1"/>
          </p:nvPr>
        </p:nvPicPr>
        <p:blipFill>
          <a:blip r:embed="rId2"/>
          <a:stretch>
            <a:fillRect/>
          </a:stretch>
        </p:blipFill>
        <p:spPr>
          <a:xfrm>
            <a:off x="2119313" y="289084"/>
            <a:ext cx="7467600" cy="3276600"/>
          </a:xfrm>
          <a:prstGeom prst="rect">
            <a:avLst/>
          </a:prstGeom>
        </p:spPr>
      </p:pic>
      <p:pic>
        <p:nvPicPr>
          <p:cNvPr id="5" name="Picture 4">
            <a:extLst>
              <a:ext uri="{FF2B5EF4-FFF2-40B4-BE49-F238E27FC236}">
                <a16:creationId xmlns:a16="http://schemas.microsoft.com/office/drawing/2014/main" id="{CC26F6DC-DEB2-A24B-9AC9-2366EB1AD1D1}"/>
              </a:ext>
            </a:extLst>
          </p:cNvPr>
          <p:cNvPicPr>
            <a:picLocks noChangeAspect="1"/>
          </p:cNvPicPr>
          <p:nvPr/>
        </p:nvPicPr>
        <p:blipFill>
          <a:blip r:embed="rId3"/>
          <a:stretch>
            <a:fillRect/>
          </a:stretch>
        </p:blipFill>
        <p:spPr>
          <a:xfrm>
            <a:off x="2119313" y="3763241"/>
            <a:ext cx="7454900" cy="2324100"/>
          </a:xfrm>
          <a:prstGeom prst="rect">
            <a:avLst/>
          </a:prstGeom>
        </p:spPr>
      </p:pic>
    </p:spTree>
    <p:extLst>
      <p:ext uri="{BB962C8B-B14F-4D97-AF65-F5344CB8AC3E}">
        <p14:creationId xmlns:p14="http://schemas.microsoft.com/office/powerpoint/2010/main" val="272556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1326-4D16-1A48-8543-508689B5147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BA17700-D0A2-C840-A1CF-478ABD56B9F8}"/>
              </a:ext>
            </a:extLst>
          </p:cNvPr>
          <p:cNvPicPr>
            <a:picLocks noGrp="1" noChangeAspect="1"/>
          </p:cNvPicPr>
          <p:nvPr>
            <p:ph idx="1"/>
          </p:nvPr>
        </p:nvPicPr>
        <p:blipFill>
          <a:blip r:embed="rId2"/>
          <a:stretch>
            <a:fillRect/>
          </a:stretch>
        </p:blipFill>
        <p:spPr>
          <a:xfrm>
            <a:off x="1479665" y="560794"/>
            <a:ext cx="8776711" cy="5736412"/>
          </a:xfrm>
          <a:prstGeom prst="rect">
            <a:avLst/>
          </a:prstGeom>
        </p:spPr>
      </p:pic>
    </p:spTree>
    <p:extLst>
      <p:ext uri="{BB962C8B-B14F-4D97-AF65-F5344CB8AC3E}">
        <p14:creationId xmlns:p14="http://schemas.microsoft.com/office/powerpoint/2010/main" val="4141851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3253-47EC-4646-A096-F9B582E16C01}"/>
              </a:ext>
            </a:extLst>
          </p:cNvPr>
          <p:cNvSpPr>
            <a:spLocks noGrp="1"/>
          </p:cNvSpPr>
          <p:nvPr>
            <p:ph type="title"/>
          </p:nvPr>
        </p:nvSpPr>
        <p:spPr>
          <a:xfrm>
            <a:off x="691079" y="276549"/>
            <a:ext cx="10325000" cy="688749"/>
          </a:xfrm>
        </p:spPr>
        <p:txBody>
          <a:bodyPr>
            <a:normAutofit/>
          </a:bodyPr>
          <a:lstStyle/>
          <a:p>
            <a:r>
              <a:rPr lang="en-US" sz="2800" dirty="0"/>
              <a:t>Before the </a:t>
            </a:r>
            <a:r>
              <a:rPr lang="en-US" sz="2800" dirty="0" err="1"/>
              <a:t>chooseBestAccount</a:t>
            </a:r>
            <a:r>
              <a:rPr lang="en-US" sz="2800" dirty="0"/>
              <a:t> method call</a:t>
            </a:r>
          </a:p>
        </p:txBody>
      </p:sp>
      <p:pic>
        <p:nvPicPr>
          <p:cNvPr id="4" name="Content Placeholder 3">
            <a:extLst>
              <a:ext uri="{FF2B5EF4-FFF2-40B4-BE49-F238E27FC236}">
                <a16:creationId xmlns:a16="http://schemas.microsoft.com/office/drawing/2014/main" id="{A66AEB5C-D084-CA41-8422-B2CA9628EDD3}"/>
              </a:ext>
            </a:extLst>
          </p:cNvPr>
          <p:cNvPicPr>
            <a:picLocks noGrp="1" noChangeAspect="1"/>
          </p:cNvPicPr>
          <p:nvPr>
            <p:ph idx="1"/>
          </p:nvPr>
        </p:nvPicPr>
        <p:blipFill>
          <a:blip r:embed="rId2"/>
          <a:stretch>
            <a:fillRect/>
          </a:stretch>
        </p:blipFill>
        <p:spPr>
          <a:xfrm>
            <a:off x="2576282" y="965298"/>
            <a:ext cx="5886074" cy="5475717"/>
          </a:xfrm>
          <a:prstGeom prst="rect">
            <a:avLst/>
          </a:prstGeom>
        </p:spPr>
      </p:pic>
    </p:spTree>
    <p:extLst>
      <p:ext uri="{BB962C8B-B14F-4D97-AF65-F5344CB8AC3E}">
        <p14:creationId xmlns:p14="http://schemas.microsoft.com/office/powerpoint/2010/main" val="4212777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DF6830-66BA-2047-A9AB-58E5DB338C1B}"/>
              </a:ext>
            </a:extLst>
          </p:cNvPr>
          <p:cNvPicPr>
            <a:picLocks noGrp="1" noChangeAspect="1"/>
          </p:cNvPicPr>
          <p:nvPr>
            <p:ph idx="1"/>
          </p:nvPr>
        </p:nvPicPr>
        <p:blipFill>
          <a:blip r:embed="rId2"/>
          <a:stretch>
            <a:fillRect/>
          </a:stretch>
        </p:blipFill>
        <p:spPr>
          <a:xfrm>
            <a:off x="2711349" y="299481"/>
            <a:ext cx="5884012" cy="6259037"/>
          </a:xfrm>
          <a:prstGeom prst="rect">
            <a:avLst/>
          </a:prstGeom>
        </p:spPr>
      </p:pic>
    </p:spTree>
    <p:extLst>
      <p:ext uri="{BB962C8B-B14F-4D97-AF65-F5344CB8AC3E}">
        <p14:creationId xmlns:p14="http://schemas.microsoft.com/office/powerpoint/2010/main" val="3318565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CD5712-88F9-D24F-9DFB-D4B03D628B8F}"/>
              </a:ext>
            </a:extLst>
          </p:cNvPr>
          <p:cNvPicPr>
            <a:picLocks noGrp="1" noChangeAspect="1"/>
          </p:cNvPicPr>
          <p:nvPr>
            <p:ph idx="1"/>
          </p:nvPr>
        </p:nvPicPr>
        <p:blipFill>
          <a:blip r:embed="rId3"/>
          <a:stretch>
            <a:fillRect/>
          </a:stretch>
        </p:blipFill>
        <p:spPr>
          <a:xfrm>
            <a:off x="2748990" y="250972"/>
            <a:ext cx="5879621" cy="6339765"/>
          </a:xfrm>
          <a:prstGeom prst="rect">
            <a:avLst/>
          </a:prstGeom>
        </p:spPr>
      </p:pic>
    </p:spTree>
    <p:extLst>
      <p:ext uri="{BB962C8B-B14F-4D97-AF65-F5344CB8AC3E}">
        <p14:creationId xmlns:p14="http://schemas.microsoft.com/office/powerpoint/2010/main" val="35643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661A-6BB4-C449-92DC-00F293FBD958}"/>
              </a:ext>
            </a:extLst>
          </p:cNvPr>
          <p:cNvSpPr>
            <a:spLocks noGrp="1"/>
          </p:cNvSpPr>
          <p:nvPr>
            <p:ph type="title"/>
          </p:nvPr>
        </p:nvSpPr>
        <p:spPr/>
        <p:txBody>
          <a:bodyPr/>
          <a:lstStyle/>
          <a:p>
            <a:r>
              <a:rPr lang="en-US" dirty="0"/>
              <a:t>Keyword: public</a:t>
            </a:r>
          </a:p>
        </p:txBody>
      </p:sp>
      <p:sp>
        <p:nvSpPr>
          <p:cNvPr id="3" name="Content Placeholder 2">
            <a:extLst>
              <a:ext uri="{FF2B5EF4-FFF2-40B4-BE49-F238E27FC236}">
                <a16:creationId xmlns:a16="http://schemas.microsoft.com/office/drawing/2014/main" id="{D770A882-DEC4-FD4D-98F1-A0ED293F6315}"/>
              </a:ext>
            </a:extLst>
          </p:cNvPr>
          <p:cNvSpPr>
            <a:spLocks noGrp="1"/>
          </p:cNvSpPr>
          <p:nvPr>
            <p:ph idx="1"/>
          </p:nvPr>
        </p:nvSpPr>
        <p:spPr/>
        <p:txBody>
          <a:bodyPr>
            <a:normAutofit/>
          </a:bodyPr>
          <a:lstStyle/>
          <a:p>
            <a:r>
              <a:rPr lang="en-US" sz="3200" dirty="0"/>
              <a:t>Public classes are usable by all client programs</a:t>
            </a:r>
          </a:p>
          <a:p>
            <a:r>
              <a:rPr lang="en-US" sz="3200" dirty="0"/>
              <a:t>Public methods are accessible to all client programs</a:t>
            </a:r>
          </a:p>
        </p:txBody>
      </p:sp>
    </p:spTree>
    <p:extLst>
      <p:ext uri="{BB962C8B-B14F-4D97-AF65-F5344CB8AC3E}">
        <p14:creationId xmlns:p14="http://schemas.microsoft.com/office/powerpoint/2010/main" val="223559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541B09-2E10-F54E-A35E-763A64547681}"/>
              </a:ext>
            </a:extLst>
          </p:cNvPr>
          <p:cNvPicPr>
            <a:picLocks noGrp="1" noChangeAspect="1"/>
          </p:cNvPicPr>
          <p:nvPr>
            <p:ph idx="1"/>
          </p:nvPr>
        </p:nvPicPr>
        <p:blipFill>
          <a:blip r:embed="rId2"/>
          <a:stretch>
            <a:fillRect/>
          </a:stretch>
        </p:blipFill>
        <p:spPr>
          <a:xfrm>
            <a:off x="2451403" y="258887"/>
            <a:ext cx="6825601" cy="6340225"/>
          </a:xfrm>
          <a:prstGeom prst="rect">
            <a:avLst/>
          </a:prstGeom>
        </p:spPr>
      </p:pic>
    </p:spTree>
    <p:extLst>
      <p:ext uri="{BB962C8B-B14F-4D97-AF65-F5344CB8AC3E}">
        <p14:creationId xmlns:p14="http://schemas.microsoft.com/office/powerpoint/2010/main" val="2791203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5DA526-D59F-424D-A32F-A8D49D1D514C}"/>
              </a:ext>
            </a:extLst>
          </p:cNvPr>
          <p:cNvPicPr>
            <a:picLocks noGrp="1" noChangeAspect="1"/>
          </p:cNvPicPr>
          <p:nvPr>
            <p:ph idx="1"/>
          </p:nvPr>
        </p:nvPicPr>
        <p:blipFill>
          <a:blip r:embed="rId2"/>
          <a:stretch>
            <a:fillRect/>
          </a:stretch>
        </p:blipFill>
        <p:spPr>
          <a:xfrm>
            <a:off x="1219856" y="575187"/>
            <a:ext cx="9752287" cy="5707625"/>
          </a:xfrm>
          <a:prstGeom prst="rect">
            <a:avLst/>
          </a:prstGeom>
        </p:spPr>
      </p:pic>
    </p:spTree>
    <p:extLst>
      <p:ext uri="{BB962C8B-B14F-4D97-AF65-F5344CB8AC3E}">
        <p14:creationId xmlns:p14="http://schemas.microsoft.com/office/powerpoint/2010/main" val="2953723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7976-A4FC-6045-AE21-3843DCAED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9EAA0-D3D8-C149-A84A-AB83D3ADF201}"/>
              </a:ext>
            </a:extLst>
          </p:cNvPr>
          <p:cNvSpPr>
            <a:spLocks noGrp="1"/>
          </p:cNvSpPr>
          <p:nvPr>
            <p:ph idx="1"/>
          </p:nvPr>
        </p:nvSpPr>
        <p:spPr>
          <a:xfrm>
            <a:off x="691079" y="4256106"/>
            <a:ext cx="10325000" cy="2111443"/>
          </a:xfrm>
        </p:spPr>
        <p:txBody>
          <a:bodyPr>
            <a:normAutofit/>
          </a:bodyPr>
          <a:lstStyle/>
          <a:p>
            <a:r>
              <a:rPr lang="en-US" sz="2800" dirty="0"/>
              <a:t>Create the </a:t>
            </a:r>
            <a:r>
              <a:rPr lang="en-US" sz="2800" dirty="0" err="1"/>
              <a:t>betterFund</a:t>
            </a:r>
            <a:r>
              <a:rPr lang="en-US" sz="2800" dirty="0"/>
              <a:t> reference</a:t>
            </a:r>
          </a:p>
          <a:p>
            <a:r>
              <a:rPr lang="en-US" sz="2800" dirty="0"/>
              <a:t>Does not create a new object to which </a:t>
            </a:r>
            <a:r>
              <a:rPr lang="en-US" sz="2800" dirty="0" err="1"/>
              <a:t>betterFund</a:t>
            </a:r>
            <a:r>
              <a:rPr lang="en-US" sz="2800" dirty="0"/>
              <a:t> refers to</a:t>
            </a:r>
          </a:p>
          <a:p>
            <a:r>
              <a:rPr lang="en-US" sz="2800" dirty="0"/>
              <a:t>New objects are created only when you use the </a:t>
            </a:r>
            <a:r>
              <a:rPr lang="en-US" sz="2800" b="1" dirty="0"/>
              <a:t>new</a:t>
            </a:r>
            <a:r>
              <a:rPr lang="en-US" sz="2800" dirty="0"/>
              <a:t> keyword</a:t>
            </a:r>
          </a:p>
        </p:txBody>
      </p:sp>
      <p:pic>
        <p:nvPicPr>
          <p:cNvPr id="4" name="Picture 3">
            <a:extLst>
              <a:ext uri="{FF2B5EF4-FFF2-40B4-BE49-F238E27FC236}">
                <a16:creationId xmlns:a16="http://schemas.microsoft.com/office/drawing/2014/main" id="{D683FB23-1A78-BC43-80DD-C65FD75764C4}"/>
              </a:ext>
            </a:extLst>
          </p:cNvPr>
          <p:cNvPicPr>
            <a:picLocks noChangeAspect="1"/>
          </p:cNvPicPr>
          <p:nvPr/>
        </p:nvPicPr>
        <p:blipFill>
          <a:blip r:embed="rId2"/>
          <a:stretch>
            <a:fillRect/>
          </a:stretch>
        </p:blipFill>
        <p:spPr>
          <a:xfrm>
            <a:off x="691079" y="999062"/>
            <a:ext cx="7374890" cy="2828949"/>
          </a:xfrm>
          <a:prstGeom prst="rect">
            <a:avLst/>
          </a:prstGeom>
        </p:spPr>
      </p:pic>
    </p:spTree>
    <p:extLst>
      <p:ext uri="{BB962C8B-B14F-4D97-AF65-F5344CB8AC3E}">
        <p14:creationId xmlns:p14="http://schemas.microsoft.com/office/powerpoint/2010/main" val="1160106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908029-3C47-F041-8C89-D6AD054B256A}"/>
              </a:ext>
            </a:extLst>
          </p:cNvPr>
          <p:cNvPicPr>
            <a:picLocks noGrp="1" noChangeAspect="1"/>
          </p:cNvPicPr>
          <p:nvPr>
            <p:ph idx="1"/>
          </p:nvPr>
        </p:nvPicPr>
        <p:blipFill>
          <a:blip r:embed="rId2"/>
          <a:stretch>
            <a:fillRect/>
          </a:stretch>
        </p:blipFill>
        <p:spPr>
          <a:xfrm>
            <a:off x="665018" y="1656381"/>
            <a:ext cx="10573789" cy="3545238"/>
          </a:xfrm>
          <a:prstGeom prst="rect">
            <a:avLst/>
          </a:prstGeom>
        </p:spPr>
      </p:pic>
    </p:spTree>
    <p:extLst>
      <p:ext uri="{BB962C8B-B14F-4D97-AF65-F5344CB8AC3E}">
        <p14:creationId xmlns:p14="http://schemas.microsoft.com/office/powerpoint/2010/main" val="18551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9B56C6-E6CF-AB43-8A80-803B4E9F5ED1}"/>
              </a:ext>
            </a:extLst>
          </p:cNvPr>
          <p:cNvPicPr>
            <a:picLocks noGrp="1" noChangeAspect="1"/>
          </p:cNvPicPr>
          <p:nvPr>
            <p:ph idx="1"/>
          </p:nvPr>
        </p:nvPicPr>
        <p:blipFill>
          <a:blip r:embed="rId2"/>
          <a:stretch>
            <a:fillRect/>
          </a:stretch>
        </p:blipFill>
        <p:spPr>
          <a:xfrm>
            <a:off x="2842952" y="294122"/>
            <a:ext cx="5752407" cy="6269755"/>
          </a:xfrm>
          <a:prstGeom prst="rect">
            <a:avLst/>
          </a:prstGeom>
        </p:spPr>
      </p:pic>
    </p:spTree>
    <p:extLst>
      <p:ext uri="{BB962C8B-B14F-4D97-AF65-F5344CB8AC3E}">
        <p14:creationId xmlns:p14="http://schemas.microsoft.com/office/powerpoint/2010/main" val="3338302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CDB8-C97E-5344-ACCC-00690D54625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4890310-4E8B-B441-B453-CB6867C32F75}"/>
              </a:ext>
            </a:extLst>
          </p:cNvPr>
          <p:cNvSpPr>
            <a:spLocks noGrp="1"/>
          </p:cNvSpPr>
          <p:nvPr>
            <p:ph idx="1"/>
          </p:nvPr>
        </p:nvSpPr>
        <p:spPr>
          <a:xfrm>
            <a:off x="691079" y="2340131"/>
            <a:ext cx="10325000" cy="4093920"/>
          </a:xfrm>
        </p:spPr>
        <p:txBody>
          <a:bodyPr>
            <a:normAutofit/>
          </a:bodyPr>
          <a:lstStyle/>
          <a:p>
            <a:r>
              <a:rPr lang="en-US" sz="2800" dirty="0"/>
              <a:t>Defines a relationship between objects that share characteristics</a:t>
            </a:r>
          </a:p>
          <a:p>
            <a:r>
              <a:rPr lang="en-US" sz="2800" dirty="0"/>
              <a:t>When a new class, called a subclass, is created from an existing class, called a superclass, by absorbing its state and behaviour and add features unique to the new class</a:t>
            </a:r>
          </a:p>
          <a:p>
            <a:r>
              <a:rPr lang="en-US" sz="2800" dirty="0"/>
              <a:t>We say the subclass </a:t>
            </a:r>
            <a:r>
              <a:rPr lang="en-US" sz="2800" b="1" dirty="0"/>
              <a:t>inherits</a:t>
            </a:r>
            <a:r>
              <a:rPr lang="en-US" sz="2800" dirty="0"/>
              <a:t> characteristics of its superclass</a:t>
            </a:r>
          </a:p>
          <a:p>
            <a:r>
              <a:rPr lang="en-US" sz="2800" dirty="0"/>
              <a:t>Inheritance provides an effective mechanism for code reuse</a:t>
            </a:r>
          </a:p>
        </p:txBody>
      </p:sp>
    </p:spTree>
    <p:extLst>
      <p:ext uri="{BB962C8B-B14F-4D97-AF65-F5344CB8AC3E}">
        <p14:creationId xmlns:p14="http://schemas.microsoft.com/office/powerpoint/2010/main" val="2800569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400" dirty="0"/>
              <a:t>Inheritance relationship = is-a relationship</a:t>
            </a:r>
          </a:p>
          <a:p>
            <a:r>
              <a:rPr lang="en-US" sz="2400" dirty="0"/>
              <a:t>Employee is-a Person</a:t>
            </a:r>
          </a:p>
          <a:p>
            <a:r>
              <a:rPr lang="en-US" sz="2400" dirty="0" err="1"/>
              <a:t>UnderGrade</a:t>
            </a:r>
            <a:r>
              <a:rPr lang="en-US" sz="2400" dirty="0"/>
              <a:t> is-a Student</a:t>
            </a:r>
          </a:p>
          <a:p>
            <a:r>
              <a:rPr lang="en-US" sz="2400" dirty="0"/>
              <a:t>Person may not be a Student</a:t>
            </a:r>
          </a:p>
          <a:p>
            <a:r>
              <a:rPr lang="en-US" sz="2400" dirty="0"/>
              <a:t>Student may not be a </a:t>
            </a:r>
            <a:r>
              <a:rPr lang="en-US" sz="2400" dirty="0" err="1"/>
              <a:t>GradStudent</a:t>
            </a:r>
            <a:endParaRPr lang="en-US" sz="2400" dirty="0"/>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375305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800" dirty="0"/>
              <a:t>The is-a relationship is transitive</a:t>
            </a:r>
          </a:p>
          <a:p>
            <a:r>
              <a:rPr lang="en-US" sz="2800" dirty="0"/>
              <a:t>If a </a:t>
            </a:r>
            <a:r>
              <a:rPr lang="en-US" sz="2800" dirty="0" err="1"/>
              <a:t>Gradstudent</a:t>
            </a:r>
            <a:r>
              <a:rPr lang="en-US" sz="2800" dirty="0"/>
              <a:t> is-a Student and a Student is-a Person, then a </a:t>
            </a:r>
            <a:r>
              <a:rPr lang="en-US" sz="2800" dirty="0" err="1"/>
              <a:t>GradStudent</a:t>
            </a:r>
            <a:r>
              <a:rPr lang="en-US" sz="2800" dirty="0"/>
              <a:t> is-a Person</a:t>
            </a:r>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785665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60EF-5712-DF40-AF7B-CBCFB1818D8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EDAB96F0-CA47-4A4A-827A-2BA729B76E81}"/>
              </a:ext>
            </a:extLst>
          </p:cNvPr>
          <p:cNvSpPr>
            <a:spLocks noGrp="1"/>
          </p:cNvSpPr>
          <p:nvPr>
            <p:ph idx="1"/>
          </p:nvPr>
        </p:nvSpPr>
        <p:spPr>
          <a:xfrm>
            <a:off x="691079" y="2340130"/>
            <a:ext cx="10325000" cy="4260175"/>
          </a:xfrm>
        </p:spPr>
        <p:txBody>
          <a:bodyPr>
            <a:normAutofit fontScale="92500"/>
          </a:bodyPr>
          <a:lstStyle/>
          <a:p>
            <a:r>
              <a:rPr lang="en-US" sz="2800" dirty="0"/>
              <a:t>Every subclass inherits the public or protected variables and methods of its superclass</a:t>
            </a:r>
          </a:p>
          <a:p>
            <a:r>
              <a:rPr lang="en-US" sz="2800" dirty="0"/>
              <a:t>Subclass may have additional methods and instance variables that are not in the superclass</a:t>
            </a:r>
          </a:p>
          <a:p>
            <a:r>
              <a:rPr lang="en-US" sz="2800" dirty="0"/>
              <a:t>A subclass may redefine a methods it inherits</a:t>
            </a:r>
          </a:p>
          <a:p>
            <a:r>
              <a:rPr lang="en-US" sz="2800" dirty="0"/>
              <a:t>If Student has a method called </a:t>
            </a:r>
            <a:r>
              <a:rPr lang="en-US" sz="2800" dirty="0" err="1"/>
              <a:t>computeGrade</a:t>
            </a:r>
            <a:r>
              <a:rPr lang="en-US" sz="2800" dirty="0"/>
              <a:t>(), </a:t>
            </a:r>
            <a:r>
              <a:rPr lang="en-US" sz="2800" dirty="0" err="1"/>
              <a:t>GradeStudent</a:t>
            </a:r>
            <a:r>
              <a:rPr lang="en-US" sz="2800" dirty="0"/>
              <a:t> and </a:t>
            </a:r>
            <a:r>
              <a:rPr lang="en-US" sz="2800" dirty="0" err="1"/>
              <a:t>UnderGrad</a:t>
            </a:r>
            <a:r>
              <a:rPr lang="en-US" sz="2800" dirty="0"/>
              <a:t> may use different algorithms for computing grade</a:t>
            </a:r>
          </a:p>
          <a:p>
            <a:r>
              <a:rPr lang="en-US" sz="2800" dirty="0"/>
              <a:t>This is called </a:t>
            </a:r>
            <a:r>
              <a:rPr lang="en-US" sz="2800" b="1" dirty="0"/>
              <a:t>method overriding</a:t>
            </a:r>
          </a:p>
        </p:txBody>
      </p:sp>
    </p:spTree>
    <p:extLst>
      <p:ext uri="{BB962C8B-B14F-4D97-AF65-F5344CB8AC3E}">
        <p14:creationId xmlns:p14="http://schemas.microsoft.com/office/powerpoint/2010/main" val="285225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DD3-BC4D-0546-BEAB-DB23205AE909}"/>
              </a:ext>
            </a:extLst>
          </p:cNvPr>
          <p:cNvSpPr>
            <a:spLocks noGrp="1"/>
          </p:cNvSpPr>
          <p:nvPr>
            <p:ph type="title"/>
          </p:nvPr>
        </p:nvSpPr>
        <p:spPr/>
        <p:txBody>
          <a:bodyPr/>
          <a:lstStyle/>
          <a:p>
            <a:r>
              <a:rPr lang="en-US" dirty="0"/>
              <a:t>Keyword: private</a:t>
            </a:r>
          </a:p>
        </p:txBody>
      </p:sp>
      <p:sp>
        <p:nvSpPr>
          <p:cNvPr id="3" name="Content Placeholder 2">
            <a:extLst>
              <a:ext uri="{FF2B5EF4-FFF2-40B4-BE49-F238E27FC236}">
                <a16:creationId xmlns:a16="http://schemas.microsoft.com/office/drawing/2014/main" id="{E63EA27C-D0C8-6646-AF6F-91199E6D1AE9}"/>
              </a:ext>
            </a:extLst>
          </p:cNvPr>
          <p:cNvSpPr>
            <a:spLocks noGrp="1"/>
          </p:cNvSpPr>
          <p:nvPr>
            <p:ph idx="1"/>
          </p:nvPr>
        </p:nvSpPr>
        <p:spPr/>
        <p:txBody>
          <a:bodyPr>
            <a:normAutofit/>
          </a:bodyPr>
          <a:lstStyle/>
          <a:p>
            <a:r>
              <a:rPr lang="en-US" sz="2800" dirty="0"/>
              <a:t>Clients cannot access private instance variables or private methods of the class</a:t>
            </a:r>
          </a:p>
          <a:p>
            <a:r>
              <a:rPr lang="en-US" sz="2800" dirty="0"/>
              <a:t>Restriction of access is known as </a:t>
            </a:r>
            <a:r>
              <a:rPr lang="en-US" sz="2800" b="1" dirty="0"/>
              <a:t>information hiding</a:t>
            </a:r>
          </a:p>
          <a:p>
            <a:r>
              <a:rPr lang="en-US" sz="2800" dirty="0"/>
              <a:t>Private methods and variables in a class can be accessed only by methods of that class</a:t>
            </a:r>
          </a:p>
        </p:txBody>
      </p:sp>
    </p:spTree>
    <p:extLst>
      <p:ext uri="{BB962C8B-B14F-4D97-AF65-F5344CB8AC3E}">
        <p14:creationId xmlns:p14="http://schemas.microsoft.com/office/powerpoint/2010/main" val="229146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6C93-AE16-5E42-A125-7BE11E5F5610}"/>
              </a:ext>
            </a:extLst>
          </p:cNvPr>
          <p:cNvSpPr>
            <a:spLocks noGrp="1"/>
          </p:cNvSpPr>
          <p:nvPr>
            <p:ph type="title"/>
          </p:nvPr>
        </p:nvSpPr>
        <p:spPr/>
        <p:txBody>
          <a:bodyPr/>
          <a:lstStyle/>
          <a:p>
            <a:r>
              <a:rPr lang="en-US" dirty="0"/>
              <a:t>Keyword: static</a:t>
            </a:r>
          </a:p>
        </p:txBody>
      </p:sp>
      <p:sp>
        <p:nvSpPr>
          <p:cNvPr id="3" name="Content Placeholder 2">
            <a:extLst>
              <a:ext uri="{FF2B5EF4-FFF2-40B4-BE49-F238E27FC236}">
                <a16:creationId xmlns:a16="http://schemas.microsoft.com/office/drawing/2014/main" id="{6FE9C92C-7C6C-EC4D-90E7-BEF4B5A164D8}"/>
              </a:ext>
            </a:extLst>
          </p:cNvPr>
          <p:cNvSpPr>
            <a:spLocks noGrp="1"/>
          </p:cNvSpPr>
          <p:nvPr>
            <p:ph idx="1"/>
          </p:nvPr>
        </p:nvSpPr>
        <p:spPr/>
        <p:txBody>
          <a:bodyPr>
            <a:normAutofit/>
          </a:bodyPr>
          <a:lstStyle/>
          <a:p>
            <a:r>
              <a:rPr lang="en-US" sz="2800" dirty="0"/>
              <a:t>A static variable contains a value that is shared by all instances of the class</a:t>
            </a:r>
          </a:p>
          <a:p>
            <a:r>
              <a:rPr lang="en-US" sz="2800" dirty="0"/>
              <a:t>Static means memory allocation happens once</a:t>
            </a:r>
          </a:p>
          <a:p>
            <a:r>
              <a:rPr lang="en-US" sz="2800" dirty="0"/>
              <a:t>Static final variables in a class cannot be changed</a:t>
            </a:r>
          </a:p>
        </p:txBody>
      </p:sp>
    </p:spTree>
    <p:extLst>
      <p:ext uri="{BB962C8B-B14F-4D97-AF65-F5344CB8AC3E}">
        <p14:creationId xmlns:p14="http://schemas.microsoft.com/office/powerpoint/2010/main" val="397450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1CF4-D04C-3147-8CC2-4733230CA9CE}"/>
              </a:ext>
            </a:extLst>
          </p:cNvPr>
          <p:cNvSpPr>
            <a:spLocks noGrp="1"/>
          </p:cNvSpPr>
          <p:nvPr>
            <p:ph type="title"/>
          </p:nvPr>
        </p:nvSpPr>
        <p:spPr>
          <a:xfrm>
            <a:off x="1016649" y="4959130"/>
            <a:ext cx="10325000" cy="1164575"/>
          </a:xfrm>
        </p:spPr>
        <p:txBody>
          <a:bodyPr>
            <a:normAutofit/>
          </a:bodyPr>
          <a:lstStyle/>
          <a:p>
            <a:r>
              <a:rPr lang="en-US" sz="2800" dirty="0"/>
              <a:t>Employee employee1 = new Employee();</a:t>
            </a:r>
            <a:br>
              <a:rPr lang="en-US" sz="2800" dirty="0"/>
            </a:br>
            <a:r>
              <a:rPr lang="en-US" sz="2800" dirty="0"/>
              <a:t>Employee employee2 = new Employee();</a:t>
            </a:r>
          </a:p>
        </p:txBody>
      </p:sp>
      <p:pic>
        <p:nvPicPr>
          <p:cNvPr id="4" name="Content Placeholder 3">
            <a:extLst>
              <a:ext uri="{FF2B5EF4-FFF2-40B4-BE49-F238E27FC236}">
                <a16:creationId xmlns:a16="http://schemas.microsoft.com/office/drawing/2014/main" id="{56955775-497A-B940-9135-0E37599E2DB8}"/>
              </a:ext>
            </a:extLst>
          </p:cNvPr>
          <p:cNvPicPr>
            <a:picLocks noGrp="1" noChangeAspect="1"/>
          </p:cNvPicPr>
          <p:nvPr>
            <p:ph idx="1"/>
          </p:nvPr>
        </p:nvPicPr>
        <p:blipFill>
          <a:blip r:embed="rId2"/>
          <a:stretch>
            <a:fillRect/>
          </a:stretch>
        </p:blipFill>
        <p:spPr>
          <a:xfrm>
            <a:off x="1016649" y="820159"/>
            <a:ext cx="9460505" cy="4138971"/>
          </a:xfrm>
          <a:prstGeom prst="rect">
            <a:avLst/>
          </a:prstGeom>
        </p:spPr>
      </p:pic>
    </p:spTree>
    <p:extLst>
      <p:ext uri="{BB962C8B-B14F-4D97-AF65-F5344CB8AC3E}">
        <p14:creationId xmlns:p14="http://schemas.microsoft.com/office/powerpoint/2010/main" val="30830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8712-44BD-054D-BDD1-949DA2A6AE7C}"/>
              </a:ext>
            </a:extLst>
          </p:cNvPr>
          <p:cNvSpPr>
            <a:spLocks noGrp="1"/>
          </p:cNvSpPr>
          <p:nvPr>
            <p:ph type="title"/>
          </p:nvPr>
        </p:nvSpPr>
        <p:spPr/>
        <p:txBody>
          <a:bodyPr/>
          <a:lstStyle/>
          <a:p>
            <a:r>
              <a:rPr lang="en-US" dirty="0"/>
              <a:t>Method Headers</a:t>
            </a:r>
          </a:p>
        </p:txBody>
      </p:sp>
      <p:sp>
        <p:nvSpPr>
          <p:cNvPr id="3" name="Content Placeholder 2">
            <a:extLst>
              <a:ext uri="{FF2B5EF4-FFF2-40B4-BE49-F238E27FC236}">
                <a16:creationId xmlns:a16="http://schemas.microsoft.com/office/drawing/2014/main" id="{ACDB9469-EA60-AA44-8438-F698973A17BC}"/>
              </a:ext>
            </a:extLst>
          </p:cNvPr>
          <p:cNvSpPr>
            <a:spLocks noGrp="1"/>
          </p:cNvSpPr>
          <p:nvPr>
            <p:ph idx="1"/>
          </p:nvPr>
        </p:nvSpPr>
        <p:spPr>
          <a:xfrm>
            <a:off x="691079" y="3906981"/>
            <a:ext cx="10325000" cy="1997585"/>
          </a:xfrm>
        </p:spPr>
        <p:txBody>
          <a:bodyPr>
            <a:normAutofit fontScale="92500" lnSpcReduction="10000"/>
          </a:bodyPr>
          <a:lstStyle/>
          <a:p>
            <a:r>
              <a:rPr lang="en-US" sz="2800" dirty="0"/>
              <a:t>The access specifier/modifier tells other methods who can call this method</a:t>
            </a:r>
          </a:p>
          <a:p>
            <a:r>
              <a:rPr lang="en-US" sz="2800" dirty="0"/>
              <a:t>A return type of void signals no return value</a:t>
            </a:r>
          </a:p>
          <a:p>
            <a:r>
              <a:rPr lang="en-US" sz="2800" dirty="0"/>
              <a:t>Items in the parameter list are separated by commas</a:t>
            </a:r>
          </a:p>
        </p:txBody>
      </p:sp>
      <p:pic>
        <p:nvPicPr>
          <p:cNvPr id="4" name="Picture 3">
            <a:extLst>
              <a:ext uri="{FF2B5EF4-FFF2-40B4-BE49-F238E27FC236}">
                <a16:creationId xmlns:a16="http://schemas.microsoft.com/office/drawing/2014/main" id="{221030CA-FA4B-1644-BFB3-2D0E8993EC50}"/>
              </a:ext>
            </a:extLst>
          </p:cNvPr>
          <p:cNvPicPr>
            <a:picLocks noChangeAspect="1"/>
          </p:cNvPicPr>
          <p:nvPr/>
        </p:nvPicPr>
        <p:blipFill>
          <a:blip r:embed="rId2"/>
          <a:stretch>
            <a:fillRect/>
          </a:stretch>
        </p:blipFill>
        <p:spPr>
          <a:xfrm>
            <a:off x="868910" y="2327662"/>
            <a:ext cx="9527019" cy="1280062"/>
          </a:xfrm>
          <a:prstGeom prst="rect">
            <a:avLst/>
          </a:prstGeom>
        </p:spPr>
      </p:pic>
    </p:spTree>
    <p:extLst>
      <p:ext uri="{BB962C8B-B14F-4D97-AF65-F5344CB8AC3E}">
        <p14:creationId xmlns:p14="http://schemas.microsoft.com/office/powerpoint/2010/main" val="27156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4C4C-610A-8F47-A4C4-A5B09175F920}"/>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4D09A91-16C3-4144-9B7A-B0FA98611A2C}"/>
              </a:ext>
            </a:extLst>
          </p:cNvPr>
          <p:cNvSpPr>
            <a:spLocks noGrp="1"/>
          </p:cNvSpPr>
          <p:nvPr>
            <p:ph idx="1"/>
          </p:nvPr>
        </p:nvSpPr>
        <p:spPr/>
        <p:txBody>
          <a:bodyPr>
            <a:normAutofit/>
          </a:bodyPr>
          <a:lstStyle/>
          <a:p>
            <a:r>
              <a:rPr lang="en-US" sz="2800" dirty="0"/>
              <a:t>Gets called when we create an object of the class</a:t>
            </a:r>
          </a:p>
          <a:p>
            <a:r>
              <a:rPr lang="en-US" sz="2800" dirty="0"/>
              <a:t>Name of the constructor is always the same as the class name</a:t>
            </a:r>
          </a:p>
          <a:p>
            <a:r>
              <a:rPr lang="en-US" sz="2800" dirty="0"/>
              <a:t>A constructor has no return type</a:t>
            </a:r>
          </a:p>
          <a:p>
            <a:r>
              <a:rPr lang="en-US" sz="2800" dirty="0"/>
              <a:t>Multiple constructors provide different ways of initializing class objects</a:t>
            </a:r>
          </a:p>
        </p:txBody>
      </p:sp>
    </p:spTree>
    <p:extLst>
      <p:ext uri="{BB962C8B-B14F-4D97-AF65-F5344CB8AC3E}">
        <p14:creationId xmlns:p14="http://schemas.microsoft.com/office/powerpoint/2010/main" val="2088749547"/>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B24"/>
      </a:dk2>
      <a:lt2>
        <a:srgbClr val="E8E6E2"/>
      </a:lt2>
      <a:accent1>
        <a:srgbClr val="6B93CD"/>
      </a:accent1>
      <a:accent2>
        <a:srgbClr val="5DADBF"/>
      </a:accent2>
      <a:accent3>
        <a:srgbClr val="8786D6"/>
      </a:accent3>
      <a:accent4>
        <a:srgbClr val="CD6B7C"/>
      </a:accent4>
      <a:accent5>
        <a:srgbClr val="D4947F"/>
      </a:accent5>
      <a:accent6>
        <a:srgbClr val="BC9E62"/>
      </a:accent6>
      <a:hlink>
        <a:srgbClr val="977F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960</Words>
  <Application>Microsoft Macintosh PowerPoint</Application>
  <PresentationFormat>Widescreen</PresentationFormat>
  <Paragraphs>103</Paragraphs>
  <Slides>48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Grandview</vt:lpstr>
      <vt:lpstr>Wingdings</vt:lpstr>
      <vt:lpstr>CosineVTI</vt:lpstr>
      <vt:lpstr>Week 3</vt:lpstr>
      <vt:lpstr>Revisit: Object</vt:lpstr>
      <vt:lpstr>Revisit: Classes</vt:lpstr>
      <vt:lpstr>Keyword: public</vt:lpstr>
      <vt:lpstr>Keyword: private</vt:lpstr>
      <vt:lpstr>Keyword: static</vt:lpstr>
      <vt:lpstr>Employee employee1 = new Employee(); Employee employee2 = new Employee();</vt:lpstr>
      <vt:lpstr>Method Headers</vt:lpstr>
      <vt:lpstr>Constructors</vt:lpstr>
      <vt:lpstr>In a client method, the declaration is:</vt:lpstr>
      <vt:lpstr>PowerPoint Presentation</vt:lpstr>
      <vt:lpstr>In a client method, the declaration is:</vt:lpstr>
      <vt:lpstr>PowerPoint Presentation</vt:lpstr>
      <vt:lpstr>Accessors/Getters</vt:lpstr>
      <vt:lpstr>The . Operator indicates getBalance() is a method of the class to which b1 and b2 belong</vt:lpstr>
      <vt:lpstr>Mutators/Setters</vt:lpstr>
      <vt:lpstr>PowerPoint Presentation</vt:lpstr>
      <vt:lpstr>Static Methods</vt:lpstr>
      <vt:lpstr>PowerPoint Presentation</vt:lpstr>
      <vt:lpstr>Method Overloading</vt:lpstr>
      <vt:lpstr>Scope</vt:lpstr>
      <vt:lpstr>Keyword: this</vt:lpstr>
      <vt:lpstr>PowerPoint Presentation</vt:lpstr>
      <vt:lpstr>Reference Data Type</vt:lpstr>
      <vt:lpstr>PowerPoint Presentation</vt:lpstr>
      <vt:lpstr>PowerPoint Presentation</vt:lpstr>
      <vt:lpstr>The Null Reference</vt:lpstr>
      <vt:lpstr>Variable Initialization</vt:lpstr>
      <vt:lpstr>Method Parameters</vt:lpstr>
      <vt:lpstr>Method Parameters</vt:lpstr>
      <vt:lpstr>PowerPoint Presentation</vt:lpstr>
      <vt:lpstr>Passing Objects as Parameters</vt:lpstr>
      <vt:lpstr>PowerPoint Presentation</vt:lpstr>
      <vt:lpstr>PowerPoint Presentation</vt:lpstr>
      <vt:lpstr>PowerPoint Presentation</vt:lpstr>
      <vt:lpstr>PowerPoint Presentation</vt:lpstr>
      <vt:lpstr>Before the chooseBestAccount method 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Inheritance</vt:lpstr>
      <vt:lpstr>Inheritance Hierarchy</vt:lpstr>
      <vt:lpstr>Inheritance Hierarchy</vt:lpstr>
      <vt:lpstr>Inheritance Hierarchy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Sang</dc:creator>
  <cp:lastModifiedBy>Karina Sang</cp:lastModifiedBy>
  <cp:revision>9</cp:revision>
  <dcterms:created xsi:type="dcterms:W3CDTF">2022-07-06T20:39:32Z</dcterms:created>
  <dcterms:modified xsi:type="dcterms:W3CDTF">2022-07-14T21:53:49Z</dcterms:modified>
</cp:coreProperties>
</file>