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5"/>
    <p:restoredTop sz="94626"/>
  </p:normalViewPr>
  <p:slideViewPr>
    <p:cSldViewPr snapToGrid="0" snapToObjects="1">
      <p:cViewPr varScale="1">
        <p:scale>
          <a:sx n="100" d="100"/>
          <a:sy n="100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E9AFA-C894-394C-A716-3DE2DD13D94C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A36A8-380A-BB49-A3BA-F98695C7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11</a:t>
            </a:r>
            <a:r>
              <a:rPr lang="en-US" dirty="0"/>
              <a:t>, 13, 14, 17, 18, 19, </a:t>
            </a:r>
          </a:p>
          <a:p>
            <a:r>
              <a:rPr lang="en-US" dirty="0"/>
              <a:t>10, 11, 16, 18, 19, 21, 22, 23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Ryan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Amy, Sarah: show code </a:t>
            </a:r>
            <a:r>
              <a:rPr lang="en-US" dirty="0" err="1"/>
              <a:t>exmaples</a:t>
            </a:r>
            <a:r>
              <a:rPr lang="en-US" dirty="0"/>
              <a:t> for methods in math class and 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868B-06E1-D421-49E6-658345F5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84" b="16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91D57-BE7E-6E45-84B3-596FF424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FF6E-B49E-5C42-ADFF-6F8C67B5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20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Object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38" y="2108202"/>
            <a:ext cx="4679952" cy="395235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the superclass of the universe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class automatically extends Object, which makes Object a direct or indirect superclass of every other 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010A-5FDE-D04E-AACA-94273B7F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0" y="2243278"/>
            <a:ext cx="6948229" cy="29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b="1" dirty="0">
                <a:latin typeface="+mn-lt"/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not an abstract class, so all of its methods have implementations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expectation is that these methods will be overridden in any class where the default implementation is not suitable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9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2108202"/>
            <a:ext cx="11057859" cy="19109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a version of your object in String 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When you attempt to print an object, the inherited default </a:t>
            </a:r>
            <a:r>
              <a:rPr lang="en-US" sz="2800" dirty="0" err="1"/>
              <a:t>toString</a:t>
            </a:r>
            <a:r>
              <a:rPr lang="en-US" sz="2800" dirty="0"/>
              <a:t> method is invoked, which prints the address in memory of the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FB6C-A234-5D4C-B168-E627A5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181F8-F6B9-134A-BFB1-D407E6A6C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9" y="3918248"/>
            <a:ext cx="7501159" cy="1148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18C81-9459-6445-A332-FF6E30BE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49" y="5232390"/>
            <a:ext cx="4643749" cy="5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To have more meaningful output, we should always override the </a:t>
            </a:r>
            <a:r>
              <a:rPr lang="en-US" sz="2800" dirty="0" err="1"/>
              <a:t>toString</a:t>
            </a:r>
            <a:r>
              <a:rPr lang="en-US" sz="2800" dirty="0"/>
              <a:t> method for our own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Helps with debugging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CB857-B4A2-6444-B824-2FD3F589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34138-EFB9-1B40-BA3B-6C609115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07750"/>
            <a:ext cx="9558890" cy="859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558890" cy="376089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true if </a:t>
            </a:r>
            <a:r>
              <a:rPr lang="en-US" sz="2800" b="1" dirty="0"/>
              <a:t>this</a:t>
            </a:r>
            <a:r>
              <a:rPr lang="en-US" sz="2800" dirty="0"/>
              <a:t> object and </a:t>
            </a:r>
            <a:r>
              <a:rPr lang="en-US" sz="2800" b="1" dirty="0"/>
              <a:t>other</a:t>
            </a:r>
            <a:r>
              <a:rPr lang="en-US" sz="2800" dirty="0"/>
              <a:t> are the same object, false otherwise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Being the same object means referencing the same memory slot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Often, we may want two objects to be considered equal if their contents are the same, so we have to override the equals method to achieve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+mn-lt"/>
              </a:rPr>
              <a:t>hashCode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9466"/>
            <a:ext cx="9854255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object is associated with an integer value called hash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Objects are equal by default when they have a same hash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800" dirty="0"/>
              <a:t> An object of type String is a sequence of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literals consist of zero or more characters, including escape sequences, surrounded by double quotes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C8656-D519-6842-B309-120A246E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061799"/>
            <a:ext cx="6638545" cy="15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80543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objects are immutable, so there are no methods to change them after they’ve been constructed; however, you can create a new String and replace an existing String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D59E2-B896-CB46-82F2-4BB26243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913632"/>
            <a:ext cx="4001401" cy="624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26FD0-3CA5-1C41-ABF3-C839FC76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81" y="3890263"/>
            <a:ext cx="5054092" cy="602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1EBF2-653B-6143-96ED-500BE576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39699"/>
            <a:ext cx="4001401" cy="97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68CF9-BC8E-0342-9A31-970F93247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721" y="4778247"/>
            <a:ext cx="5997422" cy="9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Operator: 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83AD-B6D7-9C49-AA07-A95F3213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" y="2450335"/>
            <a:ext cx="11608991" cy="19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String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7657"/>
            <a:ext cx="10058400" cy="376089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Returns true if string1 and string 2 are identical strings, false otherwise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Compares strings in dictionary (lexicographical) order</a:t>
            </a:r>
          </a:p>
          <a:p>
            <a:pPr>
              <a:buFontTx/>
              <a:buChar char="-"/>
            </a:pPr>
            <a:r>
              <a:rPr lang="en-US" sz="2400" dirty="0"/>
              <a:t>If string1.compareTo(string2) &lt; 0, then string1 precedes string2 in the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6BDA-454F-C449-B520-6CC70440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6703632" cy="763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17B46-A79A-3F42-AD8B-D804DA7A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6703632" cy="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92A-D614-954B-96D3-12862A7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Defining an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791DA-D470-C644-8E4B-15ECCD21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330" y="2487168"/>
            <a:ext cx="11333339" cy="26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124706-52E2-1147-B632-2DFD650F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326191"/>
            <a:ext cx="6071362" cy="62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4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B56C-915F-874D-AF62-CECCCFA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95688-30CA-8F45-A4BB-C96AB444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3380"/>
            <a:ext cx="2858866" cy="762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831E8-8B54-994E-84C4-7E25ECCB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63900"/>
            <a:ext cx="7447710" cy="762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921F3-586D-9A44-856E-730300E6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49906"/>
            <a:ext cx="10333562" cy="77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BAD09-D677-574F-B390-C6EB6F5F8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533" y="5444283"/>
            <a:ext cx="5685225" cy="7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Takes either an existing object or a value of primitive type, “wraps” it in an object, and provide a new set of methods for that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construction of an object from a single value (wrapping or boxing the primitive in a wrapper object)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retrieval of the primitive value (unwrapping or unboxing from the wrapper 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Integer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67699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Integer class wraps a value of type int in an object, an object of type Integer contains just one instance variable whose type is int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6805-5C35-EC47-8BEF-7D0BB433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5" y="3742663"/>
            <a:ext cx="4235919" cy="757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53FB3-5D11-B147-8E56-5747FED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77749"/>
            <a:ext cx="6855873" cy="751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2A84A-73CC-2E42-9AA2-78D99229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56" y="3607948"/>
            <a:ext cx="4254793" cy="89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E9272-58E0-0545-B0F9-CACF4C403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544236"/>
            <a:ext cx="6723910" cy="911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C934D-3059-F04E-B5B5-F9AF63740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152" y="4648065"/>
            <a:ext cx="3588947" cy="7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3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Double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8258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Double class wraps a value of type double in an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 object of type Double contains just one instance variable whose type is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0FCE2-CEAE-0E41-8222-6FC9579F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34048"/>
            <a:ext cx="3871760" cy="70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D73ED-811A-5D40-849B-69F9B8A76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44" y="3852360"/>
            <a:ext cx="4131635" cy="783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9AEA7-041E-7749-AF03-FE7E8DD84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635946"/>
            <a:ext cx="5049137" cy="701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49B8-E09E-2946-9804-FC6798AED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5337844"/>
            <a:ext cx="5239725" cy="727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A50D0-C8CD-4E4F-80FA-1FD298BAF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294" y="4608720"/>
            <a:ext cx="3214589" cy="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0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Math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10283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Implements standard mathematical functions and contains some mathematical constants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56187-6D7C-DE41-A67A-A3AD9FDD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34903"/>
            <a:ext cx="4187603" cy="693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7986-2425-8642-8ED8-3D275415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76587"/>
            <a:ext cx="5776974" cy="865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7659F-8B6D-5245-9F76-ABB377629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41861"/>
            <a:ext cx="9004497" cy="83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F1E08-CC90-4B4B-8ACB-BC656E4F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628689"/>
            <a:ext cx="6163785" cy="830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58901-81FA-094B-9848-873A27A9F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828" y="3234903"/>
            <a:ext cx="4667949" cy="7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7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312589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Produces a random real number in range 0.0 to 1.0, where 0.0 is included and 1.0 is not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We can scale or shift this range to transform the original interval 0.0 &lt;= x &lt; 1.0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B2C08-F5E6-5A41-B7FD-A3C0B198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71069"/>
            <a:ext cx="4478684" cy="5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CB91-69EB-1C41-80BA-796187F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8A5D-FF89-774D-AB52-7A4A3FA8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8768"/>
            <a:ext cx="10058400" cy="2010324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Two of the methods in the </a:t>
            </a:r>
            <a:r>
              <a:rPr lang="en-US" sz="2400" i="1" dirty="0"/>
              <a:t>Bird</a:t>
            </a:r>
            <a:r>
              <a:rPr lang="en-US" sz="2400" dirty="0"/>
              <a:t> class must be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endParaRPr lang="en-US" sz="24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1" dirty="0"/>
              <a:t> </a:t>
            </a:r>
            <a:r>
              <a:rPr lang="en-US" sz="2400" dirty="0"/>
              <a:t>Any subclass of </a:t>
            </a:r>
            <a:r>
              <a:rPr lang="en-US" sz="2400" i="1" dirty="0"/>
              <a:t>Bird</a:t>
            </a:r>
            <a:r>
              <a:rPr lang="en-US" sz="2400" dirty="0"/>
              <a:t> will automatically implement the interface </a:t>
            </a:r>
            <a:r>
              <a:rPr lang="en-US" sz="2400" i="1" dirty="0" err="1"/>
              <a:t>FlyingObject</a:t>
            </a:r>
            <a:r>
              <a:rPr lang="en-US" sz="2400" dirty="0"/>
              <a:t>, since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r>
              <a:rPr lang="en-US" sz="2400" dirty="0"/>
              <a:t> will be inherited by the subclass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CA879-CE77-1549-9367-03B94A0D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037"/>
            <a:ext cx="85990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0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6535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that extends a superclass can also directly implement an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239B1-D764-8845-B7FA-1668F654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31" y="3669884"/>
            <a:ext cx="1019993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can only have one superclass, but implement any number of interfaces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7C78-C299-F545-AD58-3463A283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" y="3429000"/>
            <a:ext cx="1126651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062480"/>
            <a:ext cx="5797296" cy="4228591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Belongs to the standard </a:t>
            </a:r>
            <a:r>
              <a:rPr lang="en-US" sz="2800" dirty="0" err="1"/>
              <a:t>java.lang</a:t>
            </a:r>
            <a:r>
              <a:rPr lang="en-US" sz="2800" dirty="0"/>
              <a:t>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Any class that implements Comparable must provide an implementation for the </a:t>
            </a:r>
            <a:r>
              <a:rPr lang="en-US" sz="2800" i="1" dirty="0" err="1"/>
              <a:t>compareTo</a:t>
            </a:r>
            <a:r>
              <a:rPr lang="en-US" sz="2800" dirty="0"/>
              <a:t> 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i="1" dirty="0" err="1"/>
              <a:t>compareTo</a:t>
            </a:r>
            <a:r>
              <a:rPr lang="en-US" sz="2800" dirty="0"/>
              <a:t> returns a negative integer, zero, or a positive integer depending on whether </a:t>
            </a:r>
            <a:r>
              <a:rPr lang="en-US" sz="2800" b="1" dirty="0"/>
              <a:t>this </a:t>
            </a:r>
            <a:r>
              <a:rPr lang="en-US" sz="2800" dirty="0"/>
              <a:t>is less than, equal to, or greater than the </a:t>
            </a:r>
            <a:r>
              <a:rPr lang="en-US" sz="2800" b="1" dirty="0"/>
              <a:t>parameter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0C319-2D60-764D-81D7-CE06CE5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4" y="2741880"/>
            <a:ext cx="5097526" cy="17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4244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Consider writing a program that simulates a game of Battleships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program may have a </a:t>
            </a:r>
            <a:r>
              <a:rPr lang="en-US" sz="2800" i="1" dirty="0"/>
              <a:t>Ship</a:t>
            </a:r>
            <a:r>
              <a:rPr lang="en-US" sz="2800" dirty="0"/>
              <a:t> class with subclasses Submarine, Cruiser, Destroyer,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various </a:t>
            </a:r>
            <a:r>
              <a:rPr lang="en-US" sz="2800" i="1" dirty="0"/>
              <a:t>ships</a:t>
            </a:r>
            <a:r>
              <a:rPr lang="en-US" sz="2800" dirty="0"/>
              <a:t> will be placed in a two-dimensional </a:t>
            </a:r>
            <a:r>
              <a:rPr lang="en-US" sz="2800" i="1" dirty="0"/>
              <a:t>grid</a:t>
            </a:r>
            <a:r>
              <a:rPr lang="en-US" sz="2800" dirty="0"/>
              <a:t> that represents a part of the ocean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Should we use abstract class or interface for Ship and Grid?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An abstract class </a:t>
            </a:r>
            <a:r>
              <a:rPr lang="en-US" sz="2800" i="1" dirty="0"/>
              <a:t>Ship</a:t>
            </a:r>
            <a:r>
              <a:rPr lang="en-US" sz="2800" dirty="0"/>
              <a:t> is a good design choice, because we will not create any </a:t>
            </a:r>
            <a:r>
              <a:rPr lang="en-US" sz="2800" i="1" dirty="0"/>
              <a:t>Ship, </a:t>
            </a:r>
            <a:r>
              <a:rPr lang="en-US" sz="2800" dirty="0"/>
              <a:t>but the subclasses of </a:t>
            </a:r>
            <a:r>
              <a:rPr lang="en-US" sz="2800" i="1" dirty="0"/>
              <a:t>Ship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A </a:t>
            </a:r>
            <a:r>
              <a:rPr lang="en-US" sz="2800" i="1" dirty="0"/>
              <a:t>Grid</a:t>
            </a:r>
            <a:r>
              <a:rPr lang="en-US" sz="2800" dirty="0"/>
              <a:t> interface can have methods that manipulate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The abstract </a:t>
            </a:r>
            <a:r>
              <a:rPr lang="en-US" sz="2800" i="1" dirty="0"/>
              <a:t>Ship</a:t>
            </a:r>
            <a:r>
              <a:rPr lang="en-US" sz="2800" dirty="0"/>
              <a:t> class is specific to the Battleships application, the </a:t>
            </a:r>
            <a:r>
              <a:rPr lang="en-US" sz="2800" i="1" dirty="0"/>
              <a:t>Grid</a:t>
            </a:r>
            <a:r>
              <a:rPr lang="en-US" sz="2800" dirty="0"/>
              <a:t> interface is not; we can use the </a:t>
            </a:r>
            <a:r>
              <a:rPr lang="en-US" sz="2800" i="1" dirty="0"/>
              <a:t>Grid</a:t>
            </a:r>
            <a:r>
              <a:rPr lang="en-US" sz="2800" dirty="0"/>
              <a:t> interface in any program that has a </a:t>
            </a:r>
            <a:r>
              <a:rPr lang="en-US" sz="2800" i="1" dirty="0"/>
              <a:t>Grid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194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D5DD7-237E-9945-9F31-DE51639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0" y="187684"/>
            <a:ext cx="8276659" cy="61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5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FA5C3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826</Words>
  <Application>Microsoft Macintosh PowerPoint</Application>
  <PresentationFormat>Widescreen</PresentationFormat>
  <Paragraphs>74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Nova</vt:lpstr>
      <vt:lpstr>Arial Nova Light</vt:lpstr>
      <vt:lpstr>Calibri</vt:lpstr>
      <vt:lpstr>Courier New</vt:lpstr>
      <vt:lpstr>RetrospectVTI</vt:lpstr>
      <vt:lpstr>Week 5</vt:lpstr>
      <vt:lpstr>Recall: Defining an Interface</vt:lpstr>
      <vt:lpstr>The implements Keyword</vt:lpstr>
      <vt:lpstr>The implements Keyword</vt:lpstr>
      <vt:lpstr>Note</vt:lpstr>
      <vt:lpstr>The Comparable Interface</vt:lpstr>
      <vt:lpstr>Abstract Class vs. Interface</vt:lpstr>
      <vt:lpstr>Abstract Class vs. Interface</vt:lpstr>
      <vt:lpstr>PowerPoint Presentation</vt:lpstr>
      <vt:lpstr>The Object Class</vt:lpstr>
      <vt:lpstr>Methods in Object</vt:lpstr>
      <vt:lpstr>PowerPoint Presentation</vt:lpstr>
      <vt:lpstr>PowerPoint Presentation</vt:lpstr>
      <vt:lpstr>PowerPoint Presentation</vt:lpstr>
      <vt:lpstr>The hashCode Method</vt:lpstr>
      <vt:lpstr>The String Class</vt:lpstr>
      <vt:lpstr>The String Class</vt:lpstr>
      <vt:lpstr>Concatenation Operator: +</vt:lpstr>
      <vt:lpstr>Comparison of String Objects</vt:lpstr>
      <vt:lpstr>PowerPoint Presentation</vt:lpstr>
      <vt:lpstr>Other String methods</vt:lpstr>
      <vt:lpstr>Wrapper Classes</vt:lpstr>
      <vt:lpstr>The Integer Class</vt:lpstr>
      <vt:lpstr>The Double Class</vt:lpstr>
      <vt:lpstr>The Math Class</vt:lpstr>
      <vt:lpstr>Random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Karina Sang</dc:creator>
  <cp:lastModifiedBy>Karina Sang</cp:lastModifiedBy>
  <cp:revision>18</cp:revision>
  <dcterms:created xsi:type="dcterms:W3CDTF">2022-07-24T16:18:51Z</dcterms:created>
  <dcterms:modified xsi:type="dcterms:W3CDTF">2022-07-29T15:24:26Z</dcterms:modified>
</cp:coreProperties>
</file>