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80" r:id="rId8"/>
    <p:sldId id="281" r:id="rId9"/>
    <p:sldId id="278" r:id="rId10"/>
    <p:sldId id="27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5"/>
    <p:restoredTop sz="94684"/>
  </p:normalViewPr>
  <p:slideViewPr>
    <p:cSldViewPr snapToGrid="0" snapToObjects="1">
      <p:cViewPr>
        <p:scale>
          <a:sx n="83" d="100"/>
          <a:sy n="83" d="100"/>
        </p:scale>
        <p:origin x="14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69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1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97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5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24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6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39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3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6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07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2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5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9A5DA-97AA-DA44-BB22-AF70C74FE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Program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7C84A-798B-254E-BB71-D83810218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Diagram, shape&#10;&#10;Description automatically generated with medium confidence">
            <a:extLst>
              <a:ext uri="{FF2B5EF4-FFF2-40B4-BE49-F238E27FC236}">
                <a16:creationId xmlns:a16="http://schemas.microsoft.com/office/drawing/2014/main" id="{478FB4E6-0576-0B66-B3AE-DE7163E1B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0" r="17187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85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AD73-4E02-F248-AF43-2B609F4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Objected-oriented 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2A5-01C9-304E-96D1-81030199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an approach that overlap analysis of the problem, development of the design, and part of the implementation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Identify classes to be written</a:t>
            </a:r>
          </a:p>
          <a:p>
            <a:pPr lvl="1"/>
            <a:r>
              <a:rPr lang="en-US" dirty="0"/>
              <a:t>Identify behaviour(methods) for each class</a:t>
            </a:r>
          </a:p>
          <a:p>
            <a:pPr lvl="1"/>
            <a:r>
              <a:rPr lang="en-US" dirty="0"/>
              <a:t>Determine the relationships between classes</a:t>
            </a:r>
          </a:p>
          <a:p>
            <a:pPr lvl="1"/>
            <a:r>
              <a:rPr lang="en-US" dirty="0"/>
              <a:t>Write the interface(public method headers) for each class</a:t>
            </a:r>
          </a:p>
          <a:p>
            <a:pPr lvl="1"/>
            <a:r>
              <a:rPr lang="en-US" dirty="0"/>
              <a:t>Implement the methods</a:t>
            </a:r>
          </a:p>
        </p:txBody>
      </p:sp>
    </p:spTree>
    <p:extLst>
      <p:ext uri="{BB962C8B-B14F-4D97-AF65-F5344CB8AC3E}">
        <p14:creationId xmlns:p14="http://schemas.microsoft.com/office/powerpoint/2010/main" val="327910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D255-4B54-6A4A-B9F2-377E5D7E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CB51-37BF-8A48-BC6A-9F6B72414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identify the objects in the program</a:t>
            </a:r>
          </a:p>
          <a:p>
            <a:r>
              <a:rPr lang="en-US" dirty="0"/>
              <a:t>Pick out nouns in the program specification</a:t>
            </a:r>
          </a:p>
          <a:p>
            <a:r>
              <a:rPr lang="en-US" dirty="0"/>
              <a:t>Many applications have similar object types: a low-level basic component; a collection of low-level components; a controlling object that puts everything together, and a display object that could be a GUI(graphical 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31997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A9DB-0853-F54F-BD28-7A6C2982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program that maintains an </a:t>
            </a:r>
            <a:r>
              <a:rPr lang="en-US" b="1" dirty="0"/>
              <a:t>inventory</a:t>
            </a:r>
            <a:r>
              <a:rPr lang="en-US" dirty="0"/>
              <a:t> of stock </a:t>
            </a:r>
            <a:r>
              <a:rPr lang="en-US" b="1" dirty="0"/>
              <a:t>items</a:t>
            </a:r>
            <a:r>
              <a:rPr lang="en-US" dirty="0"/>
              <a:t> for a small </a:t>
            </a:r>
            <a:r>
              <a:rPr lang="en-US" b="1" dirty="0"/>
              <a:t>store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ECFAD0-FDEF-DF42-B756-96A4D7ED7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734" y="2530899"/>
            <a:ext cx="8630532" cy="179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3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55B1-76A3-0849-A9C0-8E42680B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program that simulates a </a:t>
            </a:r>
            <a:r>
              <a:rPr lang="en-US" b="1" dirty="0"/>
              <a:t>game</a:t>
            </a:r>
            <a:r>
              <a:rPr lang="en-US" dirty="0"/>
              <a:t> of bingo. There should be at least two </a:t>
            </a:r>
            <a:r>
              <a:rPr lang="en-US" b="1" dirty="0"/>
              <a:t>players</a:t>
            </a:r>
            <a:r>
              <a:rPr lang="en-US" dirty="0"/>
              <a:t>, each of whom has a </a:t>
            </a:r>
            <a:r>
              <a:rPr lang="en-US" b="1" dirty="0"/>
              <a:t>bingo card</a:t>
            </a:r>
            <a:r>
              <a:rPr lang="en-US" dirty="0"/>
              <a:t>, and a </a:t>
            </a:r>
            <a:r>
              <a:rPr lang="en-US" b="1" dirty="0"/>
              <a:t>caller</a:t>
            </a:r>
            <a:r>
              <a:rPr lang="en-US" dirty="0"/>
              <a:t> who calls the numbers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EAC1D9-F105-CF43-89E2-1F79CF47A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532" y="2549195"/>
            <a:ext cx="10496272" cy="175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4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803E-871E-034F-A27F-0E7E1B9B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7661"/>
          </a:xfrm>
        </p:spPr>
        <p:txBody>
          <a:bodyPr>
            <a:normAutofit/>
          </a:bodyPr>
          <a:lstStyle/>
          <a:p>
            <a:r>
              <a:rPr lang="en-US" dirty="0"/>
              <a:t>Write a program that creates random bridge </a:t>
            </a:r>
            <a:r>
              <a:rPr lang="en-US" b="1" dirty="0"/>
              <a:t>deals</a:t>
            </a:r>
            <a:r>
              <a:rPr lang="en-US" dirty="0"/>
              <a:t> and displays them in a specified </a:t>
            </a:r>
            <a:r>
              <a:rPr lang="en-US" b="1" dirty="0"/>
              <a:t>format</a:t>
            </a:r>
            <a:r>
              <a:rPr lang="en-US" dirty="0"/>
              <a:t> (deal: consists four </a:t>
            </a:r>
            <a:r>
              <a:rPr lang="en-US" b="1" dirty="0"/>
              <a:t>hands</a:t>
            </a:r>
            <a:r>
              <a:rPr lang="en-US" dirty="0"/>
              <a:t>, dealt from a </a:t>
            </a:r>
            <a:r>
              <a:rPr lang="en-US" b="1" dirty="0"/>
              <a:t>deck</a:t>
            </a:r>
            <a:r>
              <a:rPr lang="en-US" dirty="0"/>
              <a:t> of cards)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35103-A60C-6D4B-94D1-95986653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45" y="2332924"/>
            <a:ext cx="10035910" cy="36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0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730B-F004-784A-95ED-54A6634B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Behaviours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1EAB-EC70-0F4D-9214-97197EAE7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Find all verbs in the program description that help lead to the solution of the programming task</a:t>
            </a:r>
          </a:p>
          <a:p>
            <a:r>
              <a:rPr lang="en-US" dirty="0"/>
              <a:t>The process of bundling a group of methods and data fields into a class is called encapsulation</a:t>
            </a:r>
          </a:p>
          <a:p>
            <a:r>
              <a:rPr lang="en-US" dirty="0"/>
              <a:t>Think carefully about who should do what. Do not ask a basic object to perform operations for the group. (i.e., A Card should know its value and suit, but should not be responsible for keeping track of how many cards are left in a deck)</a:t>
            </a:r>
          </a:p>
          <a:p>
            <a:r>
              <a:rPr lang="en-US" dirty="0"/>
              <a:t>Decide which data fields each class will need, and which data structures should store them (i.e., if an object represents a list of items, consider an array or </a:t>
            </a:r>
            <a:r>
              <a:rPr lang="en-US" dirty="0" err="1"/>
              <a:t>ArrayList</a:t>
            </a:r>
            <a:r>
              <a:rPr lang="en-US" dirty="0"/>
              <a:t> as the data structure)</a:t>
            </a:r>
          </a:p>
        </p:txBody>
      </p:sp>
    </p:spTree>
    <p:extLst>
      <p:ext uri="{BB962C8B-B14F-4D97-AF65-F5344CB8AC3E}">
        <p14:creationId xmlns:p14="http://schemas.microsoft.com/office/powerpoint/2010/main" val="253682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27FE-A622-4148-A02C-B7C83034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Relationships Between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A72C-79E4-3F44-8425-F85B94A1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relationships</a:t>
            </a:r>
          </a:p>
          <a:p>
            <a:pPr lvl="1"/>
            <a:r>
              <a:rPr lang="en-US" dirty="0"/>
              <a:t>Look for classes with common </a:t>
            </a:r>
            <a:r>
              <a:rPr lang="en-US" dirty="0" err="1"/>
              <a:t>behaviours</a:t>
            </a:r>
            <a:endParaRPr lang="en-US" dirty="0"/>
          </a:p>
          <a:p>
            <a:pPr lvl="1"/>
            <a:r>
              <a:rPr lang="en-US" dirty="0"/>
              <a:t>Is-a relationship – if object1 is-a object2, then object2 is a candidate for a superclass</a:t>
            </a:r>
          </a:p>
          <a:p>
            <a:r>
              <a:rPr lang="en-US" dirty="0"/>
              <a:t>Composition Relationships</a:t>
            </a:r>
          </a:p>
          <a:p>
            <a:pPr lvl="1"/>
            <a:r>
              <a:rPr lang="en-US" dirty="0"/>
              <a:t>Has-a relationship (i.e., a Nurse has-a Uniform, a champion/agent has-a ?)</a:t>
            </a:r>
          </a:p>
          <a:p>
            <a:pPr lvl="1"/>
            <a:r>
              <a:rPr lang="en-US" dirty="0"/>
              <a:t>If two classes have a composition relationship, one of them contains an instance variable whose type is the other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5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66CC-FB04-2B4F-865B-5B514A8E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UML(Unified Modeling Language)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A6F7-7DE1-E443-B245-BBA7472E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graphical scheme used by object-oriented programmers</a:t>
            </a:r>
          </a:p>
          <a:p>
            <a:r>
              <a:rPr lang="en-US" dirty="0"/>
              <a:t>UML rules:</a:t>
            </a:r>
          </a:p>
          <a:p>
            <a:pPr lvl="1"/>
            <a:r>
              <a:rPr lang="en-US" dirty="0"/>
              <a:t>Represent classes with rectangles</a:t>
            </a:r>
          </a:p>
          <a:p>
            <a:pPr lvl="1"/>
            <a:r>
              <a:rPr lang="en-US" dirty="0"/>
              <a:t>Use angle brackets with the word “abstract” or “interface” to indicate either an abstract class or interface</a:t>
            </a:r>
          </a:p>
          <a:p>
            <a:pPr lvl="1"/>
            <a:r>
              <a:rPr lang="en-US" dirty="0"/>
              <a:t>Show the is-a relationship between classes with an open up-arrow</a:t>
            </a:r>
          </a:p>
          <a:p>
            <a:pPr lvl="1"/>
            <a:r>
              <a:rPr lang="en-US" dirty="0"/>
              <a:t>Show the is-a relationship that involves an interface with an open, dotted up-arrow</a:t>
            </a:r>
          </a:p>
          <a:p>
            <a:pPr lvl="1"/>
            <a:r>
              <a:rPr lang="en-US" dirty="0"/>
              <a:t>Show the has-a relationship with a down arrow or sideways arrow (indicates composition)</a:t>
            </a:r>
          </a:p>
        </p:txBody>
      </p:sp>
    </p:spTree>
    <p:extLst>
      <p:ext uri="{BB962C8B-B14F-4D97-AF65-F5344CB8AC3E}">
        <p14:creationId xmlns:p14="http://schemas.microsoft.com/office/powerpoint/2010/main" val="412863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84F43D-EF63-F148-B214-52C18551D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674" y="741996"/>
            <a:ext cx="7764651" cy="537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4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5587-AB01-5740-8563-50549E1C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00AC-3341-F249-B6E6-5D0B280C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Bottom-up development</a:t>
            </a:r>
          </a:p>
          <a:p>
            <a:pPr lvl="1"/>
            <a:r>
              <a:rPr lang="en-US" dirty="0"/>
              <a:t>For each method in a class, list all other classes needed to implement that particular method. These classes are called collaborators. A class has no collaborators is independent</a:t>
            </a:r>
          </a:p>
          <a:p>
            <a:pPr lvl="1"/>
            <a:r>
              <a:rPr lang="en-US" dirty="0"/>
              <a:t>Independent classes, typically the basic objects, should be implemented and tested first before being incorporated into the overall project</a:t>
            </a:r>
          </a:p>
          <a:p>
            <a:pPr lvl="1"/>
            <a:r>
              <a:rPr lang="en-US" dirty="0"/>
              <a:t>When each of the independent classes is working, classes that depend on just one other class are implemented and tested, and so 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9F98-6BDF-B742-B634-19245B3F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B454-A245-7A4C-889B-1986FCBE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786"/>
          </a:xfrm>
        </p:spPr>
        <p:txBody>
          <a:bodyPr/>
          <a:lstStyle/>
          <a:p>
            <a:r>
              <a:rPr lang="en-US" dirty="0"/>
              <a:t>Waterfall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AAE9A-08A1-ED4C-A4F6-1236B3265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29" y="2442411"/>
            <a:ext cx="62611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5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2CCA-5F9F-2341-979E-05A1D297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27B4B-1CF4-8E4F-9AF6-AF232AD7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 development</a:t>
            </a:r>
          </a:p>
          <a:p>
            <a:pPr lvl="1"/>
            <a:r>
              <a:rPr lang="en-US" dirty="0"/>
              <a:t>The programmer starts with an overview of the program, selecting the highest-level controlling object and the tasks needed</a:t>
            </a:r>
          </a:p>
          <a:p>
            <a:pPr lvl="1"/>
            <a:r>
              <a:rPr lang="en-US" dirty="0"/>
              <a:t>During development of the program, subsidiary classes may be added to simplify existing classes</a:t>
            </a:r>
          </a:p>
        </p:txBody>
      </p:sp>
    </p:spTree>
    <p:extLst>
      <p:ext uri="{BB962C8B-B14F-4D97-AF65-F5344CB8AC3E}">
        <p14:creationId xmlns:p14="http://schemas.microsoft.com/office/powerpoint/2010/main" val="233452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0BE2-15C5-9C41-AD1F-1CC37FAD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7B36-E240-3741-8D30-8F4D4DC5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 abstraction</a:t>
            </a:r>
          </a:p>
          <a:p>
            <a:pPr lvl="1"/>
            <a:r>
              <a:rPr lang="en-US" dirty="0"/>
              <a:t>Helper methods</a:t>
            </a:r>
          </a:p>
          <a:p>
            <a:pPr lvl="1"/>
            <a:r>
              <a:rPr lang="en-US" dirty="0"/>
              <a:t>Stepwise refinement</a:t>
            </a:r>
          </a:p>
          <a:p>
            <a:r>
              <a:rPr lang="en-US" dirty="0"/>
              <a:t>Information hiding</a:t>
            </a:r>
          </a:p>
          <a:p>
            <a:r>
              <a:rPr lang="en-US" dirty="0"/>
              <a:t>Stub method (dummy method)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Step by step procedure that solves a problem or achieves a goal</a:t>
            </a:r>
          </a:p>
        </p:txBody>
      </p:sp>
    </p:spTree>
    <p:extLst>
      <p:ext uri="{BB962C8B-B14F-4D97-AF65-F5344CB8AC3E}">
        <p14:creationId xmlns:p14="http://schemas.microsoft.com/office/powerpoint/2010/main" val="235842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84DC-91DB-524D-BD23-21060566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7C37-C491-5745-BFB6-8320FC6CF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program that creates a teacher’s grade book. The program should maintain a </a:t>
            </a:r>
            <a:r>
              <a:rPr lang="en-US" b="1" dirty="0"/>
              <a:t>class</a:t>
            </a:r>
            <a:r>
              <a:rPr lang="en-US" dirty="0"/>
              <a:t> list of </a:t>
            </a:r>
            <a:r>
              <a:rPr lang="en-US" b="1" dirty="0"/>
              <a:t>students</a:t>
            </a:r>
            <a:r>
              <a:rPr lang="en-US" dirty="0"/>
              <a:t> for any number of classes in the teacher’s schedule. A menu should be provided that allows the teacher to</a:t>
            </a:r>
          </a:p>
          <a:p>
            <a:pPr lvl="1"/>
            <a:r>
              <a:rPr lang="en-CA" sz="2400" i="1" dirty="0"/>
              <a:t>Create</a:t>
            </a:r>
            <a:r>
              <a:rPr lang="en-CA" sz="2400" dirty="0"/>
              <a:t> a new class of students. </a:t>
            </a:r>
          </a:p>
          <a:p>
            <a:pPr lvl="1"/>
            <a:r>
              <a:rPr lang="en-CA" sz="2400" i="1" dirty="0"/>
              <a:t>Enter</a:t>
            </a:r>
            <a:r>
              <a:rPr lang="en-CA" sz="2400" dirty="0"/>
              <a:t> a set of </a:t>
            </a:r>
            <a:r>
              <a:rPr lang="en-CA" sz="2400" b="1" dirty="0"/>
              <a:t>scores</a:t>
            </a:r>
            <a:r>
              <a:rPr lang="en-CA" sz="2400" dirty="0"/>
              <a:t> for any class.</a:t>
            </a:r>
          </a:p>
          <a:p>
            <a:pPr lvl="1"/>
            <a:r>
              <a:rPr lang="en-CA" sz="2400" i="1" dirty="0"/>
              <a:t>Correct</a:t>
            </a:r>
            <a:r>
              <a:rPr lang="en-CA" sz="2400" dirty="0"/>
              <a:t> any data that’s been entered. </a:t>
            </a:r>
          </a:p>
          <a:p>
            <a:pPr lvl="1"/>
            <a:r>
              <a:rPr lang="en-CA" sz="2400" i="1" dirty="0"/>
              <a:t>Display</a:t>
            </a:r>
            <a:r>
              <a:rPr lang="en-CA" sz="2400" dirty="0"/>
              <a:t> the record of any student. </a:t>
            </a:r>
          </a:p>
          <a:p>
            <a:pPr lvl="1"/>
            <a:r>
              <a:rPr lang="en-CA" sz="2400" i="1" dirty="0"/>
              <a:t>Calculate</a:t>
            </a:r>
            <a:r>
              <a:rPr lang="en-CA" sz="2400" dirty="0"/>
              <a:t> the final average and grade for all students in a class. </a:t>
            </a:r>
          </a:p>
          <a:p>
            <a:pPr lvl="1"/>
            <a:r>
              <a:rPr lang="en-CA" sz="2400" i="1" dirty="0"/>
              <a:t>Print</a:t>
            </a:r>
            <a:r>
              <a:rPr lang="en-CA" sz="2400" dirty="0"/>
              <a:t> a class list, with or without grades. </a:t>
            </a:r>
          </a:p>
          <a:p>
            <a:pPr lvl="1"/>
            <a:r>
              <a:rPr lang="en-CA" sz="2400" i="1" dirty="0"/>
              <a:t>Add</a:t>
            </a:r>
            <a:r>
              <a:rPr lang="en-CA" sz="2400" dirty="0"/>
              <a:t> a student, delete a student, or transfer a student to another class. </a:t>
            </a:r>
          </a:p>
          <a:p>
            <a:pPr lvl="1"/>
            <a:r>
              <a:rPr lang="en-CA" sz="2400" i="1" dirty="0"/>
              <a:t>Save</a:t>
            </a:r>
            <a:r>
              <a:rPr lang="en-CA" sz="2400" dirty="0"/>
              <a:t> all the data in a file.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794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A03F-9B4C-824F-8CDA-FFABCA00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Program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E33B-B277-3642-828E-1E5E5D2D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written description of the project, typically based on a customer’s requirements</a:t>
            </a:r>
          </a:p>
          <a:p>
            <a:r>
              <a:rPr lang="en-US" dirty="0"/>
              <a:t>The first step in writing a program is to analyze the specification, make sure you understand it, and clarify with the customer anything that is unclear</a:t>
            </a:r>
          </a:p>
        </p:txBody>
      </p:sp>
    </p:spTree>
    <p:extLst>
      <p:ext uri="{BB962C8B-B14F-4D97-AF65-F5344CB8AC3E}">
        <p14:creationId xmlns:p14="http://schemas.microsoft.com/office/powerpoint/2010/main" val="413973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AD73-4E02-F248-AF43-2B609F4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2A5-01C9-304E-96D1-81030199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fairly detailed plan for solving the problem outlined in the specification</a:t>
            </a:r>
          </a:p>
          <a:p>
            <a:r>
              <a:rPr lang="en-US" dirty="0"/>
              <a:t>Should include all objects that will be used in the solution, the data structures that will implement them, plus a detailed list of the tasks to be performed by the program</a:t>
            </a:r>
          </a:p>
          <a:p>
            <a:r>
              <a:rPr lang="en-US" dirty="0"/>
              <a:t>Should not include any Java code</a:t>
            </a:r>
          </a:p>
        </p:txBody>
      </p:sp>
    </p:spTree>
    <p:extLst>
      <p:ext uri="{BB962C8B-B14F-4D97-AF65-F5344CB8AC3E}">
        <p14:creationId xmlns:p14="http://schemas.microsoft.com/office/powerpoint/2010/main" val="98629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AD73-4E02-F248-AF43-2B609F4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Program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2A5-01C9-304E-96D1-81030199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coding phase</a:t>
            </a:r>
          </a:p>
        </p:txBody>
      </p:sp>
    </p:spTree>
    <p:extLst>
      <p:ext uri="{BB962C8B-B14F-4D97-AF65-F5344CB8AC3E}">
        <p14:creationId xmlns:p14="http://schemas.microsoft.com/office/powerpoint/2010/main" val="239805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AD73-4E02-F248-AF43-2B609F4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Testing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2A5-01C9-304E-96D1-81030199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data: programmers usually select a representative set of test data</a:t>
            </a:r>
          </a:p>
          <a:p>
            <a:pPr lvl="1"/>
            <a:r>
              <a:rPr lang="en-US" dirty="0"/>
              <a:t>Values in each part of a domain of the program</a:t>
            </a:r>
          </a:p>
          <a:p>
            <a:pPr lvl="1"/>
            <a:r>
              <a:rPr lang="en-US" dirty="0"/>
              <a:t>Endpoint values and out-of-range values</a:t>
            </a:r>
          </a:p>
          <a:p>
            <a:pPr lvl="1"/>
            <a:r>
              <a:rPr lang="en-US" dirty="0"/>
              <a:t>I.e. a program that insert a value into its correct position in this sorted list: </a:t>
            </a:r>
          </a:p>
          <a:p>
            <a:pPr marL="457200" lvl="1" indent="0" algn="ctr">
              <a:buNone/>
            </a:pPr>
            <a:r>
              <a:rPr lang="en-US" sz="2800" dirty="0"/>
              <a:t>2, 5, 9</a:t>
            </a:r>
          </a:p>
          <a:p>
            <a:pPr lvl="1"/>
            <a:r>
              <a:rPr lang="en-US" dirty="0"/>
              <a:t>What test data should we use?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9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AD73-4E02-F248-AF43-2B609F4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Testing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2A5-01C9-304E-96D1-81030199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Types of Errors(Bugs):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compile-time error occurs during compilation of the program. A syntax error is a compile-time error caused by violating the rules of the programming language. (i.e. omitting semicolons or braces)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run-time error occurs during execution of the program. The Java run-time environment throws an exception, which means it stops program execution and prints an error message. (i.e. integer division by zero)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intent or logical error occurs when the program fails to carry out the specification required by user. The program compiles and runs but does not do the job.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7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AD73-4E02-F248-AF43-2B609F4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Testing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2A5-01C9-304E-96D1-81030199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Robustness = write a program that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Won’t give inaccurate answers for some input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Won’t crash if the input data are invalid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Won’t allow execution to proceed if invalid data are entered (i.e. entering out-of-range numbers, or a response of “maybe” when “yes” or “no” was asked for)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9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AD73-4E02-F248-AF43-2B609F4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 – Program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2A5-01C9-304E-96D1-81030199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upgrading the code as circumstances change</a:t>
            </a:r>
          </a:p>
          <a:p>
            <a:r>
              <a:rPr lang="en-US" dirty="0"/>
              <a:t>New feature may be added, or new programmers may come on board</a:t>
            </a:r>
          </a:p>
          <a:p>
            <a:r>
              <a:rPr lang="en-US" dirty="0"/>
              <a:t>As a result, programs should have clear and precise documentation (comments)</a:t>
            </a:r>
          </a:p>
        </p:txBody>
      </p:sp>
    </p:spTree>
    <p:extLst>
      <p:ext uri="{BB962C8B-B14F-4D97-AF65-F5344CB8AC3E}">
        <p14:creationId xmlns:p14="http://schemas.microsoft.com/office/powerpoint/2010/main" val="292803532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3A27A"/>
      </a:accent2>
      <a:accent3>
        <a:srgbClr val="A2A77E"/>
      </a:accent3>
      <a:accent4>
        <a:srgbClr val="8DAA74"/>
      </a:accent4>
      <a:accent5>
        <a:srgbClr val="84AC82"/>
      </a:accent5>
      <a:accent6>
        <a:srgbClr val="77AE8C"/>
      </a:accent6>
      <a:hlink>
        <a:srgbClr val="5E8A9B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1150</Words>
  <Application>Microsoft Macintosh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ShapesVTI</vt:lpstr>
      <vt:lpstr>Program Design</vt:lpstr>
      <vt:lpstr>The Software Development Life Cycle</vt:lpstr>
      <vt:lpstr>The Waterfall Model – Program Specification</vt:lpstr>
      <vt:lpstr>The Waterfall Model – Program Design</vt:lpstr>
      <vt:lpstr>The Waterfall Model – Program Implementation</vt:lpstr>
      <vt:lpstr>The Waterfall Model – Testing and Debugging</vt:lpstr>
      <vt:lpstr>The Waterfall Model – Testing and Debugging</vt:lpstr>
      <vt:lpstr>The Waterfall Model – Testing and Debugging</vt:lpstr>
      <vt:lpstr>The Waterfall Model – Program Maintenance</vt:lpstr>
      <vt:lpstr>Objected-oriented Program Design</vt:lpstr>
      <vt:lpstr>Identify Classes</vt:lpstr>
      <vt:lpstr>Write a program that maintains an inventory of stock items for a small store</vt:lpstr>
      <vt:lpstr>Write a program that simulates a game of bingo. There should be at least two players, each of whom has a bingo card, and a caller who calls the numbers</vt:lpstr>
      <vt:lpstr>Write a program that creates random bridge deals and displays them in a specified format (deal: consists four hands, dealt from a deck of cards)</vt:lpstr>
      <vt:lpstr>Identify Behaviours</vt:lpstr>
      <vt:lpstr>Determining Relationships Between Classes</vt:lpstr>
      <vt:lpstr>UML(Unified Modeling Language) Diagrams</vt:lpstr>
      <vt:lpstr>PowerPoint Presentation</vt:lpstr>
      <vt:lpstr>Implementing Classes</vt:lpstr>
      <vt:lpstr>Implementing Classes</vt:lpstr>
      <vt:lpstr>Implementing Methods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Design</dc:title>
  <dc:creator>Karina Sang</dc:creator>
  <cp:lastModifiedBy>Karina Sang</cp:lastModifiedBy>
  <cp:revision>15</cp:revision>
  <dcterms:created xsi:type="dcterms:W3CDTF">2022-08-26T03:06:22Z</dcterms:created>
  <dcterms:modified xsi:type="dcterms:W3CDTF">2022-08-30T22:00:20Z</dcterms:modified>
</cp:coreProperties>
</file>