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8"/>
    <p:restoredTop sz="94626"/>
  </p:normalViewPr>
  <p:slideViewPr>
    <p:cSldViewPr snapToGrid="0" snapToObjects="1">
      <p:cViewPr varScale="1">
        <p:scale>
          <a:sx n="105" d="100"/>
          <a:sy n="105" d="100"/>
        </p:scale>
        <p:origin x="3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7T15:07:18.078"/>
    </inkml:context>
    <inkml:brush xml:id="br0">
      <inkml:brushProperty name="width" value="0.05292" units="cm"/>
      <inkml:brushProperty name="height" value="0.05292" units="cm"/>
      <inkml:brushProperty name="color" value="#FF0000"/>
    </inkml:brush>
  </inkml:definitions>
  <inkml:trace contextRef="#ctx0" brushRef="#br0">16441 13179 24575,'0'14'0,"0"22"0,0 2 0,0 26 0,0-1 0,0-29 0,0 0 0,0 29 0,0-1 0,0-7 0,0-7 0,0-4 0,0-6 0,0-1 0,0-3 0,0-3 0,0-9 0,0-5 0,0-10 0,0-3 0</inkml:trace>
  <inkml:trace contextRef="#ctx0" brushRef="#br0" timeOffset="1586">16459 13267 8191,'-6'-7'0,"8"1"5063,7 6-5063,9 0 2818,2 0-2818,-2 0 1719,5 0-1719,-4 0 6784,5 0-6784,-1 0 0,-1 0 0,-1 3 0,-1 2 0,-1 5 0,-1 0 0,2 2 0,-6-1 0,2 1 0,-3 1 0,-4 0 0,-1-1 0,-5 1 0,0 0 0,-3 6 0,0 2 0,-4 10 0,-6-5 0,-1 2 0,-9-8 0,3-2 0,-2-3 0,-1-1 0,3-4 0,-3-3 0,6-4 0,-6 1 0,7-4 0,-4 3 0,5-3 0,3 0 0,1 0 0,6 0 0,-2 0 0,1 1 0,-4 1 0,0-1 0,-2 1 0,3-2 0,0 0 0,5 0 0,0 0 0</inkml:trace>
  <inkml:trace contextRef="#ctx0" brushRef="#br0" timeOffset="13417">13445 13816 24575,'0'9'0,"0"8"0,0 5 0,0 5 0,0 8 0,0-3 0,0 0 0,0 0 0,4 2 0,-4 4 0,7 9 0,-6 8 0,3 4 0,-4 1 0,0-2 0,3-10 0,-2-9 0,3-11 0,-2-8 0,-1-2 0,2 0 0,-3-4 0,0-1 0,0-9 0,0-5 0,0-6 0,0-7 0,-4-2 0,0-4 0,-5 0 0,3 2 0,-1 3 0,4 2 0,0-2 0,-2-5 0,0-4 0,2-4 0,-1 2 0,1 0 0,3-1 0,-7-6 0,3-1 0,-2 0 0,2 9 0,1 5 0,2 11 0,-1 1 0,1 0 0,-2 0 0,1-6 0,1-1 0,-4 0 0,4 0 0,-1 2 0,1 1 0,1-1 0,0 0 0,0 3 0,0 0 0,0 3 0,0-2 0,0 2 0,0-3 0,0 1 0,0 1 0,0-2 0,4 2 0,0-4 0,4 2 0,-2 0 0,1 0 0,0 2 0,-1 1 0,2 1 0,-3 1 0,3 2 0,-1-2 0,2 2 0,0 0 0,-2 1 0,1 1 0,-1 1 0,-1 0 0,3-2 0,-1 1 0,1-1 0,1 1 0,1 1 0,1 0 0,0 0 0,1 0 0,0 0 0,-1 0 0,-2 0 0,2 0 0,-2 0 0,3 0 0,0 0 0,0 0 0,-2 0 0,-1 1 0,-2 2 0,-4 1 0,2 1 0,-2 2 0,0-1 0,0 0 0,-2 1 0,0-1 0,-2-2 0,0 1 0,0-2 0,0 1 0,0 0 0,0 2 0,0 1 0,0 1 0,0 2 0,0-2 0,0 0 0,0 1 0,0 1 0,0-2 0,0 2 0,-2 0 0,-3 3 0,-5 0 0,-1 0 0,-2-1 0,-3-1 0,2 1 0,-2-5 0,2 3 0,1-4 0,3 0 0,-2 0 0,4-4 0,-1 1 0,0-3 0,2 0 0,1 0 0,3 0 0</inkml:trace>
  <inkml:trace contextRef="#ctx0" brushRef="#br0" timeOffset="14284">14002 14021 24575,'16'0'0,"1"0"0,3 0 0,5 0 0,-3 0 0,5 0 0,-4 0 0,1 0 0,-3 0 0,-2 0 0,-8 0 0,-3 0 0</inkml:trace>
  <inkml:trace contextRef="#ctx0" brushRef="#br0" timeOffset="15184">14751 13595 11742,'-3'5'0,"0"2"4867,3 10-4867,0 4 2233,0 8-2233,0 8 1262,0 9-1262,0-13 0,0 1 2235,0 1 1,0 1-2236,0 5 0,0 1 0,0-5 0,0 0 0,0 0 0,0-1 0,0-2 0,0-1 0,3 27 0,-2-3 0,5-13 0,-5-6 0,2-13 0,-3-12 0,0-7 0</inkml:trace>
  <inkml:trace contextRef="#ctx0" brushRef="#br0" timeOffset="17284">6515 13937 24575,'0'19'0,"-5"6"0,3 1 0,-4 6 0,6 1 0,0 1 0,0 6 0,0-4 0,0 1 0,0-6 0,0-4 0,2-6 0,2-1 0,2-8 0,4 1 0,0-4 0,3-3 0,1 0 0,3 0 0,0 0 0,6-3 0,-5 0 0,2-3 0,-4 0 0,-3 0 0,0-1 0,-3-9 0,2-2 0,-4-5 0,2-5 0,-3 0 0,-3-10 0,-1-1 0,-3-5 0,0 0 0,0 2 0,-2-1 0,-2 5 0,-5 0 0,1 10 0,-5 2 0,3 7 0,-4 0 0,-1 1 0,-3 2 0,-1 1 0,0 3 0,1 2 0,3-1 0,3 3 0,2 0 0,3 2 0,2 0 0,0 0 0,3 0 0,0 0 0</inkml:trace>
  <inkml:trace contextRef="#ctx0" brushRef="#br0" timeOffset="20484">18297 13826 8191,'-4'5'0,"2"1"5063,2 21-5063,0 4 2818,0 16-2818,0-1 1719,0 4-1719,0-2 6784,0 4-6784,5-7 0,0 1 0,5-2 0,-3-7 0,1-3 0,-4-13 0,-2-8 0,-2-10 0,-3-4 0,-4-15 0,-4-3 0,-2-8 0,4 6 0,3 0 0,4 4 0,0-9 0,2 0 0,-3-10 0,3 6 0,-6 1 0,5 5 0,-4 4 0,4 3 0,-2 0 0,3 3 0,0-8 0,0-4 0,0-3 0,0 1 0,0 8 0,2 6 0,1 2 0,2 2 0,2-2 0,2 1 0,-2 2 0,2 2 0,-2 4 0,-1-3 0,3 6 0,1-3 0,3 3 0,0 0 0,0 0 0,-3 0 0,-1 0 0,-3 0 0,2 0 0,0 0 0,1 0 0,1 0 0,0 0 0,0 2 0,1 3 0,-4-1 0,-1 4 0,-3-3 0,-2 1 0,-1 1 0,0 2 0,0 1 0,0-1 0,0 3 0,0-1 0,-6 5 0,-4 0 0,-1 1 0,-4-1 0,8-4 0,-2-2 0,3-2 0,1-3 0,-2-2 0,4-1 0,-1-2 0</inkml:trace>
  <inkml:trace contextRef="#ctx0" brushRef="#br0" timeOffset="21368">18584 13962 24575,'9'0'0,"9"0"0,5 0 0,6 0 0,3 0 0,1 0 0,-4 0 0,3 0 0,-11 0 0,-2 0 0,-12 0 0,-1 0 0</inkml:trace>
  <inkml:trace contextRef="#ctx0" brushRef="#br0" timeOffset="22251">18772 13932 24575,'0'11'0,"0"2"0,0 13 0,0 4 0,0 3 0,0 3 0,3-10 0,0 0 0,0-9 0,3-3 0,-3-1 0,3 0 0,-2-1 0,-1-5 0,-3-1 0</inkml:trace>
  <inkml:trace contextRef="#ctx0" brushRef="#br0" timeOffset="23001">19175 13848 24575,'0'16'0,"0"30"0,0 4 0,0-8 0,0 3 0,0-4 0,2 0 0,1 0 0,2-1 0,5 21 0,5-19 0,-7-24 0,-2-9 0</inkml:trace>
  <inkml:trace contextRef="#ctx0" brushRef="#br0" timeOffset="27667">26185 14019 24575,'0'14'0,"0"19"0,2 7 0,5 20 0,2-2 0,2-3 0,-1-8 0,-4-9 0,-2-8 0,2-9 0,-6-5 0,3 0 0,0-1 0,-1 5 0,3-1 0,-4-1 0,1-1 0,-2-8 0,0-8 0,0-13 0,0-20 0,12-25 0,-6 23 0,3-2 0,7-9 0,3-1 0,-4 7 0,1 0 0,1 4 0,0 2 0,5-11 0,-4 17 0,-6 15 0,1 2 0,6 1 0,-1 1 0,2-2 0,-4 4 0,-3 3 0,0 0 0,0 2 0,-1-1 0,1 0 0,-3 1 0,2 1 0,-2 4 0,3 9 0,1 6 0,0 11 0,1 3 0,-1 3 0,2 10 0,-4 1 0,-1 10 0,-3-5 0,0-9 0,-4-11 0,-1-12 0,-3-8 0,0-6 0,0-5 0</inkml:trace>
  <inkml:trace contextRef="#ctx0" brushRef="#br0" timeOffset="32133">26898 14207 24575,'10'0'0,"9"0"0,4 0 0,8 0 0,1 0 0,-3 0 0,-1 0 0,-3 0 0,-2 0 0,-6 0 0,-2 0 0,-7 0 0,1 0 0,-8 0 0,2 0 0</inkml:trace>
  <inkml:trace contextRef="#ctx0" brushRef="#br0" timeOffset="33134">27623 13844 24575,'0'30'0,"0"4"0,0-1 0,0 3 0,0 8 0,0-1 0,0 8 0,0-8 0,0 3 0,0-4 0,0 5 0,0 4 0,3-10 0,-3 2 0,3-16 0,-3-6 0,0-10 0,0-6 0,0-5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AAD78-7E6E-DB42-A6B1-1C0CA5DF846D}" type="datetimeFigureOut">
              <a:rPr lang="en-US" smtClean="0"/>
              <a:t>8/27/22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B00D1-1AA6-4B43-911D-B0C7912B563A}" type="slidenum">
              <a:rPr lang="en-US" smtClean="0"/>
              <a:t>‹#›</a:t>
            </a:fld>
            <a:endParaRPr lang="en-US"/>
          </a:p>
        </p:txBody>
      </p:sp>
    </p:spTree>
    <p:extLst>
      <p:ext uri="{BB962C8B-B14F-4D97-AF65-F5344CB8AC3E}">
        <p14:creationId xmlns:p14="http://schemas.microsoft.com/office/powerpoint/2010/main" val="1612071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B00D1-1AA6-4B43-911D-B0C7912B563A}" type="slidenum">
              <a:rPr lang="en-US" smtClean="0"/>
              <a:t>16</a:t>
            </a:fld>
            <a:endParaRPr lang="en-US"/>
          </a:p>
        </p:txBody>
      </p:sp>
    </p:spTree>
    <p:extLst>
      <p:ext uri="{BB962C8B-B14F-4D97-AF65-F5344CB8AC3E}">
        <p14:creationId xmlns:p14="http://schemas.microsoft.com/office/powerpoint/2010/main" val="379398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41BB00D1-1AA6-4B43-911D-B0C7912B563A}" type="slidenum">
              <a:rPr lang="en-US" smtClean="0"/>
              <a:t>17</a:t>
            </a:fld>
            <a:endParaRPr lang="en-US"/>
          </a:p>
        </p:txBody>
      </p:sp>
    </p:spTree>
    <p:extLst>
      <p:ext uri="{BB962C8B-B14F-4D97-AF65-F5344CB8AC3E}">
        <p14:creationId xmlns:p14="http://schemas.microsoft.com/office/powerpoint/2010/main" val="44600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8/27/22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94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0825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3115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278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8/27/22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2175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083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3189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5509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49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8/27/22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5169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8/27/22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729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8/27/22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8126140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15" r:id="rId4"/>
    <p:sldLayoutId id="2147483716" r:id="rId5"/>
    <p:sldLayoutId id="2147483722"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View from top of a car speeding along a bridge">
            <a:extLst>
              <a:ext uri="{FF2B5EF4-FFF2-40B4-BE49-F238E27FC236}">
                <a16:creationId xmlns:a16="http://schemas.microsoft.com/office/drawing/2014/main" id="{962ACE67-2D49-8A50-BD06-D1997F4361D8}"/>
              </a:ext>
            </a:extLst>
          </p:cNvPr>
          <p:cNvPicPr>
            <a:picLocks noChangeAspect="1"/>
          </p:cNvPicPr>
          <p:nvPr/>
        </p:nvPicPr>
        <p:blipFill rotWithShape="1">
          <a:blip r:embed="rId2"/>
          <a:srcRect t="12819" b="12182"/>
          <a:stretch/>
        </p:blipFill>
        <p:spPr>
          <a:xfrm>
            <a:off x="20" y="10"/>
            <a:ext cx="12191979" cy="6857990"/>
          </a:xfrm>
          <a:prstGeom prst="rect">
            <a:avLst/>
          </a:prstGeom>
        </p:spPr>
      </p:pic>
      <p:sp>
        <p:nvSpPr>
          <p:cNvPr id="10" name="Rectangle 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 name="Rectangle 1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9D199B69-D6E7-FB49-979F-DE62CDA9C020}"/>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Week 8</a:t>
            </a:r>
          </a:p>
        </p:txBody>
      </p:sp>
      <p:sp>
        <p:nvSpPr>
          <p:cNvPr id="3" name="Subtitle 2">
            <a:extLst>
              <a:ext uri="{FF2B5EF4-FFF2-40B4-BE49-F238E27FC236}">
                <a16:creationId xmlns:a16="http://schemas.microsoft.com/office/drawing/2014/main" id="{A5A93AB2-6F21-F440-8658-D94D9304FD52}"/>
              </a:ext>
            </a:extLst>
          </p:cNvPr>
          <p:cNvSpPr>
            <a:spLocks noGrp="1"/>
          </p:cNvSpPr>
          <p:nvPr>
            <p:ph type="subTitle" idx="1"/>
          </p:nvPr>
        </p:nvSpPr>
        <p:spPr>
          <a:xfrm>
            <a:off x="6033793" y="3995988"/>
            <a:ext cx="4775075" cy="559656"/>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167603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Idea:</a:t>
            </a:r>
          </a:p>
          <a:p>
            <a:r>
              <a:rPr lang="en-US" sz="2800" dirty="0"/>
              <a:t>If there are at least two elements in the array</a:t>
            </a:r>
          </a:p>
          <a:p>
            <a:pPr lvl="1"/>
            <a:r>
              <a:rPr lang="en-US" sz="2600" b="1" dirty="0"/>
              <a:t>Partition</a:t>
            </a:r>
            <a:r>
              <a:rPr lang="en-US" sz="2600" dirty="0"/>
              <a:t> the array</a:t>
            </a:r>
          </a:p>
          <a:p>
            <a:pPr lvl="1"/>
            <a:r>
              <a:rPr lang="en-US" sz="2600" b="1" dirty="0"/>
              <a:t>Quicksort</a:t>
            </a:r>
            <a:r>
              <a:rPr lang="en-US" sz="2600" dirty="0"/>
              <a:t> the left subarray</a:t>
            </a:r>
          </a:p>
          <a:p>
            <a:pPr lvl="1"/>
            <a:r>
              <a:rPr lang="en-US" sz="2600" b="1" dirty="0"/>
              <a:t>Quicksort</a:t>
            </a:r>
            <a:r>
              <a:rPr lang="en-US" sz="2600" dirty="0"/>
              <a:t> the right </a:t>
            </a:r>
          </a:p>
          <a:p>
            <a:pPr lvl="1"/>
            <a:endParaRPr lang="en-US" sz="2600" dirty="0"/>
          </a:p>
        </p:txBody>
      </p:sp>
    </p:spTree>
    <p:extLst>
      <p:ext uri="{BB962C8B-B14F-4D97-AF65-F5344CB8AC3E}">
        <p14:creationId xmlns:p14="http://schemas.microsoft.com/office/powerpoint/2010/main" val="90666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 Sort -- Partition</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Splits the array into two subarrays as follows:</a:t>
            </a:r>
          </a:p>
          <a:p>
            <a:pPr lvl="1"/>
            <a:r>
              <a:rPr lang="en-US" sz="2600" dirty="0"/>
              <a:t>A pivot element is chosen at random from the array (often from the first element) and placed so that all items to the left of the pivot are less than or equal to the pivot; whereas those to the right are greater than or equal to it</a:t>
            </a:r>
          </a:p>
          <a:p>
            <a:pPr lvl="1"/>
            <a:r>
              <a:rPr lang="en-US" sz="2600" dirty="0"/>
              <a:t>Example: 4, 1, 2, 7, 5, -1, 8, 6		pick a[0] = 4 as the pivot</a:t>
            </a:r>
          </a:p>
          <a:p>
            <a:pPr lvl="1"/>
            <a:endParaRPr lang="en-US" sz="2600" dirty="0"/>
          </a:p>
        </p:txBody>
      </p:sp>
      <p:pic>
        <p:nvPicPr>
          <p:cNvPr id="4" name="Picture 3">
            <a:extLst>
              <a:ext uri="{FF2B5EF4-FFF2-40B4-BE49-F238E27FC236}">
                <a16:creationId xmlns:a16="http://schemas.microsoft.com/office/drawing/2014/main" id="{147460D7-E84F-6F4D-AA4D-F6DCD5AE2668}"/>
              </a:ext>
            </a:extLst>
          </p:cNvPr>
          <p:cNvPicPr>
            <a:picLocks noChangeAspect="1"/>
          </p:cNvPicPr>
          <p:nvPr/>
        </p:nvPicPr>
        <p:blipFill>
          <a:blip r:embed="rId2"/>
          <a:stretch>
            <a:fillRect/>
          </a:stretch>
        </p:blipFill>
        <p:spPr>
          <a:xfrm>
            <a:off x="1809272" y="5156200"/>
            <a:ext cx="8261828" cy="79654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28079FA-DB0E-FF4C-A914-E279CD70B484}"/>
                  </a:ext>
                </a:extLst>
              </p14:cNvPr>
              <p14:cNvContentPartPr/>
              <p14:nvPr/>
            </p14:nvContentPartPr>
            <p14:xfrm>
              <a:off x="2340720" y="4744440"/>
              <a:ext cx="7606080" cy="502920"/>
            </p14:xfrm>
          </p:contentPart>
        </mc:Choice>
        <mc:Fallback>
          <p:pic>
            <p:nvPicPr>
              <p:cNvPr id="5" name="Ink 4">
                <a:extLst>
                  <a:ext uri="{FF2B5EF4-FFF2-40B4-BE49-F238E27FC236}">
                    <a16:creationId xmlns:a16="http://schemas.microsoft.com/office/drawing/2014/main" id="{928079FA-DB0E-FF4C-A914-E279CD70B484}"/>
                  </a:ext>
                </a:extLst>
              </p:cNvPr>
              <p:cNvPicPr/>
              <p:nvPr/>
            </p:nvPicPr>
            <p:blipFill>
              <a:blip r:embed="rId4"/>
              <a:stretch>
                <a:fillRect/>
              </a:stretch>
            </p:blipFill>
            <p:spPr>
              <a:xfrm>
                <a:off x="2331360" y="4735080"/>
                <a:ext cx="7624800" cy="521640"/>
              </a:xfrm>
              <a:prstGeom prst="rect">
                <a:avLst/>
              </a:prstGeom>
            </p:spPr>
          </p:pic>
        </mc:Fallback>
      </mc:AlternateContent>
    </p:spTree>
    <p:extLst>
      <p:ext uri="{BB962C8B-B14F-4D97-AF65-F5344CB8AC3E}">
        <p14:creationId xmlns:p14="http://schemas.microsoft.com/office/powerpoint/2010/main" val="7528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a:xfrm>
            <a:off x="1066800" y="2103120"/>
            <a:ext cx="10058400" cy="4112286"/>
          </a:xfrm>
        </p:spPr>
        <p:txBody>
          <a:bodyPr>
            <a:normAutofit/>
          </a:bodyPr>
          <a:lstStyle/>
          <a:p>
            <a:r>
              <a:rPr lang="en-US" sz="2800" dirty="0"/>
              <a:t>Algorithm:</a:t>
            </a:r>
          </a:p>
          <a:p>
            <a:pPr lvl="1"/>
            <a:r>
              <a:rPr lang="en-US" sz="2600" dirty="0"/>
              <a:t>Have two marks up and down, which are initialized to index values 0 and n-1</a:t>
            </a:r>
          </a:p>
          <a:p>
            <a:pPr lvl="1"/>
            <a:r>
              <a:rPr lang="en-US" sz="2600" dirty="0"/>
              <a:t>Move the up marker until a value less than the pivot is found; move the down marker until a value greater than the pivot is found,  or down equals up</a:t>
            </a:r>
          </a:p>
          <a:p>
            <a:pPr lvl="1"/>
            <a:r>
              <a:rPr lang="en-US" sz="2600" dirty="0"/>
              <a:t>Swap a[up] and a[down]</a:t>
            </a:r>
          </a:p>
          <a:p>
            <a:pPr lvl="1"/>
            <a:r>
              <a:rPr lang="en-US" sz="2600" dirty="0"/>
              <a:t>Continue the process until down equals up, which will be the final pivot position. Swap a[0] and a[</a:t>
            </a:r>
            <a:r>
              <a:rPr lang="en-US" sz="2600" dirty="0" err="1"/>
              <a:t>pivotPosition</a:t>
            </a:r>
            <a:r>
              <a:rPr lang="en-US" sz="2600" dirty="0"/>
              <a:t>]</a:t>
            </a:r>
          </a:p>
        </p:txBody>
      </p:sp>
    </p:spTree>
    <p:extLst>
      <p:ext uri="{BB962C8B-B14F-4D97-AF65-F5344CB8AC3E}">
        <p14:creationId xmlns:p14="http://schemas.microsoft.com/office/powerpoint/2010/main" val="624131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14F2E9-CFC5-4F44-A7CE-91C1D858BCAB}"/>
              </a:ext>
            </a:extLst>
          </p:cNvPr>
          <p:cNvPicPr>
            <a:picLocks noChangeAspect="1"/>
          </p:cNvPicPr>
          <p:nvPr/>
        </p:nvPicPr>
        <p:blipFill>
          <a:blip r:embed="rId2"/>
          <a:stretch>
            <a:fillRect/>
          </a:stretch>
        </p:blipFill>
        <p:spPr>
          <a:xfrm>
            <a:off x="1161956" y="819150"/>
            <a:ext cx="9868088" cy="4305300"/>
          </a:xfrm>
          <a:prstGeom prst="rect">
            <a:avLst/>
          </a:prstGeom>
        </p:spPr>
      </p:pic>
      <p:sp>
        <p:nvSpPr>
          <p:cNvPr id="7" name="Content Placeholder 2">
            <a:extLst>
              <a:ext uri="{FF2B5EF4-FFF2-40B4-BE49-F238E27FC236}">
                <a16:creationId xmlns:a16="http://schemas.microsoft.com/office/drawing/2014/main" id="{32BFB6F4-7DF3-A849-9A6A-9782E11E6E4C}"/>
              </a:ext>
            </a:extLst>
          </p:cNvPr>
          <p:cNvSpPr>
            <a:spLocks noGrp="1"/>
          </p:cNvSpPr>
          <p:nvPr>
            <p:ph idx="1"/>
          </p:nvPr>
        </p:nvSpPr>
        <p:spPr>
          <a:xfrm>
            <a:off x="1066800" y="5486400"/>
            <a:ext cx="10058400" cy="552450"/>
          </a:xfrm>
        </p:spPr>
        <p:txBody>
          <a:bodyPr>
            <a:normAutofit/>
          </a:bodyPr>
          <a:lstStyle/>
          <a:p>
            <a:r>
              <a:rPr lang="en-US" sz="2800" dirty="0"/>
              <a:t>The pivot element 4, is in its final sorted position</a:t>
            </a:r>
          </a:p>
        </p:txBody>
      </p:sp>
    </p:spTree>
    <p:extLst>
      <p:ext uri="{BB962C8B-B14F-4D97-AF65-F5344CB8AC3E}">
        <p14:creationId xmlns:p14="http://schemas.microsoft.com/office/powerpoint/2010/main" val="88379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Analysis of Quicksort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For the fastest run time, we want arrays to be partitioned into two parts of roughly the same size</a:t>
            </a:r>
          </a:p>
          <a:p>
            <a:r>
              <a:rPr lang="en-US" sz="2800" dirty="0"/>
              <a:t>If the pivot happens to be the smallest or largest element in the array, the split is not much of a split – one of the subarrays is empty. If this happens repeatedly, quicksort degenerates into a slow, recursive version of selection sort and is very inefficient</a:t>
            </a:r>
          </a:p>
        </p:txBody>
      </p:sp>
    </p:spTree>
    <p:extLst>
      <p:ext uri="{BB962C8B-B14F-4D97-AF65-F5344CB8AC3E}">
        <p14:creationId xmlns:p14="http://schemas.microsoft.com/office/powerpoint/2010/main" val="917342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Analysis of Quicksort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The worst case for quicksort occurs when the partitioning algorithm repeatedly divides the array into pieces of size 1 and n-1</a:t>
            </a:r>
          </a:p>
          <a:p>
            <a:r>
              <a:rPr lang="en-US" sz="2800" dirty="0"/>
              <a:t>If the array is initially sorted in either order, and the fist or last element is chosen as the pivot, then the worst case will happen</a:t>
            </a:r>
          </a:p>
          <a:p>
            <a:r>
              <a:rPr lang="en-US" sz="2800" dirty="0"/>
              <a:t>Some algorithms avoid this situation by initially shuffling up the given array, or selecting the pivot by examining several elements of the array, and then taking the median</a:t>
            </a:r>
          </a:p>
        </p:txBody>
      </p:sp>
    </p:spTree>
    <p:extLst>
      <p:ext uri="{BB962C8B-B14F-4D97-AF65-F5344CB8AC3E}">
        <p14:creationId xmlns:p14="http://schemas.microsoft.com/office/powerpoint/2010/main" val="389687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Sorting algorithms in Java</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Recall: </a:t>
            </a:r>
            <a:r>
              <a:rPr lang="en-US" sz="2800" dirty="0" err="1"/>
              <a:t>ArrayList</a:t>
            </a:r>
            <a:r>
              <a:rPr lang="en-US" sz="2800" dirty="0"/>
              <a:t> can only hold objects; arrays can hold either objects or primitive types like int or double</a:t>
            </a:r>
          </a:p>
          <a:p>
            <a:r>
              <a:rPr lang="en-US" sz="2800" dirty="0"/>
              <a:t>A common way of organizing code for sorting arrays is to create a sorter class with an array private instance variable (i.e. </a:t>
            </a:r>
            <a:r>
              <a:rPr lang="en-US" sz="2800" dirty="0" err="1"/>
              <a:t>SelectionSort.java</a:t>
            </a:r>
            <a:r>
              <a:rPr lang="en-US" sz="2800" dirty="0"/>
              <a:t>)</a:t>
            </a:r>
          </a:p>
          <a:p>
            <a:r>
              <a:rPr lang="en-US" sz="2800" dirty="0"/>
              <a:t>In order to sort objects, there must be a </a:t>
            </a:r>
            <a:r>
              <a:rPr lang="en-US" sz="2800" dirty="0" err="1"/>
              <a:t>compareTo</a:t>
            </a:r>
            <a:r>
              <a:rPr lang="en-US" sz="2800" dirty="0"/>
              <a:t> method in the class, since we need to be able to compare elements</a:t>
            </a:r>
          </a:p>
        </p:txBody>
      </p:sp>
    </p:spTree>
    <p:extLst>
      <p:ext uri="{BB962C8B-B14F-4D97-AF65-F5344CB8AC3E}">
        <p14:creationId xmlns:p14="http://schemas.microsoft.com/office/powerpoint/2010/main" val="222025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Sequential Search</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Assume that you are searching for a key in a list of n elements</a:t>
            </a:r>
          </a:p>
          <a:p>
            <a:r>
              <a:rPr lang="en-US" sz="2800" dirty="0"/>
              <a:t>A sequential search starts at the first element and compares the key to each element in turn until the key is found or there are no more elements to examine in the list</a:t>
            </a:r>
          </a:p>
          <a:p>
            <a:r>
              <a:rPr lang="en-US" sz="2800" dirty="0"/>
              <a:t>If the list is sorted, in ascending order, stop searching as soon as the key is less than the current list element</a:t>
            </a:r>
          </a:p>
        </p:txBody>
      </p:sp>
    </p:spTree>
    <p:extLst>
      <p:ext uri="{BB962C8B-B14F-4D97-AF65-F5344CB8AC3E}">
        <p14:creationId xmlns:p14="http://schemas.microsoft.com/office/powerpoint/2010/main" val="167108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Sequential Search</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The best case has key in the first slot</a:t>
            </a:r>
          </a:p>
          <a:p>
            <a:r>
              <a:rPr lang="en-US" sz="2800" dirty="0"/>
              <a:t>The worst case occurs if the key is in the last slot or not in the list, so all n elements have to be examined</a:t>
            </a:r>
          </a:p>
          <a:p>
            <a:r>
              <a:rPr lang="en-US" sz="2800" dirty="0"/>
              <a:t>On average, there will be n/2 comparisons</a:t>
            </a:r>
          </a:p>
        </p:txBody>
      </p:sp>
    </p:spTree>
    <p:extLst>
      <p:ext uri="{BB962C8B-B14F-4D97-AF65-F5344CB8AC3E}">
        <p14:creationId xmlns:p14="http://schemas.microsoft.com/office/powerpoint/2010/main" val="238155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If the elements are in a </a:t>
            </a:r>
            <a:r>
              <a:rPr lang="en-US" sz="2800" b="1" dirty="0"/>
              <a:t>sorted array</a:t>
            </a:r>
            <a:r>
              <a:rPr lang="en-US" sz="2800" dirty="0"/>
              <a:t>, a divide and conquer approach provides a much more efficient searching algorithm</a:t>
            </a:r>
          </a:p>
          <a:p>
            <a:r>
              <a:rPr lang="en-US" sz="2800" dirty="0"/>
              <a:t>Assume that a[low] … a[high] is sorted in ascending order and that a method </a:t>
            </a:r>
            <a:r>
              <a:rPr lang="en-US" sz="2800" dirty="0" err="1"/>
              <a:t>binSearch</a:t>
            </a:r>
            <a:r>
              <a:rPr lang="en-US" sz="2800" dirty="0"/>
              <a:t> returns the index of the key we are looking for</a:t>
            </a:r>
          </a:p>
          <a:p>
            <a:r>
              <a:rPr lang="en-US" sz="2800" dirty="0"/>
              <a:t>If key is not in the array, it returns -1</a:t>
            </a:r>
          </a:p>
          <a:p>
            <a:endParaRPr lang="en-US" sz="2800" dirty="0"/>
          </a:p>
        </p:txBody>
      </p:sp>
    </p:spTree>
    <p:extLst>
      <p:ext uri="{BB962C8B-B14F-4D97-AF65-F5344CB8AC3E}">
        <p14:creationId xmlns:p14="http://schemas.microsoft.com/office/powerpoint/2010/main" val="279407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Recursive Sorts</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Selection and insertion sorts are inefficient for large n, requiring approximately n passes through a list of n elements</a:t>
            </a:r>
          </a:p>
          <a:p>
            <a:r>
              <a:rPr lang="en-US" sz="2800" dirty="0"/>
              <a:t>More efficient algorithms can be devised using a “divide-and-conquer” approach, which is used in both the sorting algorithms that follow</a:t>
            </a:r>
          </a:p>
        </p:txBody>
      </p:sp>
    </p:spTree>
    <p:extLst>
      <p:ext uri="{BB962C8B-B14F-4D97-AF65-F5344CB8AC3E}">
        <p14:creationId xmlns:p14="http://schemas.microsoft.com/office/powerpoint/2010/main" val="27157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E708708-B03F-5941-9FBF-CDAEE449B7F3}"/>
              </a:ext>
            </a:extLst>
          </p:cNvPr>
          <p:cNvPicPr>
            <a:picLocks noChangeAspect="1"/>
          </p:cNvPicPr>
          <p:nvPr/>
        </p:nvPicPr>
        <p:blipFill>
          <a:blip r:embed="rId2"/>
          <a:stretch>
            <a:fillRect/>
          </a:stretch>
        </p:blipFill>
        <p:spPr>
          <a:xfrm>
            <a:off x="819058" y="1104900"/>
            <a:ext cx="10553884" cy="4648200"/>
          </a:xfrm>
          <a:prstGeom prst="rect">
            <a:avLst/>
          </a:prstGeom>
        </p:spPr>
      </p:pic>
    </p:spTree>
    <p:extLst>
      <p:ext uri="{BB962C8B-B14F-4D97-AF65-F5344CB8AC3E}">
        <p14:creationId xmlns:p14="http://schemas.microsoft.com/office/powerpoint/2010/main" val="179245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Idea:</a:t>
            </a:r>
          </a:p>
          <a:p>
            <a:r>
              <a:rPr lang="en-US" sz="2800" dirty="0"/>
              <a:t>If there is more than one element in the array:</a:t>
            </a:r>
          </a:p>
          <a:p>
            <a:pPr lvl="1"/>
            <a:r>
              <a:rPr lang="en-US" sz="2600" dirty="0"/>
              <a:t>Break the array into two halves</a:t>
            </a:r>
          </a:p>
          <a:p>
            <a:pPr lvl="1"/>
            <a:r>
              <a:rPr lang="en-US" sz="2600" b="1" dirty="0" err="1"/>
              <a:t>Mergesort</a:t>
            </a:r>
            <a:r>
              <a:rPr lang="en-US" sz="2600" dirty="0"/>
              <a:t> the left half</a:t>
            </a:r>
          </a:p>
          <a:p>
            <a:pPr lvl="1"/>
            <a:r>
              <a:rPr lang="en-US" sz="2600" b="1" dirty="0" err="1"/>
              <a:t>Mergesort</a:t>
            </a:r>
            <a:r>
              <a:rPr lang="en-US" sz="2600" dirty="0"/>
              <a:t> the right half</a:t>
            </a:r>
          </a:p>
          <a:p>
            <a:pPr lvl="1"/>
            <a:r>
              <a:rPr lang="en-US" sz="2600" b="1" dirty="0"/>
              <a:t>Merge</a:t>
            </a:r>
            <a:r>
              <a:rPr lang="en-US" sz="2600" dirty="0"/>
              <a:t> the two subarrays into a sorted array</a:t>
            </a:r>
          </a:p>
        </p:txBody>
      </p:sp>
    </p:spTree>
    <p:extLst>
      <p:ext uri="{BB962C8B-B14F-4D97-AF65-F5344CB8AC3E}">
        <p14:creationId xmlns:p14="http://schemas.microsoft.com/office/powerpoint/2010/main" val="118096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pic>
        <p:nvPicPr>
          <p:cNvPr id="4" name="Picture 3">
            <a:extLst>
              <a:ext uri="{FF2B5EF4-FFF2-40B4-BE49-F238E27FC236}">
                <a16:creationId xmlns:a16="http://schemas.microsoft.com/office/drawing/2014/main" id="{25F07119-D2EC-504A-B3C2-970013CE61B5}"/>
              </a:ext>
            </a:extLst>
          </p:cNvPr>
          <p:cNvPicPr>
            <a:picLocks noChangeAspect="1"/>
          </p:cNvPicPr>
          <p:nvPr/>
        </p:nvPicPr>
        <p:blipFill>
          <a:blip r:embed="rId2"/>
          <a:stretch>
            <a:fillRect/>
          </a:stretch>
        </p:blipFill>
        <p:spPr>
          <a:xfrm>
            <a:off x="1066800" y="2014194"/>
            <a:ext cx="7519377" cy="1136650"/>
          </a:xfrm>
          <a:prstGeom prst="rect">
            <a:avLst/>
          </a:prstGeom>
        </p:spPr>
      </p:pic>
      <p:pic>
        <p:nvPicPr>
          <p:cNvPr id="5" name="Picture 4">
            <a:extLst>
              <a:ext uri="{FF2B5EF4-FFF2-40B4-BE49-F238E27FC236}">
                <a16:creationId xmlns:a16="http://schemas.microsoft.com/office/drawing/2014/main" id="{716FFC75-0896-C742-9E42-D55141E64AB4}"/>
              </a:ext>
            </a:extLst>
          </p:cNvPr>
          <p:cNvPicPr>
            <a:picLocks noChangeAspect="1"/>
          </p:cNvPicPr>
          <p:nvPr/>
        </p:nvPicPr>
        <p:blipFill>
          <a:blip r:embed="rId3"/>
          <a:stretch>
            <a:fillRect/>
          </a:stretch>
        </p:blipFill>
        <p:spPr>
          <a:xfrm>
            <a:off x="1066800" y="3908976"/>
            <a:ext cx="7519377" cy="1183809"/>
          </a:xfrm>
          <a:prstGeom prst="rect">
            <a:avLst/>
          </a:prstGeom>
        </p:spPr>
      </p:pic>
    </p:spTree>
    <p:extLst>
      <p:ext uri="{BB962C8B-B14F-4D97-AF65-F5344CB8AC3E}">
        <p14:creationId xmlns:p14="http://schemas.microsoft.com/office/powerpoint/2010/main" val="5717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a:xfrm>
            <a:off x="1066800" y="2103120"/>
            <a:ext cx="10344150" cy="3849624"/>
          </a:xfrm>
        </p:spPr>
        <p:txBody>
          <a:bodyPr>
            <a:normAutofit/>
          </a:bodyPr>
          <a:lstStyle/>
          <a:p>
            <a:r>
              <a:rPr lang="en-US" sz="2800" dirty="0"/>
              <a:t>Algorithm:</a:t>
            </a:r>
          </a:p>
          <a:p>
            <a:pPr lvl="1"/>
            <a:r>
              <a:rPr lang="en-US" sz="2600" dirty="0"/>
              <a:t>Start with an unsorted list of n elements</a:t>
            </a:r>
          </a:p>
          <a:p>
            <a:pPr lvl="1"/>
            <a:r>
              <a:rPr lang="en-US" sz="2600" dirty="0"/>
              <a:t>The recursive calls break the list into n </a:t>
            </a:r>
            <a:r>
              <a:rPr lang="en-US" sz="2600" dirty="0" err="1"/>
              <a:t>sublists</a:t>
            </a:r>
            <a:r>
              <a:rPr lang="en-US" sz="2600" dirty="0"/>
              <a:t>, each of length 1 (we will end up with n arrays, each containing 1 element, which are sorted)</a:t>
            </a:r>
          </a:p>
          <a:p>
            <a:pPr lvl="1"/>
            <a:r>
              <a:rPr lang="en-US" sz="2600" dirty="0"/>
              <a:t>Recursively merge adjacent pairs of lists. There are then approximately n/2 lists of length 2; then, approximately n/4 lists of approximately length 4, and so on, until there is just one list of length n</a:t>
            </a:r>
          </a:p>
        </p:txBody>
      </p:sp>
    </p:spTree>
    <p:extLst>
      <p:ext uri="{BB962C8B-B14F-4D97-AF65-F5344CB8AC3E}">
        <p14:creationId xmlns:p14="http://schemas.microsoft.com/office/powerpoint/2010/main" val="214772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Merge Sort</a:t>
            </a:r>
          </a:p>
        </p:txBody>
      </p:sp>
      <p:pic>
        <p:nvPicPr>
          <p:cNvPr id="6" name="Content Placeholder 5">
            <a:extLst>
              <a:ext uri="{FF2B5EF4-FFF2-40B4-BE49-F238E27FC236}">
                <a16:creationId xmlns:a16="http://schemas.microsoft.com/office/drawing/2014/main" id="{AF225B31-C261-B74A-858D-55028C111142}"/>
              </a:ext>
            </a:extLst>
          </p:cNvPr>
          <p:cNvPicPr>
            <a:picLocks noGrp="1" noChangeAspect="1"/>
          </p:cNvPicPr>
          <p:nvPr>
            <p:ph idx="1"/>
          </p:nvPr>
        </p:nvPicPr>
        <p:blipFill>
          <a:blip r:embed="rId2"/>
          <a:stretch>
            <a:fillRect/>
          </a:stretch>
        </p:blipFill>
        <p:spPr>
          <a:xfrm>
            <a:off x="1066800" y="2014194"/>
            <a:ext cx="8540823" cy="1419008"/>
          </a:xfrm>
          <a:prstGeom prst="rect">
            <a:avLst/>
          </a:prstGeom>
        </p:spPr>
      </p:pic>
    </p:spTree>
    <p:extLst>
      <p:ext uri="{BB962C8B-B14F-4D97-AF65-F5344CB8AC3E}">
        <p14:creationId xmlns:p14="http://schemas.microsoft.com/office/powerpoint/2010/main" val="82576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BB3200-F06D-6B4F-A47C-DEA8B255307D}"/>
              </a:ext>
            </a:extLst>
          </p:cNvPr>
          <p:cNvPicPr>
            <a:picLocks noGrp="1" noChangeAspect="1"/>
          </p:cNvPicPr>
          <p:nvPr>
            <p:ph idx="1"/>
          </p:nvPr>
        </p:nvPicPr>
        <p:blipFill>
          <a:blip r:embed="rId2"/>
          <a:stretch>
            <a:fillRect/>
          </a:stretch>
        </p:blipFill>
        <p:spPr>
          <a:xfrm>
            <a:off x="2484437" y="603825"/>
            <a:ext cx="7223125" cy="5650349"/>
          </a:xfrm>
          <a:prstGeom prst="rect">
            <a:avLst/>
          </a:prstGeom>
        </p:spPr>
      </p:pic>
    </p:spTree>
    <p:extLst>
      <p:ext uri="{BB962C8B-B14F-4D97-AF65-F5344CB8AC3E}">
        <p14:creationId xmlns:p14="http://schemas.microsoft.com/office/powerpoint/2010/main" val="418479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Analysis of </a:t>
            </a:r>
            <a:r>
              <a:rPr lang="en-US" dirty="0" err="1"/>
              <a:t>Mergesort</a:t>
            </a:r>
            <a:endParaRPr lang="en-US" dirty="0"/>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Needs a temporary array that is as large as the original array to be sorted, could become a problem if space is a factor</a:t>
            </a:r>
          </a:p>
          <a:p>
            <a:r>
              <a:rPr lang="en-US" sz="2800" dirty="0" err="1"/>
              <a:t>Mergesort</a:t>
            </a:r>
            <a:r>
              <a:rPr lang="en-US" sz="2800" dirty="0"/>
              <a:t> is not affected by the initial ordering of the elements, so best, worst, and average cases have similar run times</a:t>
            </a:r>
          </a:p>
          <a:p>
            <a:r>
              <a:rPr lang="en-US" sz="2800" dirty="0"/>
              <a:t>Runtime: O(</a:t>
            </a:r>
            <a:r>
              <a:rPr lang="en-US" sz="2800" dirty="0" err="1"/>
              <a:t>nlogn</a:t>
            </a:r>
            <a:r>
              <a:rPr lang="en-US" sz="2800" dirty="0"/>
              <a:t>)</a:t>
            </a:r>
          </a:p>
        </p:txBody>
      </p:sp>
    </p:spTree>
    <p:extLst>
      <p:ext uri="{BB962C8B-B14F-4D97-AF65-F5344CB8AC3E}">
        <p14:creationId xmlns:p14="http://schemas.microsoft.com/office/powerpoint/2010/main" val="180533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D57D-E973-4E4B-B584-58A2C300869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FE3D2A11-99D4-8A40-88AE-0B0620AC2157}"/>
              </a:ext>
            </a:extLst>
          </p:cNvPr>
          <p:cNvSpPr>
            <a:spLocks noGrp="1"/>
          </p:cNvSpPr>
          <p:nvPr>
            <p:ph idx="1"/>
          </p:nvPr>
        </p:nvSpPr>
        <p:spPr/>
        <p:txBody>
          <a:bodyPr>
            <a:normAutofit/>
          </a:bodyPr>
          <a:lstStyle/>
          <a:p>
            <a:r>
              <a:rPr lang="en-US" sz="2800" dirty="0"/>
              <a:t>For large n, quick sort is the fastest known sorting algorithm on average</a:t>
            </a:r>
          </a:p>
          <a:p>
            <a:r>
              <a:rPr lang="en-US" sz="2800" dirty="0"/>
              <a:t>Default sorting functions in language libraries use quicksort as implementation (i.e. </a:t>
            </a:r>
            <a:r>
              <a:rPr lang="en-US" sz="2800" dirty="0" err="1"/>
              <a:t>Collections.sort</a:t>
            </a:r>
            <a:r>
              <a:rPr lang="en-US" sz="2800" dirty="0"/>
              <a:t>() in Java)</a:t>
            </a:r>
          </a:p>
        </p:txBody>
      </p:sp>
    </p:spTree>
    <p:extLst>
      <p:ext uri="{BB962C8B-B14F-4D97-AF65-F5344CB8AC3E}">
        <p14:creationId xmlns:p14="http://schemas.microsoft.com/office/powerpoint/2010/main" val="3776461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_2SEEDS">
      <a:dk1>
        <a:srgbClr val="000000"/>
      </a:dk1>
      <a:lt1>
        <a:srgbClr val="FFFFFF"/>
      </a:lt1>
      <a:dk2>
        <a:srgbClr val="412A24"/>
      </a:dk2>
      <a:lt2>
        <a:srgbClr val="E8E3E2"/>
      </a:lt2>
      <a:accent1>
        <a:srgbClr val="62ACC2"/>
      </a:accent1>
      <a:accent2>
        <a:srgbClr val="72AEA2"/>
      </a:accent2>
      <a:accent3>
        <a:srgbClr val="88A2D2"/>
      </a:accent3>
      <a:accent4>
        <a:srgbClr val="C87085"/>
      </a:accent4>
      <a:accent5>
        <a:srgbClr val="D09183"/>
      </a:accent5>
      <a:accent6>
        <a:srgbClr val="C19C65"/>
      </a:accent6>
      <a:hlink>
        <a:srgbClr val="AB7464"/>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911</Words>
  <Application>Microsoft Macintosh PowerPoint</Application>
  <PresentationFormat>Widescreen</PresentationFormat>
  <Paragraphs>68</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Garamond</vt:lpstr>
      <vt:lpstr>Gill Sans MT</vt:lpstr>
      <vt:lpstr>SavonVTI</vt:lpstr>
      <vt:lpstr>Week 8</vt:lpstr>
      <vt:lpstr>Recursive Sorts</vt:lpstr>
      <vt:lpstr>Merge Sort</vt:lpstr>
      <vt:lpstr>Merge Sort</vt:lpstr>
      <vt:lpstr>Merge Sort</vt:lpstr>
      <vt:lpstr>Merge Sort</vt:lpstr>
      <vt:lpstr>PowerPoint Presentation</vt:lpstr>
      <vt:lpstr>Analysis of Mergesort</vt:lpstr>
      <vt:lpstr>Quicksort</vt:lpstr>
      <vt:lpstr>Quick Sort</vt:lpstr>
      <vt:lpstr>Quick Sort -- Partition</vt:lpstr>
      <vt:lpstr>Quick Sort</vt:lpstr>
      <vt:lpstr>PowerPoint Presentation</vt:lpstr>
      <vt:lpstr>Analysis of Quicksort</vt:lpstr>
      <vt:lpstr>Analysis of Quicksort</vt:lpstr>
      <vt:lpstr>Sorting algorithms in Java</vt:lpstr>
      <vt:lpstr>Sequential Search</vt:lpstr>
      <vt:lpstr>Sequential Search</vt:lpstr>
      <vt:lpstr>Binary 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8</dc:title>
  <dc:creator>Karina Sang</dc:creator>
  <cp:lastModifiedBy>Karina Sang</cp:lastModifiedBy>
  <cp:revision>6</cp:revision>
  <dcterms:created xsi:type="dcterms:W3CDTF">2022-08-24T17:49:04Z</dcterms:created>
  <dcterms:modified xsi:type="dcterms:W3CDTF">2022-08-27T15:28:16Z</dcterms:modified>
</cp:coreProperties>
</file>