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95" r:id="rId6"/>
    <p:sldId id="260" r:id="rId7"/>
    <p:sldId id="262" r:id="rId8"/>
    <p:sldId id="261" r:id="rId9"/>
    <p:sldId id="296" r:id="rId10"/>
    <p:sldId id="297" r:id="rId11"/>
    <p:sldId id="301" r:id="rId12"/>
    <p:sldId id="302" r:id="rId13"/>
    <p:sldId id="303" r:id="rId14"/>
    <p:sldId id="263" r:id="rId15"/>
    <p:sldId id="264" r:id="rId16"/>
    <p:sldId id="304" r:id="rId17"/>
    <p:sldId id="305" r:id="rId18"/>
    <p:sldId id="265" r:id="rId19"/>
    <p:sldId id="307" r:id="rId20"/>
    <p:sldId id="306" r:id="rId21"/>
    <p:sldId id="315" r:id="rId22"/>
    <p:sldId id="308" r:id="rId23"/>
    <p:sldId id="311" r:id="rId24"/>
    <p:sldId id="312" r:id="rId25"/>
    <p:sldId id="313" r:id="rId26"/>
    <p:sldId id="314" r:id="rId27"/>
    <p:sldId id="316" r:id="rId28"/>
    <p:sldId id="317" r:id="rId29"/>
    <p:sldId id="318" r:id="rId30"/>
    <p:sldId id="319" r:id="rId31"/>
    <p:sldId id="320" r:id="rId32"/>
    <p:sldId id="323" r:id="rId33"/>
    <p:sldId id="321" r:id="rId34"/>
    <p:sldId id="322" r:id="rId35"/>
    <p:sldId id="324" r:id="rId36"/>
    <p:sldId id="325" r:id="rId37"/>
    <p:sldId id="266" r:id="rId38"/>
    <p:sldId id="267" r:id="rId39"/>
    <p:sldId id="268" r:id="rId40"/>
    <p:sldId id="326" r:id="rId41"/>
    <p:sldId id="327" r:id="rId42"/>
    <p:sldId id="328" r:id="rId43"/>
    <p:sldId id="329" r:id="rId44"/>
    <p:sldId id="330" r:id="rId45"/>
    <p:sldId id="269" r:id="rId46"/>
    <p:sldId id="270" r:id="rId47"/>
    <p:sldId id="27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2"/>
    <p:restoredTop sz="94626"/>
  </p:normalViewPr>
  <p:slideViewPr>
    <p:cSldViewPr snapToGrid="0" snapToObjects="1">
      <p:cViewPr varScale="1">
        <p:scale>
          <a:sx n="99" d="100"/>
          <a:sy n="99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21:31:43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 7673 8191,'0'4'0,"0"-5"5063,0 10-5063,0-6 2818,0 3-2818,0 2 1719,0 3-1719,3 1 6784,3 7-6784,4-5 0,3 8 0,4-5 0,2 0 0,3-1 0,-3-4 0,-4-5 0,-2-3 0,3-4 0,2 0 0,0 0 0,4 0 0,-8 0 0,2-5 0,0-5 0,1-6 0,3-4 0,-3 2 0,-2 3 0,-5 2 0,-4 1 0,-4-1 0,-2 1 0,-1-1 0,-10 0 0,-5 1 0,-10 2 0,-4 3 0,0 2 0,-4 3 0,0 1 0,-2 1 0,4 0 0,0 0 0,11 5 0,2-1 0,9 5 0,4-6 0,4 0 0</inkml:trace>
  <inkml:trace contextRef="#ctx0" brushRef="#br0" timeOffset="1386">3892 7558 24575,'0'9'0,"0"9"0,0-2 0,0 10 0,0-5 0,6 2 0,6-5 0,6 1 0,8-4 0,3-4 0,11-5 0,2-5 0,12-1 0,-8-5 0,0-4 0,-12-7 0,-6-3 0,-10-1 0,-8-1 0,-4-6 0,-6 1 0,-2-5 0,-12 3 0,-8 4 0,-14 8 0,-8 3 0,-5 11 0,3-2 0,0 4 0,15 2 0,7 2 0,8 3 0,8-2 0,4 0 0,2-4 0</inkml:trace>
  <inkml:trace contextRef="#ctx0" brushRef="#br0" timeOffset="2634">6036 7534 24575,'0'17'0,"0"-4"0,0 0 0,4-6 0,3-4 0,17-1 0,8-1 0,13-1 0,-4 0 0,9-4 0,-12-3 0,6-5 0,-15-2 0,-3-2 0,-9 1 0,-2-8 0,-8 1 0,-2-6 0,-5 0 0,-10 3 0,-5 4 0,-11 6 0,-5 4 0,-6 6 0,-1 1 0,-2 4 0,4 1 0,3 5 0,9 1 0,5 6 0,13-6 0,1-2 0</inkml:trace>
  <inkml:trace contextRef="#ctx0" brushRef="#br0" timeOffset="4017">8325 7443 8191,'-3'3'0,"0"6"5063,3-2-5063,0 11 2818,1-10-2818,12 7 1719,4-7-1719,15 5 6784,4-2-6784,4-2 0,1-2 0,3-5 0,-8 0 0,-2-2 0,-7 0 0,-4 0 0,-5-5 0,-3-2 0,-2-5 0,-6-4 0,1 0 0,-7-2 0,1-1 0,-3 1 0,-10-1 0,-9 0 0,-16 0 0,-11 5 0,-6 3 0,-4 7 0,2 3 0,11 1 0,9 0 0,16 0 0,9 0 0,7 0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21:29:43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25272 14238 24575,'0'7'0,"0"6"0,0 4 0,0 5 0,0 9 0,0-6 0,0 3 0,0-6 0,0 0 0,0-4 0,0 0 0,0-3 0,0 1 0,0-3 0,0 3 0,3-3 0,-3 3 0,3-4 0,0-3 0,-1-3 0,4-5 0,4-10 0,14-8 0,6-8 0,13-5 0,-5 4 0,2 1 0,-7 4 0,-1 3 0,-9 4 0,-2 4 0,-7 5 0,-7 1 0,-3 2 0</inkml:trace>
  <inkml:trace contextRef="#ctx0" brushRef="#br0" timeOffset="1617">27485 11412 24575,'0'18'0,"0"7"0,0 3 0,0 10 0,0-2 0,0 5 0,0-8 0,0-4 0,0-13 0,0-4 0,0-7 0,5-3 0,4-7 0,14-6 0,7-9 0,11-7 0,2-3 0,0 3 0,-2 2 0,-10 6 0,-3 7 0,-11 2 0,-4 7 0,-6-1 0,-4 2 0,-3 1 0</inkml:trace>
  <inkml:trace contextRef="#ctx0" brushRef="#br0" timeOffset="3635">28989 8399 24575,'0'5'0,"0"10"0,0 16 0,0 3 0,0 5 0,0-10 0,0 2 0,0-6 0,0-6 0,2-9 0,0-5 0,4-5 0,1 0 0,14-6 0,17-6 0,21-10 0,-25 11 0,1-1 0,1-1 0,0 1 0,-3 2 0,-2 1 0,23-8 0,-11 5 0,-15 3 0,-8 4 0,-9 3 0,-4-1 0,-4 3 0</inkml:trace>
  <inkml:trace contextRef="#ctx0" brushRef="#br0" timeOffset="45383">18341 14578 8191,'11'0'0,"1"0"5063,14 0-5063,-2 0 2818,-1 0-2818,-2 4 1719,2 2-1719,-3 5 6784,-4 1-6784,-1 4 0,-2-2 0,-2 1 0,-4-2 0,-3-1 0,-4 3 0,-4 1 0,-10 3 0,-9 3 0,-18 3 0,-1-1 0,-7-1 0,15-5 0,3-10 0,17-2 0,7-6 0,7 0 0,16 4 0,8 4 0,15 5 0,2 4 0,-1 2 0,-9 1 0,-7 1 0,-6 2 0,-5-1 0,-5 1 0,1-3 0,-8 1 0,1-2 0,-6 6 0,-12 3 0,-12 1 0,-16 0 0,-5-7 0,-4-3 0,5-4 0,7-2 0,11-5 0,14-4 0,10-4 0</inkml:trace>
  <inkml:trace contextRef="#ctx0" brushRef="#br0" timeOffset="46100">19344 15048 24575,'0'24'0,"-3"14"0,-6 9 0,-6 11 0,1-5 0,0-11 0,11-14 0,-1-14 0,4-13 0,0 1 0</inkml:trace>
  <inkml:trace contextRef="#ctx0" brushRef="#br0" timeOffset="47101">19992 14502 8191,'-7'4'0,"1"-1"5063,6 15-5063,0 3 2818,0 14-2818,0 8 1719,0 6-1719,0 6 6784,0 3-6784,0-2 0,0-10 0,0-10 0,0-17 0,0-6 0,6-10 0,5 0 0,28 1 0,18 1 0,-18-3 0,2 1 0,6-1 0,1-1 0,-3-1 0,0 0 0,2 0 0,-1 0 0,-9 0 0,-2 0 0,24-5 0,-24 3 0,-17-3 0,-9 4 0</inkml:trace>
  <inkml:trace contextRef="#ctx0" brushRef="#br0" timeOffset="47818">20384 14733 10641,'0'3'0,"0"1"5032,0 27-5032,0 4 2425,0 22-2425,0-5 1396,0-3-1396,0-11 5081,0 1-5081,0 0 0,0 6 0,0-2 0,0-13 0,0-12 0,0-12 0</inkml:trace>
  <inkml:trace contextRef="#ctx0" brushRef="#br0" timeOffset="48701">20835 14751 11730,'0'-5'0,"0"20"4869,0 1-4869,0 19 2235,0-1-2235,0 9 1264,0 8-1264,0-18 0,0 2 2238,-1 1 1,-1 0-2239,0-1 0,0 0 0,-9 30 0,0-17 0,-5-3 0,-1-8 0,-1-7 0,-7 1 0,12-19 0,-1 1 0</inkml:trace>
  <inkml:trace contextRef="#ctx0" brushRef="#br0" timeOffset="49818">18004 14829 8191,'-4'4'0,"2"13"5063,2 21-5063,0 10 1409,0-13 0,0 0-1409,0 26 1719,0 5-1719,0-10 6784,0-5-6784,0-6 0,0 1 0,2-6 0,7-2 0,7-9 0,8-1 0,10-5 0,0 4 0,6-7-1696,-7 0 0,-14-11 0,-7-4 0</inkml:trace>
  <inkml:trace contextRef="#ctx0" brushRef="#br0" timeOffset="53484">30613 5352 8191,'0'8'0,"0"-1"5063,0 12-5063,0 1 2818,0 0-2818,0 10 1719,-10 3-1719,-2 7 6784,-6-3-6784,0-4 0,7-3 0,0-9 0,2 3 0,0 0 0,-1 0 0,-1 0 0,-3 1 0,4-2 0,0-1 0,2-2 0,2-4 0,1-2 0,0-2 0,4-2 0,-2 0 0,0-5 0,3 2 0,-4-1 0,2 2 0,-3 3 0,1-3 0,1 3 0,0-7 0,3 3 0,-2-6 0,1 3 0,-1-3 0,1 2 0</inkml:trace>
  <inkml:trace contextRef="#ctx0" brushRef="#br0" timeOffset="54769">30144 5891 24575,'0'14'0,"0"3"0,0 13 0,0-2 0,0 10 0,0-5 0,0 5 0,0-3 0,3-4 0,0-4 0,1-4 0,-2-5 0,-1-5 0,2-7 0,-2-3 0,4-3 0,-3 0 0,1 0 0,2 0 0,4 0 0,12-8 0,22-11 0,13-11 0,-18 10 0,2-1 0,-3-1 0,0 1 0,-3 3 0,-1 0 0,18-10 0,-20 12 0,-11 6 0,-10 6 0,-4-1 0,-3 4 0,-3-1 0</inkml:trace>
  <inkml:trace contextRef="#ctx0" brushRef="#br0" timeOffset="55901">30873 4724 24575,'0'20'0,"0"7"0,0 7 0,0 5 0,0 1 0,0 3 0,0 2 0,0-3 0,0-9 0,0-9 0,0-11 0,2-7 0,2-1 0,6-4 0,8 1 0,11-2 0,28 0 0,-23 1 0,2-2 0,10-3 0,1-2 0,-1 1 0,-1-1 0,-4-3 0,-2 0 0,21 0 0,-24 5 0,-15 1 0,-14 2 0,-1-2 0</inkml:trace>
  <inkml:trace contextRef="#ctx0" brushRef="#br0" timeOffset="56700">31179 4777 24575,'0'25'0,"0"-1"0,0 27 0,0-13 0,0 6 0,0-11 0,0-2 0,0-5 0,0-2 0,0-2 0,0-2 0,0-4 0,0-5 0,0-6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22:55:41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4871 5356 8191,'-3'2'0,"0"13"5063,3 7-5063,0 10 2818,0 0-2818,0-3 1719,0-5-1719,0 0 6784,0-4-6784,0-4 0,0 3 0,4-6 0,3 3 0,3-7 0,3 2 0,-1-5 0,0-1 0,0-2 0,-3-3 0,-1 0 0,-2 0 0,1 0 0,1-2 0,1 0 0,1-5 0,1 2 0,-1-7 0,-1-1 0,-1-1 0,-4-1 0,3 2 0,-6 0 0,2-1 0,-3-6 0,0-3 0,0-5 0,-5 4 0,3 0 0,-6 9 0,5 2 0,-1 6 0,-1 1 0,-1 0 0,-2 4 0,-3-1 0,-4 1 0,-3 0 0,-2-4 0,1 2 0,6-2 0,5 3 0,6 1 0</inkml:trace>
  <inkml:trace contextRef="#ctx0" brushRef="#br0" timeOffset="1100">4893 1812 8191,'-3'-1'0,"0"9"5063,3 9-5063,0 8 2818,0 6-2818,0-2 1719,0 2-1719,0-6 6784,0-4-6784,0-5 0,0-3 0,3-1 0,-2 0 0,4-3 0,-4-3 0,1-4 0</inkml:trace>
  <inkml:trace contextRef="#ctx0" brushRef="#br0" timeOffset="2901">8119 3619 24575,'0'-5'0,"8"-3"0,7 0 0,13-4 0,6-1 0,2-1 0,1 2 0,-4 4 0,-1 5 0,-7 2 0,-1 1 0,-5 0 0,-2 0 0,-2 4 0,-6 2 0,-3 4 0,-3 3 0,-3 1 0,0 0 0,-2 4 0,-4 0 0,-6 4 0,-5 0 0,-1 3 0,2-3 0,-1 1 0,0-6 0,0 2 0,4-5 0,1 1 0,5-5 0,1-2 0,1-3 0,3 0 0,-2-2 0,2 2 0,1-3 0,3 0 0,2-2 0,15 0 0,13 0 0,20 0 0,10 4 0,2 0 0,-12 1 0,-10 1 0,-18-5 0,-12 2 0,-6-3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22:56:07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4877 1794 24575,'0'9'0,"0"7"0,0 2 0,0 9 0,0-6 0,0 6 0,0-3 0,6 3 0,1-2 0,6-2 0,0-3 0,0-3 0,0-2 0,2-2 0,0-1 0,4-3 0,-3-3 0,4-1 0,-1-4 0,1 2 0,-2-3 0,0 0 0,-3 0 0,-2 0 0,-1 0 0,-4-4 0,-3 0 0,-5-4 0,0-2 0,0-1 0,0-9 0,0-1 0,0-8 0,0-2 0,0 1 0,-1 2 0,-5 2 0,-3 4 0,-7 0 0,-1 1 0,-2 4 0,-1 0 0,3 4 0,-3 2 0,3 2 0,1 5 0,-3 1 0,4 3 0,-4 0 0,3 0 0,-4 0 0,5 0 0,2 1 0,8-1 0,3 2 0</inkml:trace>
  <inkml:trace contextRef="#ctx0" brushRef="#br0" timeOffset="2900">4934 5315 8191,'0'-5'0,"0"24"5063,0 4-5063,0 21 2818,0-8-2818,0-1 1719,0-3-1719,0 7 6784,2 0-6784,6 1 0,2-6 0,1 1 0,-1-6 0,-1 2 0,-4-6 0,4-3 0,-8-5 0,1-6 0,-2-7 0,0-5 0,0-20 0,-3-11 0,-6-27 0,0-4 0,-2-2 0,3 9 0,3 11 0,-1 8 0,1 7 0,-1 6 0,0 5 0,2 3 0,-2 6 0,3-2 0,-3 5 0,4 0 0,0 6 0,2 18 0,7 8 0,2 22 0,7 2 0,-1 7 0,1-2 0,-1-3 0,1-5 0,-2-6 0,0-8 0,-2-5 0,-2-9 0,-3-2 0,-1-4 0,-3 0 0,0-5 0,-3-4 0,0-14 0,-4-16 0,0-18 0,-6-15 0,2-6 0,-3 2 0,3 11 0,1 10 0,3 17 0,-3 4 0,3 8 0,1-2 0,0 6 0,0 1 0,2 1 0,-4 1 0,4-2 0,-1 2 0,1 2 0,-1 1 0,-1 0 0,0-1 0,2-1 0,-4 0 0,2-2 0,-3-2 0,0-2 0,0 0 0,-1-2 0,1 4 0,0 0 0,2 2 0,-1 2 0,1 2 0,-1-1 0,3 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22:56:27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11671 1781 8191,'-9'0'0,"3"0"5063,17 0-5063,5 0 2818,17 0-2818,3 0 1719,3 0-1719,-3 0 6784,-6 0-6784,-8 5 0,-7 1 0,-5 6 0,-6 0 0,-3 1 0,-1 2 0,0 2 0,0 5 0,0 3 0,-6 2 0,-1-3 0,-13-1 0,-1-6 0,-3-1 0,1-5 0,6-6 0,2-2 0,3-3 0,3 0 0,6 0 0,16 0 0,13 0 0,14 4 0,4 3 0,2 2 0,-6 5 0,-4-4 0,-9 1 0,-8-3 0,-3 0 0,-8-1 0,1 0 0,-7 3 0,2-1 0,-2 3 0,0 4 0,-2 0 0,0 1 0,-5 1 0,-13 3 0,-13 9 0,-21 6 0,24-17 0,-1-1 0,-3-1 0,1-2 0,-19 7 0,14-10 0,14-7 0,13-5 0,5 0 0</inkml:trace>
  <inkml:trace contextRef="#ctx0" brushRef="#br0" timeOffset="1352">15040 3744 24575,'0'17'0,"0"12"0,0 12 0,0 11 0,0 3 0,0-15 0,0-7 0,0-16 0,0-3 0,0-6 0,4-3 0,7-6 0,17-2 0,20-5 0,-15 4 0,2 0 0,5-2 0,0 0 0,-1 2 0,-1 1 0,23-7 0,-17 6 0,-20 0 0,-10 0 0,-8 4 0,-3-1 0</inkml:trace>
  <inkml:trace contextRef="#ctx0" brushRef="#br0" timeOffset="2152">15166 3737 24575,'0'23'0,"0"9"0,0 15 0,0 9 0,0 0 0,0-6 0,0-15 0,0-3 0,0-10 0,0-4 0,0-5 0,0-6 0,0-2 0,0-4 0</inkml:trace>
  <inkml:trace contextRef="#ctx0" brushRef="#br0" timeOffset="3752">11637 5339 8191,'-7'3'0,"1"-1"5063,6 9-5063,0-1 2818,0 12-2818,0-1 1719,0 5-1719,0-3 6784,2-2-6784,4-6 0,3-1 0,7-1 0,3-3 0,9-1 0,4-2 0,1-2 0,-5 1 0,-5-3 0,-7 1 0,-1 1 0,-3 0 0,-4-1 0,-2 4 0,-5-1 0,2 3 0,-1 2 0,0 7 0,-2 8 0,-2 14 0,-13 5 0,-5 5 0,-6-10 0,1-12 0,8-10 0,4-12 0,7-2 0,2-5 0</inkml:trace>
  <inkml:trace contextRef="#ctx0" brushRef="#br0" timeOffset="4636">11668 5351 24575,'15'0'0,"18"0"0,-5 0 0,17 0 0,-14 0 0,-11 0 0,-10 0 0,-6 0 0,0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41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6c2p2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5.png"/><Relationship Id="rId7" Type="http://schemas.openxmlformats.org/officeDocument/2006/relationships/image" Target="../media/image2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40.png"/><Relationship Id="rId4" Type="http://schemas.openxmlformats.org/officeDocument/2006/relationships/customXml" Target="../ink/ink3.xml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dmopc15c6p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C19D6-BEC0-86F9-C21F-62EA4085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7" r="1776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A106B-4306-8147-BA1A-D8CD1468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43521-A2C6-3C4F-9062-36CB6F46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4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Second iteration</a:t>
            </a:r>
          </a:p>
        </p:txBody>
      </p:sp>
    </p:spTree>
    <p:extLst>
      <p:ext uri="{BB962C8B-B14F-4D97-AF65-F5344CB8AC3E}">
        <p14:creationId xmlns:p14="http://schemas.microsoft.com/office/powerpoint/2010/main" val="22368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Third iteration</a:t>
            </a:r>
          </a:p>
        </p:txBody>
      </p:sp>
    </p:spTree>
    <p:extLst>
      <p:ext uri="{BB962C8B-B14F-4D97-AF65-F5344CB8AC3E}">
        <p14:creationId xmlns:p14="http://schemas.microsoft.com/office/powerpoint/2010/main" val="357573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Fourth iteration</a:t>
            </a:r>
          </a:p>
        </p:txBody>
      </p:sp>
    </p:spTree>
    <p:extLst>
      <p:ext uri="{BB962C8B-B14F-4D97-AF65-F5344CB8AC3E}">
        <p14:creationId xmlns:p14="http://schemas.microsoft.com/office/powerpoint/2010/main" val="4386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BCD46-4853-EA48-93BC-D8642C0AA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7" y="1858107"/>
            <a:ext cx="9306186" cy="4767326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11E2E01-8D0B-9346-91D2-21242C9EDEA8}"/>
              </a:ext>
            </a:extLst>
          </p:cNvPr>
          <p:cNvSpPr txBox="1">
            <a:spLocks/>
          </p:cNvSpPr>
          <p:nvPr/>
        </p:nvSpPr>
        <p:spPr>
          <a:xfrm>
            <a:off x="6095999" y="1804650"/>
            <a:ext cx="5275385" cy="68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Fifth iteration, no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284173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865-55C7-9844-A23E-EA700525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B5B4-7B49-9448-AFF5-4981024D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Bellman-ford does not work with undirect graph with negative edges, because an undirected negative edge contains a negative weight from u-&gt;v and v-&gt;u, which Bellman-ford will pick up as a negative weight self-cycle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Time complexity: O(VE)</a:t>
            </a:r>
          </a:p>
        </p:txBody>
      </p:sp>
    </p:spTree>
    <p:extLst>
      <p:ext uri="{BB962C8B-B14F-4D97-AF65-F5344CB8AC3E}">
        <p14:creationId xmlns:p14="http://schemas.microsoft.com/office/powerpoint/2010/main" val="105239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B1D9-4CA2-2E4E-9BAE-718CBF7A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48F1-62EB-2548-9EE5-182EBAB9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spanning tree is a sub-graph of an </a:t>
            </a:r>
            <a:r>
              <a:rPr lang="en-US" sz="2800" b="1" dirty="0"/>
              <a:t>undirected connected graph</a:t>
            </a:r>
            <a:r>
              <a:rPr lang="en-US" sz="2800" dirty="0"/>
              <a:t>, which includes all vertices of a graph with a minimum possible number of edges</a:t>
            </a:r>
          </a:p>
          <a:p>
            <a:r>
              <a:rPr lang="en-US" sz="2800" dirty="0"/>
              <a:t>If a vertex is missed, then it is not a spanning tree</a:t>
            </a:r>
          </a:p>
          <a:p>
            <a:r>
              <a:rPr lang="en-US" sz="2800" dirty="0"/>
              <a:t>The edges may or may not have weights assigned to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3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2E383-9725-1B4D-94AA-CE9EDE1D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82" r="26316"/>
          <a:stretch/>
        </p:blipFill>
        <p:spPr>
          <a:xfrm>
            <a:off x="1758463" y="321424"/>
            <a:ext cx="2948013" cy="2817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FAFD5-0CA6-3A4A-8D3B-029EE5A4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3" y="315364"/>
            <a:ext cx="2717712" cy="281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00E53-F3F5-1141-A0BA-AD70A29B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61" y="3438269"/>
            <a:ext cx="2642915" cy="314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18CFB-9164-7A4D-8592-A0FD3964A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186" y="3335804"/>
            <a:ext cx="2553381" cy="314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624-BA4F-3D4D-A623-8339AA2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28E7-6EF8-7044-993F-2437A16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spanning tree in which the sum of the weight of the edges is as minimum as possible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Used in Kruskal’s Algorithm and Prim’s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4182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F774-EABB-3C4D-9F61-C7260CB7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D618-B8FA-3E41-8704-3FEB518D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Give Examples of:</a:t>
            </a:r>
          </a:p>
          <a:p>
            <a:pPr lvl="1"/>
            <a:r>
              <a:rPr lang="en-US" sz="3200" dirty="0"/>
              <a:t>A graph with no (minimum) spanning trees</a:t>
            </a:r>
          </a:p>
          <a:p>
            <a:pPr lvl="1"/>
            <a:r>
              <a:rPr lang="en-US" sz="3200" dirty="0"/>
              <a:t>A graph with a unique spanning tree</a:t>
            </a:r>
          </a:p>
          <a:p>
            <a:pPr lvl="1"/>
            <a:r>
              <a:rPr lang="en-US" sz="3200" dirty="0"/>
              <a:t>A graph with a unique minimum spanning tree</a:t>
            </a:r>
          </a:p>
          <a:p>
            <a:pPr lvl="1"/>
            <a:r>
              <a:rPr lang="en-US" sz="3200" dirty="0"/>
              <a:t>A graph with many minimum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63728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59DE-36D8-A643-890C-B017F958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AF5A-D352-284A-BEDA-46D038FE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Used to check whether a graph contains cycle or not</a:t>
            </a:r>
            <a:r>
              <a:rPr lang="en-CA" sz="2800" dirty="0"/>
              <a:t>,</a:t>
            </a:r>
            <a:r>
              <a:rPr lang="en-US" sz="2800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assuming the graph doesn’t contain any self-loops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Disjoint Set: a data structure that keeps track of a set of elements partitioned into a number of disjoint(non-overlapping) subsets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60CB-7390-9F42-B92F-185C433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Dijkstra’s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6F06FF-5959-2943-8738-31128A454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728216"/>
            <a:ext cx="9948404" cy="48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B971-9A2F-5841-A7F2-D18BFD04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7F8A-F884-4444-86DF-807B975B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2478024"/>
            <a:ext cx="10603758" cy="3831336"/>
          </a:xfrm>
        </p:spPr>
        <p:txBody>
          <a:bodyPr>
            <a:normAutofit/>
          </a:bodyPr>
          <a:lstStyle/>
          <a:p>
            <a:r>
              <a:rPr lang="en-US" sz="2800" dirty="0"/>
              <a:t>Union Find algorithm performs union and find on disjoint sets</a:t>
            </a:r>
          </a:p>
          <a:p>
            <a:r>
              <a:rPr lang="en-US" sz="2800" dirty="0"/>
              <a:t>Find: Determine which subset a particular element is in, can be used for determining if two elements are in the same subset</a:t>
            </a:r>
          </a:p>
          <a:p>
            <a:r>
              <a:rPr lang="en-US" sz="2800" dirty="0"/>
              <a:t>Union: Join two subsets into a single subset. First check if two subsets belong to the same set, if they don’t, then we can perform union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2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63A-2C61-8C4F-A869-C8A286E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4098153"/>
            <a:ext cx="10604796" cy="2185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  <a:ea typeface="+mn-ea"/>
                <a:cs typeface="+mn-cs"/>
              </a:rPr>
              <a:t>- Union(1, 2), Union(3, 4), Union(2, 4)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Find(2) = 1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>
                <a:latin typeface="+mn-lt"/>
                <a:ea typeface="+mn-ea"/>
                <a:cs typeface="+mn-cs"/>
              </a:rPr>
              <a:t>- Find(4) = Find(3)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A5619-6AEF-9440-99C3-09822C55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8" y="317813"/>
            <a:ext cx="12029552" cy="35804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88E04C-9EE3-404B-9392-226DD61E39B6}"/>
                  </a:ext>
                </a:extLst>
              </p14:cNvPr>
              <p14:cNvContentPartPr/>
              <p14:nvPr/>
            </p14:nvContentPartPr>
            <p14:xfrm>
              <a:off x="538920" y="2642400"/>
              <a:ext cx="2603160" cy="18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88E04C-9EE3-404B-9392-226DD61E39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560" y="2633040"/>
                <a:ext cx="262188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24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Keep track of subsets in a 1D array called parent[]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For each edge, make subsets using both vertices of the edge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If both vertices are in the same subset, then a cycle is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0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63" y="2261108"/>
            <a:ext cx="5881073" cy="3911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Initially, the parent array is set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-1	-1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3" y="2261108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2261107"/>
            <a:ext cx="6658708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0-1</a:t>
            </a:r>
            <a:r>
              <a:rPr lang="en-US" sz="2800" dirty="0"/>
              <a:t>: since vertices 0 and 1 are in different subsets, take the union of the two nodes by either making node 0 as a parent of node 1 or vice-versa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-1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0" y="2261107"/>
            <a:ext cx="7127630" cy="4280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1-2</a:t>
            </a:r>
            <a:r>
              <a:rPr lang="en-US" sz="2800" dirty="0"/>
              <a:t>: node 1 is in subset 1, and node 2 is in subset 2, so we take the union of the two sets by either making node 1 a parent of node 2 or vice versa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EEC5-9C23-1C4B-9908-E5ABB48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Find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E856-C22A-9949-A891-92C644A5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932861"/>
            <a:ext cx="6865814" cy="45968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Edge 0-2</a:t>
            </a:r>
            <a:r>
              <a:rPr lang="en-US" sz="2800" dirty="0"/>
              <a:t>: 0 is in subset 2 and 2 is also in subset 2, so including this edge forms a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0-&gt;1-&gt;2 // 1 is a parent of 0 and 2 is a parent of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0	1	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1	2	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0038D-838B-2D4A-B476-63FDE66B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" y="2261107"/>
            <a:ext cx="51308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8801-9864-2D40-BB3B-2B18535F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F02C-DDEE-AE4E-90B6-1D2C3A6D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Union: O(n)</a:t>
            </a:r>
          </a:p>
          <a:p>
            <a:r>
              <a:rPr lang="en-US" sz="2800" dirty="0"/>
              <a:t>Find: O(n)</a:t>
            </a:r>
          </a:p>
        </p:txBody>
      </p:sp>
    </p:spTree>
    <p:extLst>
      <p:ext uri="{BB962C8B-B14F-4D97-AF65-F5344CB8AC3E}">
        <p14:creationId xmlns:p14="http://schemas.microsoft.com/office/powerpoint/2010/main" val="411439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7162761" cy="4379976"/>
          </a:xfrm>
        </p:spPr>
        <p:txBody>
          <a:bodyPr>
            <a:normAutofit/>
          </a:bodyPr>
          <a:lstStyle/>
          <a:p>
            <a:r>
              <a:rPr lang="en-US" sz="2800" dirty="0"/>
              <a:t>In the previous union and find approach, the final tree created to represent subsets can be skewed and become like a linked list in the worst case</a:t>
            </a:r>
          </a:p>
          <a:p>
            <a:r>
              <a:rPr lang="en-US" sz="2800" dirty="0"/>
              <a:t>Consider node 0, 1, 2, 3, if we perform union(0, 1), union(1, 2), union(2, 3), in the worst case, a tree will become: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1BB80-2D22-0341-BDA6-9E1F551F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67" y="2163845"/>
            <a:ext cx="2678329" cy="36976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A46277-0347-194C-ABED-B7BC08D4D47B}"/>
                  </a:ext>
                </a:extLst>
              </p14:cNvPr>
              <p14:cNvContentPartPr/>
              <p14:nvPr/>
            </p14:nvContentPartPr>
            <p14:xfrm>
              <a:off x="6479280" y="1700640"/>
              <a:ext cx="4845600" cy="390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A46277-0347-194C-ABED-B7BC08D4D4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9920" y="1691280"/>
                <a:ext cx="4864320" cy="39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984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 want to optimize the union operation such that it is O(log n) in the worst case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Idea: always attach the smaller depth tree under the root of the deeper tree</a:t>
            </a:r>
          </a:p>
        </p:txBody>
      </p:sp>
    </p:spTree>
    <p:extLst>
      <p:ext uri="{BB962C8B-B14F-4D97-AF65-F5344CB8AC3E}">
        <p14:creationId xmlns:p14="http://schemas.microsoft.com/office/powerpoint/2010/main" val="28515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D1EF-AB7F-5F4A-9C7C-6395B87D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Weight Cycles in Directed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7D36-E0DB-A745-997B-05FE75ED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471" y="2478023"/>
            <a:ext cx="6019461" cy="4142909"/>
          </a:xfrm>
        </p:spPr>
        <p:txBody>
          <a:bodyPr>
            <a:normAutofit/>
          </a:bodyPr>
          <a:lstStyle/>
          <a:p>
            <a:r>
              <a:rPr lang="en-US" dirty="0" err="1"/>
              <a:t>src</a:t>
            </a:r>
            <a:r>
              <a:rPr lang="en-US" dirty="0"/>
              <a:t> -&gt; 1 -&gt; </a:t>
            </a:r>
            <a:r>
              <a:rPr lang="en-US" dirty="0" err="1"/>
              <a:t>dest</a:t>
            </a:r>
            <a:r>
              <a:rPr lang="en-US" dirty="0"/>
              <a:t>       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(1-&gt;2-&gt;3-&gt;1) -&gt; </a:t>
            </a:r>
            <a:r>
              <a:rPr lang="en-US" dirty="0" err="1"/>
              <a:t>dest</a:t>
            </a:r>
            <a:r>
              <a:rPr lang="en-US" dirty="0"/>
              <a:t>       -3</a:t>
            </a:r>
          </a:p>
          <a:p>
            <a:r>
              <a:rPr lang="en-US" dirty="0" err="1"/>
              <a:t>src</a:t>
            </a:r>
            <a:r>
              <a:rPr lang="en-US" dirty="0"/>
              <a:t> -&gt; (1-&gt;2-&gt;3-&gt;2-&gt;3-&gt;1) -&gt; </a:t>
            </a:r>
            <a:r>
              <a:rPr lang="en-US" dirty="0" err="1"/>
              <a:t>dest</a:t>
            </a:r>
            <a:r>
              <a:rPr lang="en-US" dirty="0"/>
              <a:t>       -9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Dijkstra’s algorithm does not terminate if a negative weight cycle exists</a:t>
            </a:r>
          </a:p>
          <a:p>
            <a:r>
              <a:rPr lang="en-US" altLang="zh-CN" dirty="0"/>
              <a:t>N</a:t>
            </a:r>
            <a:r>
              <a:rPr lang="en-CA" altLang="zh-CN" dirty="0"/>
              <a:t>o solution to the shortest path problem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F0D47-296D-7241-98F9-6D149E83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2159508"/>
            <a:ext cx="4346448" cy="4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by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sz="2800" dirty="0"/>
              <a:t>Each node is associated with a rank, initially a set has one element and a rank of zero</a:t>
            </a:r>
          </a:p>
          <a:p>
            <a:r>
              <a:rPr lang="en-US" sz="2800" dirty="0"/>
              <a:t>If we union two sets and both trees have the same rank, then the resulting set’s rank is one larger</a:t>
            </a:r>
          </a:p>
          <a:p>
            <a:r>
              <a:rPr lang="en-US" sz="2800" dirty="0"/>
              <a:t>If we union two sets and two trees have different ranks, the resulting rank becomes the larger one of the two</a:t>
            </a:r>
          </a:p>
          <a:p>
            <a:r>
              <a:rPr lang="en-US" sz="2800" dirty="0"/>
              <a:t>Ranks are used instead of height or depth because </a:t>
            </a:r>
            <a:r>
              <a:rPr lang="en-US" sz="2800" b="1" dirty="0"/>
              <a:t>path compression</a:t>
            </a:r>
            <a:r>
              <a:rPr lang="en-US" sz="2800" dirty="0"/>
              <a:t> will change tree’s heights over time</a:t>
            </a:r>
          </a:p>
        </p:txBody>
      </p:sp>
    </p:spTree>
    <p:extLst>
      <p:ext uri="{BB962C8B-B14F-4D97-AF65-F5344CB8AC3E}">
        <p14:creationId xmlns:p14="http://schemas.microsoft.com/office/powerpoint/2010/main" val="42838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8F254-3008-024B-813A-374A1AB0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98" y="266633"/>
            <a:ext cx="8500871" cy="63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27C-14F0-7E4A-BAD6-6625D82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Union by Rank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A934E-CC32-6F42-8173-626B4112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15" y="1728216"/>
            <a:ext cx="6078742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3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00D1-454A-854B-BA2D-9C82F78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0D85-56DD-4342-B989-1CD5BD16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85" y="2163845"/>
            <a:ext cx="10874092" cy="437997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way of flattening the structure of the tree whenever Find is used on it</a:t>
            </a:r>
          </a:p>
          <a:p>
            <a:r>
              <a:rPr lang="en-US" sz="2800" dirty="0"/>
              <a:t>Since each element visited on the way to a root is part of the same set, all of these visited elements can be reattached directly to the root</a:t>
            </a:r>
          </a:p>
          <a:p>
            <a:r>
              <a:rPr lang="en-US" sz="2800" dirty="0"/>
              <a:t>We are only interested in finding out the root of a node as fast as possible</a:t>
            </a:r>
          </a:p>
          <a:p>
            <a:r>
              <a:rPr lang="en-US" sz="2800" dirty="0"/>
              <a:t>The resulting tree becomes much flatter</a:t>
            </a:r>
          </a:p>
        </p:txBody>
      </p:sp>
    </p:spTree>
    <p:extLst>
      <p:ext uri="{BB962C8B-B14F-4D97-AF65-F5344CB8AC3E}">
        <p14:creationId xmlns:p14="http://schemas.microsoft.com/office/powerpoint/2010/main" val="645860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184CA-F50F-054D-A89C-E939636F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36" y="326599"/>
            <a:ext cx="6131927" cy="62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0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F69E-E32C-B74C-B606-9C07C0CE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Path Compression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A47B8-80F1-E24C-BE5C-E60254B2C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459871"/>
            <a:ext cx="8510954" cy="34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5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73B0-57E2-D541-B66E-0C507585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fun homework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EF02-80FA-764B-BD07-2D3A4FDD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https://dmoj.ca/problem/dmopc16c2p2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22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3498-A3BD-7446-9B3B-F7820C34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22A6-08BC-EB41-AD9B-4D6C8081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Is a greedy algorithm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Start from edges with the lowest weight and keep adding edges until we reach our goal</a:t>
            </a:r>
          </a:p>
        </p:txBody>
      </p:sp>
    </p:spTree>
    <p:extLst>
      <p:ext uri="{BB962C8B-B14F-4D97-AF65-F5344CB8AC3E}">
        <p14:creationId xmlns:p14="http://schemas.microsoft.com/office/powerpoint/2010/main" val="3620062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8AE9-09F8-9245-8AE4-9191F26E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3588-21B9-4E40-9A30-3FBCC2F0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Sort all edges from </a:t>
            </a:r>
            <a:r>
              <a:rPr lang="en-US" sz="2800"/>
              <a:t>low weight </a:t>
            </a:r>
            <a:r>
              <a:rPr lang="en-US" sz="2800" dirty="0"/>
              <a:t>to high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Take the edge with the lowest weight and add it to the spanning tree. If adding the edge created a </a:t>
            </a:r>
            <a:r>
              <a:rPr lang="en-US" sz="2800" b="1" dirty="0"/>
              <a:t>cycle</a:t>
            </a:r>
            <a:r>
              <a:rPr lang="en-US" sz="2800" dirty="0"/>
              <a:t>, then reject this edge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Keep adding edges until we reach all vertices</a:t>
            </a:r>
          </a:p>
        </p:txBody>
      </p:sp>
    </p:spTree>
    <p:extLst>
      <p:ext uri="{BB962C8B-B14F-4D97-AF65-F5344CB8AC3E}">
        <p14:creationId xmlns:p14="http://schemas.microsoft.com/office/powerpoint/2010/main" val="53500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7DF6B-8E6E-DB42-8C35-68B0036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3" y="940288"/>
            <a:ext cx="10116833" cy="49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C61-A2C0-EB4C-B7E7-777F7871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9286-F24D-554A-8E5E-985BBE5C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Dijkstra’s algorithm, but works with directed graphs in which edges can have negative weights</a:t>
            </a:r>
          </a:p>
          <a:p>
            <a:r>
              <a:rPr lang="en-US" sz="2800" dirty="0"/>
              <a:t>Practical use of negative weighted edges: cashflow, heat released/absorbed in a chemical reaction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6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0A72A-4901-CE47-B5E2-F5C4BFBF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62" y="2461846"/>
            <a:ext cx="9208474" cy="3683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B1B486-5909-FD47-A15F-CF68231F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66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9783F-B79F-8F41-AE8F-E6EE9F25F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05" y="2813539"/>
            <a:ext cx="9214825" cy="3626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D6B416-1D3C-4D4D-87ED-EDBAA845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3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70D0FC-65CD-E245-8ECD-ADD8DA1B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06" y="2442176"/>
            <a:ext cx="8223971" cy="4016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E3B9C9-A5D6-F844-9429-2AACFE40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4" y="399745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8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25815-B7E7-3B4C-A724-CF6BDFC3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133" y="2602522"/>
            <a:ext cx="7583609" cy="3714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26820-AE2B-164B-BA0B-C2AB0090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1" y="132480"/>
            <a:ext cx="6700323" cy="32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F88F9-9242-B948-BE0A-290CC6DF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3" y="132480"/>
            <a:ext cx="6700323" cy="3296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855888-7D43-2748-95AF-B188CB5F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93" y="2555631"/>
            <a:ext cx="8089634" cy="3968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C11D25-7656-1145-AF21-CA7EA051EE9F}"/>
                  </a:ext>
                </a:extLst>
              </p14:cNvPr>
              <p14:cNvContentPartPr/>
              <p14:nvPr/>
            </p14:nvContentPartPr>
            <p14:xfrm>
              <a:off x="1751400" y="651960"/>
              <a:ext cx="1365480" cy="138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C11D25-7656-1145-AF21-CA7EA051E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2040" y="642600"/>
                <a:ext cx="138420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84FDBB-CE34-4648-AE08-347B204C3362}"/>
                  </a:ext>
                </a:extLst>
              </p14:cNvPr>
              <p14:cNvContentPartPr/>
              <p14:nvPr/>
            </p14:nvContentPartPr>
            <p14:xfrm>
              <a:off x="1754280" y="630360"/>
              <a:ext cx="101880" cy="146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84FDBB-CE34-4648-AE08-347B204C33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4920" y="621000"/>
                <a:ext cx="120600" cy="14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0C924B-E06E-AD41-9BF4-1FF61995D3E7}"/>
                  </a:ext>
                </a:extLst>
              </p14:cNvPr>
              <p14:cNvContentPartPr/>
              <p14:nvPr/>
            </p14:nvContentPartPr>
            <p14:xfrm>
              <a:off x="4184640" y="641160"/>
              <a:ext cx="1398600" cy="148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0C924B-E06E-AD41-9BF4-1FF61995D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5280" y="631800"/>
                <a:ext cx="1417320" cy="15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513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FD56-1BB8-3344-887F-A4161DF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Pseudocode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85A114-F333-FF44-B704-6E27B21F1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08" y="2197139"/>
            <a:ext cx="11102161" cy="3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E88D-0E36-4B48-94DF-A239595E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5CFC-82A8-B643-90E3-3549F927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en-US" dirty="0"/>
              <a:t>Time complexity: O(E log E)</a:t>
            </a:r>
          </a:p>
          <a:p>
            <a:r>
              <a:rPr lang="en-US" dirty="0"/>
              <a:t>Kruskal’s algorithm does not work with directed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0039E-6BED-D44C-959F-0F3381F0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82" y="2478024"/>
            <a:ext cx="2566875" cy="34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2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7250-7667-264F-9D44-84F68B0B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51F9-6504-164E-A286-1C9EC29E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https://dmoj.ca/problem/dmopc15c6p4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1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Bellman-ford first calculates the shortest distances which have at most one edge in the path, then it calculates the shortest paths with at most 2 edges, and so on</a:t>
            </a:r>
          </a:p>
          <a:p>
            <a:r>
              <a:rPr lang="en-US" sz="2800" dirty="0"/>
              <a:t>After the </a:t>
            </a:r>
            <a:r>
              <a:rPr lang="en-US" sz="2800" dirty="0" err="1"/>
              <a:t>i-th</a:t>
            </a:r>
            <a:r>
              <a:rPr lang="en-US" sz="2800" dirty="0"/>
              <a:t> iteration, the shortest paths with at most </a:t>
            </a:r>
            <a:r>
              <a:rPr lang="en-US" sz="2800" dirty="0" err="1"/>
              <a:t>i</a:t>
            </a:r>
            <a:r>
              <a:rPr lang="en-US" sz="2800" dirty="0"/>
              <a:t> edges are calculated</a:t>
            </a:r>
          </a:p>
          <a:p>
            <a:r>
              <a:rPr lang="en-US" sz="2800" dirty="0"/>
              <a:t>There can be a maximum of |V|-1 edges in any simple path, so we will repeat |V|-1 times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0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30B9-E1A9-224B-B367-E2235765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</a:t>
            </a:r>
            <a:r>
              <a:rPr lang="en-US" altLang="zh-CN" dirty="0"/>
              <a:t>-</a:t>
            </a:r>
            <a:r>
              <a:rPr lang="en-US" dirty="0"/>
              <a:t>Ford</a:t>
            </a:r>
            <a:r>
              <a:rPr lang="en-US" altLang="zh-CN" dirty="0"/>
              <a:t>’</a:t>
            </a:r>
            <a:r>
              <a:rPr lang="en-CA" altLang="zh-CN" dirty="0"/>
              <a:t>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2EE-D50F-2F45-B0A5-6900F96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05230"/>
            <a:ext cx="10168128" cy="42041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Create a list </a:t>
            </a:r>
            <a:r>
              <a:rPr lang="en-US" sz="2800" dirty="0" err="1"/>
              <a:t>dist</a:t>
            </a:r>
            <a:r>
              <a:rPr lang="en-US" sz="2800" dirty="0"/>
              <a:t>[] of size |V| with all values as infinite except </a:t>
            </a:r>
            <a:r>
              <a:rPr lang="en-US" sz="2800" dirty="0" err="1"/>
              <a:t>dist</a:t>
            </a:r>
            <a:r>
              <a:rPr lang="en-US" sz="2800" dirty="0"/>
              <a:t>[</a:t>
            </a:r>
            <a:r>
              <a:rPr lang="en-US" sz="2800" dirty="0" err="1"/>
              <a:t>src</a:t>
            </a:r>
            <a:r>
              <a:rPr lang="en-US" sz="2800" dirty="0"/>
              <a:t>] where </a:t>
            </a:r>
            <a:r>
              <a:rPr lang="en-US" sz="2800" dirty="0" err="1"/>
              <a:t>src</a:t>
            </a:r>
            <a:r>
              <a:rPr lang="en-US" sz="2800" dirty="0"/>
              <a:t> is the source vertex</a:t>
            </a:r>
          </a:p>
          <a:p>
            <a:pPr marL="457200" indent="-457200">
              <a:buAutoNum type="arabicPeriod"/>
            </a:pPr>
            <a:r>
              <a:rPr lang="en-US" sz="2800" dirty="0"/>
              <a:t>For each edge (u, v), perform edge relaxation: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update </a:t>
            </a:r>
            <a:r>
              <a:rPr lang="en-US" sz="2800" dirty="0" err="1"/>
              <a:t>dist</a:t>
            </a:r>
            <a:r>
              <a:rPr lang="en-US" sz="2800" dirty="0"/>
              <a:t>[v] = </a:t>
            </a:r>
            <a:r>
              <a:rPr lang="en-US" sz="2800" dirty="0" err="1"/>
              <a:t>dist</a:t>
            </a:r>
            <a:r>
              <a:rPr lang="en-US" sz="2800" dirty="0"/>
              <a:t>[u] + weight(u, v)</a:t>
            </a:r>
          </a:p>
          <a:p>
            <a:pPr marL="457200" indent="-457200">
              <a:buAutoNum type="arabicPeriod"/>
            </a:pPr>
            <a:r>
              <a:rPr lang="en-US" sz="2800" dirty="0"/>
              <a:t>Repeat step 2 |V|-1 times</a:t>
            </a:r>
          </a:p>
          <a:p>
            <a:pPr marL="457200" indent="-457200">
              <a:buAutoNum type="arabicPeriod"/>
            </a:pPr>
            <a:r>
              <a:rPr lang="en-US" sz="2800" dirty="0"/>
              <a:t>Checks for negative weighted cycle, do the following for each edge(u, v): if </a:t>
            </a:r>
            <a:r>
              <a:rPr lang="en-US" sz="2800" dirty="0" err="1"/>
              <a:t>dist</a:t>
            </a:r>
            <a:r>
              <a:rPr lang="en-US" sz="2800" dirty="0"/>
              <a:t>[v] &gt; </a:t>
            </a:r>
            <a:r>
              <a:rPr lang="en-US" sz="2800" dirty="0" err="1"/>
              <a:t>dist</a:t>
            </a:r>
            <a:r>
              <a:rPr lang="en-US" sz="2800" dirty="0"/>
              <a:t>[u] + weight(u, v), then this graph contains a negative weight cycle</a:t>
            </a:r>
          </a:p>
        </p:txBody>
      </p:sp>
    </p:spTree>
    <p:extLst>
      <p:ext uri="{BB962C8B-B14F-4D97-AF65-F5344CB8AC3E}">
        <p14:creationId xmlns:p14="http://schemas.microsoft.com/office/powerpoint/2010/main" val="14308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95C-2902-2446-88E1-9779F204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3881-DDD0-6C4C-B961-C5584889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Step 4: Since step 2 and 3 guarantee the shortest distances if the graph doesn’t contain a negative weight cycle, then if we iterate through all edges one more time and get a shorter path for any vertex, then there is a negative weight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/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64E2E-0AF8-544F-9FEC-FBBF5952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2" y="1600200"/>
            <a:ext cx="8858895" cy="48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6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D3C5F4-526E-AF46-8755-3E0ED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649224"/>
            <a:ext cx="10168128" cy="950976"/>
          </a:xfrm>
        </p:spPr>
        <p:txBody>
          <a:bodyPr>
            <a:normAutofit/>
          </a:bodyPr>
          <a:lstStyle/>
          <a:p>
            <a:r>
              <a:rPr lang="en-US" dirty="0"/>
              <a:t>Let all edges be processed in the following order: (B, E), (D, B), (B, D), (A, B), (A, C), (D, C), (B, C), (E, 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08CB0-749B-1B44-8FFC-4833E992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30" y="1600200"/>
            <a:ext cx="8369788" cy="4844849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57266F4-5538-EA4B-9873-DA76C0EB50E3}"/>
              </a:ext>
            </a:extLst>
          </p:cNvPr>
          <p:cNvSpPr txBox="1">
            <a:spLocks/>
          </p:cNvSpPr>
          <p:nvPr/>
        </p:nvSpPr>
        <p:spPr>
          <a:xfrm>
            <a:off x="6096000" y="1804651"/>
            <a:ext cx="3841418" cy="47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iteration</a:t>
            </a:r>
          </a:p>
        </p:txBody>
      </p:sp>
    </p:spTree>
    <p:extLst>
      <p:ext uri="{BB962C8B-B14F-4D97-AF65-F5344CB8AC3E}">
        <p14:creationId xmlns:p14="http://schemas.microsoft.com/office/powerpoint/2010/main" val="2284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81A32"/>
      </a:dk2>
      <a:lt2>
        <a:srgbClr val="F3F0F3"/>
      </a:lt2>
      <a:accent1>
        <a:srgbClr val="2FB82D"/>
      </a:accent1>
      <a:accent2>
        <a:srgbClr val="21B75E"/>
      </a:accent2>
      <a:accent3>
        <a:srgbClr val="2DB59C"/>
      </a:accent3>
      <a:accent4>
        <a:srgbClr val="24A1C8"/>
      </a:accent4>
      <a:accent5>
        <a:srgbClr val="366FDA"/>
      </a:accent5>
      <a:accent6>
        <a:srgbClr val="3D32CC"/>
      </a:accent6>
      <a:hlink>
        <a:srgbClr val="BD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1608</Words>
  <Application>Microsoft Macintosh PowerPoint</Application>
  <PresentationFormat>Widescreen</PresentationFormat>
  <Paragraphs>115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Neue Haas Grotesk Text Pro</vt:lpstr>
      <vt:lpstr>AccentBoxVTI</vt:lpstr>
      <vt:lpstr>Week 4</vt:lpstr>
      <vt:lpstr>Review: Dijkstra’s Algorithm</vt:lpstr>
      <vt:lpstr>Negative Weight Cycles in Directed Graph</vt:lpstr>
      <vt:lpstr>Bellman-Ford’s Algorithm</vt:lpstr>
      <vt:lpstr>Bellman-Ford’s Algorithm</vt:lpstr>
      <vt:lpstr>Bellman-Ford’s Algorithm</vt:lpstr>
      <vt:lpstr>Some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  <vt:lpstr>Spanning Tree</vt:lpstr>
      <vt:lpstr>PowerPoint Presentation</vt:lpstr>
      <vt:lpstr>Minimum Spanning Tree (MST)</vt:lpstr>
      <vt:lpstr>Activity</vt:lpstr>
      <vt:lpstr>Union Find Algorithm</vt:lpstr>
      <vt:lpstr>Union Find Algorithm</vt:lpstr>
      <vt:lpstr>- Union(1, 2), Union(3, 4), Union(2, 4) - Find(2) = 1 - Find(4) = Find(3) = 1</vt:lpstr>
      <vt:lpstr>Union Find Algorithm</vt:lpstr>
      <vt:lpstr>Union Find Algorithm</vt:lpstr>
      <vt:lpstr>Union Find Algorithm</vt:lpstr>
      <vt:lpstr>Union Find Algorithm</vt:lpstr>
      <vt:lpstr>Union Find Algorithm</vt:lpstr>
      <vt:lpstr>Time Complexity</vt:lpstr>
      <vt:lpstr>Union by Rank</vt:lpstr>
      <vt:lpstr>Union by Rank</vt:lpstr>
      <vt:lpstr>Union by Rank</vt:lpstr>
      <vt:lpstr>PowerPoint Presentation</vt:lpstr>
      <vt:lpstr>Pseudo Code for Union by Rank</vt:lpstr>
      <vt:lpstr>Path Compression</vt:lpstr>
      <vt:lpstr>PowerPoint Presentation</vt:lpstr>
      <vt:lpstr>Pseudo Code for Path Compression</vt:lpstr>
      <vt:lpstr>Very fun homework question</vt:lpstr>
      <vt:lpstr>Kruskal’s Algorithm</vt:lpstr>
      <vt:lpstr>Kruskal’s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Kruskal’s Algorithm Pseudocode</vt:lpstr>
      <vt:lpstr>Note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Karina Sang</dc:creator>
  <cp:lastModifiedBy>Karina Sang</cp:lastModifiedBy>
  <cp:revision>17</cp:revision>
  <dcterms:created xsi:type="dcterms:W3CDTF">2022-07-23T16:20:16Z</dcterms:created>
  <dcterms:modified xsi:type="dcterms:W3CDTF">2022-09-13T22:29:57Z</dcterms:modified>
</cp:coreProperties>
</file>