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0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583"/>
  </p:normalViewPr>
  <p:slideViewPr>
    <p:cSldViewPr snapToGrid="0" snapToObjects="1">
      <p:cViewPr varScale="1">
        <p:scale>
          <a:sx n="62" d="100"/>
          <a:sy n="62" d="100"/>
        </p:scale>
        <p:origin x="23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9:29:55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9712 5967 8191,'-3'3'0,"0"1"5063,3 2-5063,0 4 2818,0 4-2818,0 8 1719,0 7-1719,0 12 6784,0 3-6784,0 9 0,0-8 0,0 1 0,0-13 0,0-5 0,0-4 0,3-4 0,1-3 0,2 2 0,3-5 0,-2 4 0,5-4 0,-2 1 0,3-3 0,-1 1 0,0-1 0,3-1 0,4-1 0,10-2 0,12-5 0,5 1 0,7-4 0,-9 0 0,5 0 0,-11-10 0,2-5 0,-2-19 0,-5-1 0,-2-9 0,-7 6 0,-7 4 0,-6 4 0,-6 9 0,-5-1 0,0-1 0,-2-7 0,-8-2 0,-3-4 0,-6 6 0,1 6 0,0 6 0,-5 8 0,-9-3 0,-2 4 0,-10-1 0,2 2 0,-3 4 0,-1 1 0,1 3 0,3 0 0,3 0 0,10 0 0,-2 4 0,2 4 0,-7 5 0,3-4 0,7 0 0,13-7 0,9 1 0</inkml:trace>
  <inkml:trace contextRef="#ctx0" brushRef="#br0" timeOffset="2598">9863 10828 24575,'0'31'0,"0"-2"0,0-2 0,0-6 0,0-5 0,0-3 0,0 13 0,0 4 0,0 20 0,0 5 0,0 6 0,4-5 0,0-7 0,3-13 0,0-13 0,-1-4 0,-4-8 0,2-6 0,-1 0 0,-1-5 0,1 1 0</inkml:trace>
  <inkml:trace contextRef="#ctx0" brushRef="#br0" timeOffset="4499">14368 8641 8191,'-5'0'0,"3"0"5063,15 0-5063,11 0 2818,15-6-2818,2-5 1719,4-4-1719,-6-3 6784,-3 4-6784,-4 3 0,-8 4 0,3 1 0,-2 5 0,2-5 0,1 5 0,-4-2 0,-2 3 0,-6 0 0,-3 0 0,-5 5 0,-1 7 0,-3 7 0,2 10 0,-4 4 0,1 3 0,-3-3 0,-6-1 0,-5-4 0,-10 4 0,-10 6 0,-5 4 0,-2 1 0,4-10 0,7-6 0,5-10 0,8-4 0,1-3 0,7-6 0,0-1 0,7-3 0,10 0 0,4 0 0,11-6 0,3 1 0,12-8 0,7 4 0,11-2 0,-1 2 0,-4 2 0,-4 0 0,-6 4 0,-4-1 0,-7 4 0,-6 0 0,-9-2 0,-5 1 0,-7-3 0,-3 3 0,-4-1 0</inkml:trace>
  <inkml:trace contextRef="#ctx0" brushRef="#br0" timeOffset="6466">18927 6096 8191,'12'0'0,"-3"0"5063,20 0-5063,1 0 2818,14 0-2818,7 0 1719,-5 0-1719,-1 0 6784,-11-1-6784,-3 3 0,-11 9 0,1 7 0,-6 7 0,-3 2 0,-5-1 0,-3 0 0,-4-3 0,0-2 0,-2-4 0,-7-1 0,-15-3 0,-19 5 0,-19 4 0,26-7 0,0 2 0,4-4 0,1 1 0,-23 16 0,25-13 0,11-7 0,12-7 0,10-6 0,12-4 0,14 2 0,14-1 0,7 4 0,3 1 0,-2 1 0,-6 0 0,-5 0 0,-12 0 0,-2 0 0,-10 6 0,2 1 0,-5 6 0,1-2 0,-4 0 0,-3-2 0,-2 0 0,-4 2 0,-1 0 0,-1 7 0,0 3 0,0 5 0,-9 2 0,-2-1 0,-9-5 0,0-3 0,0-6 0,3-5 0,-3 3 0,-5-2 0,-4 4 0,-2-3 0,12-4 0,8-3 0</inkml:trace>
  <inkml:trace contextRef="#ctx0" brushRef="#br0" timeOffset="8249">23922 8546 8191,'-4'5'0,"2"9"5063,2 2-5063,0 4 2818,0-1-2818,0-8 1719,0 0-1719,0-5 6784,0 2-6784,0 10 0,0 6 0,0 3 0,0-5 0,0-8 0,2-7 0,0-4 0,5-3 0,6 0 0,9 0 0,8 0 0,8 0 0,9 0 0,10 0 0,9 0 0,0-3 0,-6-2 0,-16 1 0,-9 0 0,-12 4 0,-5 0 0,-3 0 0,-2 0 0,2 0 0,-1-3 0,-2 1 0,-6-2 0,-4 2 0,-2 1 0</inkml:trace>
  <inkml:trace contextRef="#ctx0" brushRef="#br0" timeOffset="9249">24248 8500 24575,'0'19'0,"0"3"0,0 5 0,0 1 0,0 3 0,0 1 0,0 5 0,0-1 0,0 9 0,0-2 0,0 10 0,0-1 0,0-3 0,0-3 0,0-11 0,0-5 0,0-6 0,0-4-1696,0-2 0,0-9 0,0-2 0</inkml:trace>
  <inkml:trace contextRef="#ctx0" brushRef="#br0" timeOffset="10982">19199 10757 24575,'0'7'0,"0"14"0,0-3 0,0 14 0,0-6 0,0-6 0,0 3 0,0-6 0,2 12 0,10-4 0,5 11 0,10-8 0,1 3 0,4-10 0,0-3 0,5-4 0,-6 0 0,1 0 0,0-3 0,1 3 0,7-2 0,-3 5 0,-6-1 0,-7 3 0,-10-4 0,-8-3 0,-1-1 0,-5 1 0,0 4 0,-8 1 0,-6 2 0,-30 9 0,-2 0 0,10-9 0,-2 0 0,8-3 0,2-1 0,-25 10 0,16-7 0,21-11 0,5-4 0,7-3 0,2 0 0,1 0 0</inkml:trace>
  <inkml:trace contextRef="#ctx0" brushRef="#br0" timeOffset="12049">19247 10947 24575,'14'0'0,"7"0"0,-3 0 0,6 0 0,-1 0 0,2 0 0,10 0 0,-4 0 0,3 0 0,-10 0 0,-5 0 0,-4 0 0,0 0 0,2 0 0,-1 0 0,0 0 0,-6 0 0,-3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761D-B6AE-CB43-BF66-99EEC8F751AD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461AE-68D6-BF4F-999A-4B73E5D7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shortest path from S -&gt;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24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10j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ss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B8EBE-CF5B-C644-AA3D-7B1920E54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Week 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CFD9-6A17-B147-9E67-B97110FE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709CE92-EE04-17BC-B5D3-32156BC9D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9" r="14138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7FA9-41F5-CE47-84D2-28B1369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B99D-02A5-1446-A4EF-0695B2D4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90952"/>
            <a:ext cx="9144000" cy="3608096"/>
          </a:xfrm>
        </p:spPr>
        <p:txBody>
          <a:bodyPr/>
          <a:lstStyle/>
          <a:p>
            <a:r>
              <a:rPr lang="en-US" dirty="0"/>
              <a:t>Give examples of (or show that it is impossible):</a:t>
            </a:r>
          </a:p>
          <a:p>
            <a:r>
              <a:rPr lang="en-US" dirty="0"/>
              <a:t>A cyclic, bipartite graph</a:t>
            </a:r>
          </a:p>
          <a:p>
            <a:r>
              <a:rPr lang="en-US" dirty="0"/>
              <a:t>A cyclic, non-bipartite graph</a:t>
            </a:r>
          </a:p>
          <a:p>
            <a:r>
              <a:rPr lang="en-US" dirty="0"/>
              <a:t>An acyclic, bipartite graph</a:t>
            </a:r>
          </a:p>
          <a:p>
            <a:r>
              <a:rPr lang="en-US" dirty="0"/>
              <a:t>An acyclic, non-bipartite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225395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BC2-92D8-164D-8A07-65920E9A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4085-275F-F540-A017-D2F8492D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27890"/>
            <a:ext cx="9144000" cy="3671158"/>
          </a:xfrm>
        </p:spPr>
        <p:txBody>
          <a:bodyPr>
            <a:normAutofit/>
          </a:bodyPr>
          <a:lstStyle/>
          <a:p>
            <a:r>
              <a:rPr lang="en-US" dirty="0"/>
              <a:t>Decide if one can assign colors (from a palette of two) to the nodes in such a way that no two adjacent nodes have the same color</a:t>
            </a:r>
          </a:p>
          <a:p>
            <a:r>
              <a:rPr lang="en-US" dirty="0"/>
              <a:t>No self-loop (no node will have an edge to itself)</a:t>
            </a:r>
          </a:p>
          <a:p>
            <a:r>
              <a:rPr lang="en-US" dirty="0"/>
              <a:t>Graph is nondirected</a:t>
            </a:r>
          </a:p>
          <a:p>
            <a:r>
              <a:rPr lang="en-US" dirty="0"/>
              <a:t>Graph is strongly connected, there will be at least one path from any node to any other node</a:t>
            </a:r>
          </a:p>
        </p:txBody>
      </p:sp>
    </p:spTree>
    <p:extLst>
      <p:ext uri="{BB962C8B-B14F-4D97-AF65-F5344CB8AC3E}">
        <p14:creationId xmlns:p14="http://schemas.microsoft.com/office/powerpoint/2010/main" val="37274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8D6B-280A-9A47-BF5F-EB24BFBC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0051-8B6B-1F46-AAA8-EB4D282D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58164"/>
            <a:ext cx="9144000" cy="3127248"/>
          </a:xfrm>
        </p:spPr>
        <p:txBody>
          <a:bodyPr/>
          <a:lstStyle/>
          <a:p>
            <a:r>
              <a:rPr lang="en-US" dirty="0"/>
              <a:t>A graph is bipartite if it is two-</a:t>
            </a:r>
            <a:r>
              <a:rPr lang="en-US" dirty="0" err="1"/>
              <a:t>colourable</a:t>
            </a:r>
            <a:endParaRPr lang="en-US" dirty="0"/>
          </a:p>
          <a:p>
            <a:r>
              <a:rPr lang="en-US" dirty="0"/>
              <a:t>Even cycle vs. odd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B3C5E-B3A2-864A-B020-BFC67171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56" y="4221788"/>
            <a:ext cx="2291037" cy="250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97F01-D36B-F447-A578-E1ED9BAC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3997146"/>
            <a:ext cx="2412562" cy="26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CFE2-0B2E-8A40-80D9-D2A8CEF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ED43-14FF-AD48-B76F-A66E5E2C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33297"/>
            <a:ext cx="9659848" cy="376575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Assign RED </a:t>
            </a:r>
            <a:r>
              <a:rPr lang="en-US" dirty="0" err="1"/>
              <a:t>colour</a:t>
            </a:r>
            <a:r>
              <a:rPr lang="en-US" dirty="0"/>
              <a:t> to the source vertex (putting a node into set U)</a:t>
            </a:r>
          </a:p>
          <a:p>
            <a:pPr marL="514350" indent="-514350">
              <a:buAutoNum type="arabicPeriod"/>
            </a:pPr>
            <a:r>
              <a:rPr lang="en-US" dirty="0"/>
              <a:t>Color all neighbours with BLUE (putting nodes into set V)</a:t>
            </a:r>
          </a:p>
          <a:p>
            <a:pPr marL="514350" indent="-514350">
              <a:buAutoNum type="arabicPeriod"/>
            </a:pPr>
            <a:r>
              <a:rPr lang="en-US" dirty="0"/>
              <a:t>Color all </a:t>
            </a:r>
            <a:r>
              <a:rPr lang="en-US" dirty="0" err="1"/>
              <a:t>neighbours’</a:t>
            </a:r>
            <a:r>
              <a:rPr lang="en-US" dirty="0"/>
              <a:t> neighbours with RED (putting nodes into set U)</a:t>
            </a:r>
          </a:p>
          <a:p>
            <a:pPr marL="514350" indent="-514350">
              <a:buAutoNum type="arabicPeriod"/>
            </a:pPr>
            <a:r>
              <a:rPr lang="en-US" dirty="0"/>
              <a:t>Repeat step 3 until all nodes are visited</a:t>
            </a:r>
          </a:p>
          <a:p>
            <a:pPr marL="514350" indent="-514350">
              <a:buAutoNum type="arabicPeriod"/>
            </a:pPr>
            <a:r>
              <a:rPr lang="en-US" dirty="0"/>
              <a:t>While assigning </a:t>
            </a:r>
            <a:r>
              <a:rPr lang="en-US" dirty="0" err="1"/>
              <a:t>colours</a:t>
            </a:r>
            <a:r>
              <a:rPr lang="en-US" dirty="0"/>
              <a:t>, if we find a </a:t>
            </a:r>
            <a:r>
              <a:rPr lang="en-US" dirty="0" err="1"/>
              <a:t>neighbour</a:t>
            </a:r>
            <a:r>
              <a:rPr lang="en-US" dirty="0"/>
              <a:t> which is </a:t>
            </a:r>
            <a:r>
              <a:rPr lang="en-US" dirty="0" err="1"/>
              <a:t>coloured</a:t>
            </a:r>
            <a:r>
              <a:rPr lang="en-US" dirty="0"/>
              <a:t> with the same </a:t>
            </a:r>
            <a:r>
              <a:rPr lang="en-US" dirty="0" err="1"/>
              <a:t>colour</a:t>
            </a:r>
            <a:r>
              <a:rPr lang="en-US" dirty="0"/>
              <a:t> as the current vertex, then the graph is not bi-</a:t>
            </a:r>
            <a:r>
              <a:rPr lang="en-US" dirty="0" err="1"/>
              <a:t>colourable</a:t>
            </a:r>
            <a:r>
              <a:rPr lang="en-US" dirty="0"/>
              <a:t>/bipartite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1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9F-9688-444C-9113-09A0B95F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3B65-1550-5645-958E-EA0FFC1A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O(V*V) using adjacency matrix, O(V+E) using adjacency list</a:t>
            </a:r>
          </a:p>
          <a:p>
            <a:r>
              <a:rPr lang="en-US" dirty="0"/>
              <a:t>Space complexity: O(V) for queue and </a:t>
            </a:r>
            <a:r>
              <a:rPr lang="en-US" dirty="0" err="1"/>
              <a:t>colour_arr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5DEA-2D16-6A42-82BB-00CA220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1941-D3D5-6148-B13A-C8AA6B93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Find the shortest path from source -&gt; destination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CC612-BE92-B546-85B9-7F9DD776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96" y="3118507"/>
            <a:ext cx="6731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4F3C-D19A-9240-97D7-FC1D396E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181D-841C-9843-B7BD-D1C04396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 is reachable from u, then u is a </a:t>
            </a:r>
            <a:r>
              <a:rPr lang="en-US" b="1" dirty="0"/>
              <a:t>predecessor</a:t>
            </a:r>
            <a:r>
              <a:rPr lang="en-US" dirty="0"/>
              <a:t> of v and v is a </a:t>
            </a:r>
            <a:r>
              <a:rPr lang="en-US" b="1" dirty="0"/>
              <a:t>successor</a:t>
            </a:r>
            <a:r>
              <a:rPr lang="en-US" dirty="0"/>
              <a:t> of u</a:t>
            </a:r>
          </a:p>
          <a:p>
            <a:r>
              <a:rPr lang="en-US" dirty="0"/>
              <a:t>If there is an edge from u to v, then u is a </a:t>
            </a:r>
            <a:r>
              <a:rPr lang="en-US" b="1" dirty="0"/>
              <a:t>direct predecessor</a:t>
            </a:r>
            <a:r>
              <a:rPr lang="en-US" dirty="0"/>
              <a:t> of v and v is a </a:t>
            </a:r>
            <a:r>
              <a:rPr lang="en-US" b="1" dirty="0"/>
              <a:t>direct successor </a:t>
            </a:r>
            <a:r>
              <a:rPr lang="en-US" dirty="0"/>
              <a:t>of u</a:t>
            </a:r>
          </a:p>
        </p:txBody>
      </p:sp>
    </p:spTree>
    <p:extLst>
      <p:ext uri="{BB962C8B-B14F-4D97-AF65-F5344CB8AC3E}">
        <p14:creationId xmlns:p14="http://schemas.microsoft.com/office/powerpoint/2010/main" val="21021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E96A-43C0-224F-A1FA-983F765F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FB9E-3855-584A-B723-280CA8CB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80138"/>
            <a:ext cx="9144000" cy="3418910"/>
          </a:xfrm>
        </p:spPr>
        <p:txBody>
          <a:bodyPr>
            <a:normAutofit/>
          </a:bodyPr>
          <a:lstStyle/>
          <a:p>
            <a:r>
              <a:rPr lang="en-US" sz="2800" dirty="0"/>
              <a:t>Idea: use a modified version of BFS in which we keep storing the predecessor of a given vertex while doing BFS</a:t>
            </a:r>
          </a:p>
        </p:txBody>
      </p:sp>
    </p:spTree>
    <p:extLst>
      <p:ext uri="{BB962C8B-B14F-4D97-AF65-F5344CB8AC3E}">
        <p14:creationId xmlns:p14="http://schemas.microsoft.com/office/powerpoint/2010/main" val="129928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C7B-00A3-1D4E-93D4-716EC0C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D6DE-6EC9-F848-8F52-4A06D41A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22483"/>
            <a:ext cx="9144000" cy="3576565"/>
          </a:xfrm>
        </p:spPr>
        <p:txBody>
          <a:bodyPr/>
          <a:lstStyle/>
          <a:p>
            <a:r>
              <a:rPr lang="en-US" dirty="0"/>
              <a:t>Initialize an array </a:t>
            </a:r>
            <a:r>
              <a:rPr lang="en-US" b="1" dirty="0" err="1"/>
              <a:t>dist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distance of vertex </a:t>
            </a:r>
            <a:r>
              <a:rPr lang="en-US" dirty="0" err="1"/>
              <a:t>i</a:t>
            </a:r>
            <a:r>
              <a:rPr lang="en-US" dirty="0"/>
              <a:t> from the source vertex</a:t>
            </a:r>
          </a:p>
          <a:p>
            <a:r>
              <a:rPr lang="en-US" dirty="0"/>
              <a:t>Initialize an array </a:t>
            </a:r>
            <a:r>
              <a:rPr lang="en-US" b="1" dirty="0" err="1"/>
              <a:t>pred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direct predecessor of vertex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Length of the path from source to any other vertex: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Printing the path: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]], …</a:t>
            </a:r>
          </a:p>
        </p:txBody>
      </p:sp>
    </p:spTree>
    <p:extLst>
      <p:ext uri="{BB962C8B-B14F-4D97-AF65-F5344CB8AC3E}">
        <p14:creationId xmlns:p14="http://schemas.microsoft.com/office/powerpoint/2010/main" val="286166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B0F8-4B78-C243-AE0A-ACD3121F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F6B7-F709-2249-A657-32F3ABCB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O(V+E)</a:t>
            </a:r>
          </a:p>
          <a:p>
            <a:r>
              <a:rPr lang="en-US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366946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A8C2-6DAC-E949-8EDD-E887B657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2933-0A1A-D143-9EF0-0BE0161D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represent a graph as an array of linked lists</a:t>
            </a:r>
          </a:p>
          <a:p>
            <a:r>
              <a:rPr lang="en-US" dirty="0"/>
              <a:t>The index of the array represents a vertex and each element in its linked list represents the other vertices that form an edge with the vertex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7C89-B97C-444D-BA96-76898A88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F06C-1E30-6049-9CF9-E66EF35E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https://dmoj.ca/problem/ccc10j5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0AEE-9546-AF4B-B731-6C8F788F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9670-9499-2848-9BF4-CEA47D59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2305"/>
            <a:ext cx="4215122" cy="40157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Weighted graph: a graph where each edge is given a numerical weight (cost); a special type of labeled graph in which all labels are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7EEBD-DD38-2349-B5D2-E80C8A3A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83" y="2199523"/>
            <a:ext cx="4215121" cy="42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959E-AD76-024C-A0A7-A33B837C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33F8-49E9-B744-82B5-5F0C4630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For the edge from vertex u to vertex v, </a:t>
            </a:r>
          </a:p>
          <a:p>
            <a:r>
              <a:rPr lang="en-US" dirty="0"/>
              <a:t>if </a:t>
            </a:r>
            <a:r>
              <a:rPr lang="en-US" dirty="0" err="1"/>
              <a:t>dist</a:t>
            </a:r>
            <a:r>
              <a:rPr lang="en-US" dirty="0"/>
              <a:t>[u] + weight(u, v) &lt; </a:t>
            </a:r>
            <a:r>
              <a:rPr lang="en-US" dirty="0" err="1"/>
              <a:t>dist</a:t>
            </a:r>
            <a:r>
              <a:rPr lang="en-US" dirty="0"/>
              <a:t>[v] is satisfied,</a:t>
            </a:r>
          </a:p>
          <a:p>
            <a:r>
              <a:rPr lang="en-US" dirty="0"/>
              <a:t>Update </a:t>
            </a:r>
            <a:r>
              <a:rPr lang="en-US" dirty="0" err="1"/>
              <a:t>dist</a:t>
            </a:r>
            <a:r>
              <a:rPr lang="en-US" dirty="0"/>
              <a:t>[v] to </a:t>
            </a:r>
            <a:r>
              <a:rPr lang="en-US" dirty="0" err="1"/>
              <a:t>dist</a:t>
            </a:r>
            <a:r>
              <a:rPr lang="en-US" dirty="0"/>
              <a:t>[u] + weight(u, 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8D14F-66C0-3C41-98E5-BD60DF6F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72" y="4095186"/>
            <a:ext cx="4864976" cy="24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8B61-FEF4-4E4B-9A0E-C0711CAE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8D0-F109-6E4E-90CB-9E52A9A6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01766"/>
            <a:ext cx="4763340" cy="3797282"/>
          </a:xfrm>
        </p:spPr>
        <p:txBody>
          <a:bodyPr/>
          <a:lstStyle/>
          <a:p>
            <a:r>
              <a:rPr lang="en-US" dirty="0"/>
              <a:t>Updates the current reaching cost </a:t>
            </a:r>
            <a:r>
              <a:rPr lang="en-US" dirty="0" err="1"/>
              <a:t>dist</a:t>
            </a:r>
            <a:r>
              <a:rPr lang="en-US" dirty="0"/>
              <a:t>[v] to a lower reaching cost </a:t>
            </a:r>
            <a:r>
              <a:rPr lang="en-US" dirty="0" err="1"/>
              <a:t>dist</a:t>
            </a:r>
            <a:r>
              <a:rPr lang="en-US" dirty="0"/>
              <a:t>[u]+weight(u, v)</a:t>
            </a:r>
          </a:p>
          <a:p>
            <a:r>
              <a:rPr lang="en-US" dirty="0"/>
              <a:t>Idea: repeatedly use edge relaxation will solve the shortest paths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E1059-E8F4-6D4C-8185-EE243911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44" y="2546067"/>
            <a:ext cx="5148756" cy="26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08AE-D600-B347-BC74-E0BAA8A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85B8-C081-754E-AEB2-3584311A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Satisfies any </a:t>
            </a:r>
            <a:r>
              <a:rPr lang="en-US" dirty="0" err="1"/>
              <a:t>subpath</a:t>
            </a:r>
            <a:r>
              <a:rPr lang="en-US" dirty="0"/>
              <a:t> B-&gt;D of the shortest path A-&gt;D is also the shortest path of B-&gt;D</a:t>
            </a:r>
          </a:p>
          <a:p>
            <a:r>
              <a:rPr lang="en-US" dirty="0"/>
              <a:t>Greedy algorithm: find the next best solution, hoping that the end result is the best solution for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95635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E3A30-AD55-944F-91B4-032E05DB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955" y="1466194"/>
            <a:ext cx="9210089" cy="44910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14:cNvPr>
              <p14:cNvContentPartPr/>
              <p14:nvPr/>
            </p14:nvContentPartPr>
            <p14:xfrm>
              <a:off x="3475440" y="2148120"/>
              <a:ext cx="5353200" cy="199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080" y="2138760"/>
                <a:ext cx="5371920" cy="20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0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FE466-CFDC-7241-A16C-D7A28736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59" y="1513489"/>
            <a:ext cx="8967081" cy="43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095F8-0F8A-6C4B-963F-33D2053DA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67" y="1387367"/>
            <a:ext cx="9311466" cy="45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8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B5D25-002B-574B-A93F-F518DB46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1" y="1387366"/>
            <a:ext cx="9227138" cy="44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02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E91EF-F99C-7946-90AD-DFE6AD7E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738" y="1213945"/>
            <a:ext cx="9532523" cy="4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1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69E299-39D9-B94E-9E88-19DC605A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117" y="1886517"/>
            <a:ext cx="3382141" cy="308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81683-C211-8945-AF6F-C2FE84F1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783" y="1886517"/>
            <a:ext cx="6388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70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0A15D-32B9-074F-9D94-D010655FE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388" y="1466194"/>
            <a:ext cx="9121223" cy="46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197D4-1C42-B142-B8B1-F22E99F07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58" y="1576551"/>
            <a:ext cx="9307083" cy="45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5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0E6-F8B9-FE4D-A800-81B672C7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51560"/>
            <a:ext cx="9144000" cy="1344168"/>
          </a:xfrm>
        </p:spPr>
        <p:txBody>
          <a:bodyPr/>
          <a:lstStyle/>
          <a:p>
            <a:r>
              <a:rPr lang="en-US" dirty="0"/>
              <a:t>Dijkstra’s Algorithm (adjacency matrix)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596A-F779-C146-8E36-A269956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24" y="2395728"/>
            <a:ext cx="9326880" cy="4151376"/>
          </a:xfrm>
        </p:spPr>
        <p:txBody>
          <a:bodyPr>
            <a:normAutofit/>
          </a:bodyPr>
          <a:lstStyle/>
          <a:p>
            <a:r>
              <a:rPr lang="en-US" sz="2800" dirty="0"/>
              <a:t>Repeat the following steps until all vertices are processed</a:t>
            </a:r>
          </a:p>
          <a:p>
            <a:pPr lvl="1"/>
            <a:r>
              <a:rPr lang="en-US" sz="2400" dirty="0"/>
              <a:t>	pick a vertex u which is not visited and has minimum 	distance from the source</a:t>
            </a:r>
          </a:p>
          <a:p>
            <a:pPr lvl="1"/>
            <a:r>
              <a:rPr lang="en-US" sz="2400" dirty="0"/>
              <a:t>	mark u as visited</a:t>
            </a:r>
          </a:p>
          <a:p>
            <a:pPr lvl="1"/>
            <a:r>
              <a:rPr lang="en-US" sz="2400" dirty="0"/>
              <a:t>	loop over all neighbours of u</a:t>
            </a:r>
          </a:p>
          <a:p>
            <a:pPr lvl="1"/>
            <a:r>
              <a:rPr lang="en-US" sz="2400" dirty="0"/>
              <a:t>	for each </a:t>
            </a:r>
            <a:r>
              <a:rPr lang="en-US" sz="2400" dirty="0" err="1"/>
              <a:t>neighbour</a:t>
            </a:r>
            <a:r>
              <a:rPr lang="en-US" sz="2400" dirty="0"/>
              <a:t> v of u, if v is not visited and </a:t>
            </a:r>
            <a:r>
              <a:rPr lang="en-US" sz="2400" dirty="0" err="1"/>
              <a:t>dist</a:t>
            </a:r>
            <a:r>
              <a:rPr lang="en-US" sz="2400" dirty="0"/>
              <a:t>[v] &gt; 	</a:t>
            </a:r>
            <a:r>
              <a:rPr lang="en-US" sz="2400" dirty="0" err="1"/>
              <a:t>dist</a:t>
            </a:r>
            <a:r>
              <a:rPr lang="en-US" sz="2400" dirty="0"/>
              <a:t>[u] + weight(u, v), then update distance[v] = </a:t>
            </a:r>
            <a:r>
              <a:rPr lang="en-US" sz="2400" dirty="0" err="1"/>
              <a:t>dist</a:t>
            </a:r>
            <a:r>
              <a:rPr lang="en-US" sz="2400" dirty="0"/>
              <a:t>[u] + 	weight(u, v) and set </a:t>
            </a:r>
            <a:r>
              <a:rPr lang="en-US" sz="2400" dirty="0" err="1"/>
              <a:t>prev</a:t>
            </a:r>
            <a:r>
              <a:rPr lang="en-US" sz="2400" dirty="0"/>
              <a:t>[v] = u</a:t>
            </a:r>
          </a:p>
        </p:txBody>
      </p:sp>
    </p:spTree>
    <p:extLst>
      <p:ext uri="{BB962C8B-B14F-4D97-AF65-F5344CB8AC3E}">
        <p14:creationId xmlns:p14="http://schemas.microsoft.com/office/powerpoint/2010/main" val="2624041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0A4A-1290-0144-8EEE-F77FA233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701-E1B6-FA46-92D9-17112F3A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862072"/>
            <a:ext cx="9637776" cy="312724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Time: O(V^2)</a:t>
            </a:r>
          </a:p>
          <a:p>
            <a:pPr lvl="1"/>
            <a:r>
              <a:rPr lang="en-US" sz="2800" dirty="0"/>
              <a:t>	O(V) -&gt; iterate through all vertices and mark them as visited</a:t>
            </a:r>
          </a:p>
          <a:p>
            <a:pPr lvl="1"/>
            <a:r>
              <a:rPr lang="en-US" sz="2800" dirty="0"/>
              <a:t>	O(V) -&gt; each time selecting a vertex with minimum distance</a:t>
            </a:r>
          </a:p>
          <a:p>
            <a:r>
              <a:rPr lang="en-US" sz="3200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155778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81FB-600E-8041-8921-0F0268F8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(</a:t>
            </a:r>
            <a:r>
              <a:rPr lang="en-US" dirty="0" err="1"/>
              <a:t>heapq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D1D3-5DDB-C74B-9A1E-F8F0AB68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data structure where each data/value in the queue has a certain priority</a:t>
            </a:r>
          </a:p>
          <a:p>
            <a:r>
              <a:rPr lang="en-US" dirty="0"/>
              <a:t>An element with high priority is dequeued before an element with low priority</a:t>
            </a:r>
          </a:p>
          <a:p>
            <a:r>
              <a:rPr lang="en-US" dirty="0"/>
              <a:t>If two elements have the same priority, they are served according to their order in the queue</a:t>
            </a:r>
          </a:p>
        </p:txBody>
      </p:sp>
    </p:spTree>
    <p:extLst>
      <p:ext uri="{BB962C8B-B14F-4D97-AF65-F5344CB8AC3E}">
        <p14:creationId xmlns:p14="http://schemas.microsoft.com/office/powerpoint/2010/main" val="774352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C1D7-E819-404D-BE63-CDC9DA31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(adjacency list)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60B03F-5152-8042-BC64-E3C4E20DA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4" y="2168774"/>
            <a:ext cx="8942832" cy="43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6D6-44C9-B645-99A0-D2380B3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9CDD-3E99-4643-8B1A-20556DC7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</a:t>
            </a:r>
            <a:r>
              <a:rPr lang="en-US" dirty="0" err="1"/>
              <a:t>heappop</a:t>
            </a:r>
            <a:r>
              <a:rPr lang="en-US" dirty="0"/>
              <a:t> and </a:t>
            </a:r>
            <a:r>
              <a:rPr lang="en-US" dirty="0" err="1"/>
              <a:t>heappush</a:t>
            </a:r>
            <a:r>
              <a:rPr lang="en-US" dirty="0"/>
              <a:t> both take O(</a:t>
            </a:r>
            <a:r>
              <a:rPr lang="en-US" dirty="0" err="1"/>
              <a:t>logn</a:t>
            </a:r>
            <a:r>
              <a:rPr lang="en-US" dirty="0"/>
              <a:t>) time, so the overall time complexity is O((E+V)</a:t>
            </a:r>
            <a:r>
              <a:rPr lang="en-US" dirty="0" err="1"/>
              <a:t>logV</a:t>
            </a:r>
            <a:r>
              <a:rPr lang="en-US" dirty="0"/>
              <a:t>)</a:t>
            </a:r>
          </a:p>
          <a:p>
            <a:r>
              <a:rPr lang="en-US" dirty="0"/>
              <a:t>Space Complexity: O(V)</a:t>
            </a:r>
          </a:p>
        </p:txBody>
      </p:sp>
    </p:spTree>
    <p:extLst>
      <p:ext uri="{BB962C8B-B14F-4D97-AF65-F5344CB8AC3E}">
        <p14:creationId xmlns:p14="http://schemas.microsoft.com/office/powerpoint/2010/main" val="548474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5891-9630-AC4C-9FAC-BFCACFFC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8FC0-4EE9-AF4F-B957-6DCDB560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https://dmoj.ca/problem/sssp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9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B1779-1AAB-3649-8A44-DB5732E13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66" y="2044700"/>
            <a:ext cx="3035300" cy="276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83632-4461-504E-BABA-490F626D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59" y="2044700"/>
            <a:ext cx="5068395" cy="30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9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A394-606D-E544-B39E-81C0549A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45BC-49C3-464A-BCE5-E6277D14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represent a graph as a matrix of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A finite graph can be represented in the form of a square matrix, where the boolean value of the matrix indicates if there is a direct path between two vertices</a:t>
            </a:r>
          </a:p>
          <a:p>
            <a:r>
              <a:rPr lang="en-US" dirty="0"/>
              <a:t>Matrix: a rectangular array or tables of numbers, symbols, or expressions, arranged in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240172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7826C5-563A-744D-9EF2-3F456707C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15" y="1731320"/>
            <a:ext cx="3517244" cy="3395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4F9C4-991F-3F46-840F-5D7E501A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68" y="1731320"/>
            <a:ext cx="5346417" cy="40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B45D1-6324-4749-A842-CB07AEF79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253" y="1731320"/>
            <a:ext cx="6173380" cy="339535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3C4D9EB-6073-4740-8739-7CB24BA1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15" y="1731320"/>
            <a:ext cx="3517244" cy="33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C5AB-1C04-EA45-A489-D7E8FCD6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B0EC-D170-8948-9194-9BF74DCE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graph whose vertices can be divided into two independent sets, U and V, such that every edge (u, v) either connects a vertex from U to V or a vertex from V to U</a:t>
            </a:r>
          </a:p>
          <a:p>
            <a:r>
              <a:rPr lang="en-US" dirty="0"/>
              <a:t>For every edge (u, v), either u belongs to U and v to V, or u belongs to V and v to U</a:t>
            </a:r>
          </a:p>
          <a:p>
            <a:r>
              <a:rPr lang="en-US" dirty="0"/>
              <a:t>No edge connects vertices of the same set</a:t>
            </a:r>
          </a:p>
        </p:txBody>
      </p:sp>
    </p:spTree>
    <p:extLst>
      <p:ext uri="{BB962C8B-B14F-4D97-AF65-F5344CB8AC3E}">
        <p14:creationId xmlns:p14="http://schemas.microsoft.com/office/powerpoint/2010/main" val="155563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77EB4-3D83-6B44-80E8-FAD9CB7D1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948" y="2033751"/>
            <a:ext cx="10192104" cy="33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580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1D2E34"/>
      </a:dk2>
      <a:lt2>
        <a:srgbClr val="E8E2E8"/>
      </a:lt2>
      <a:accent1>
        <a:srgbClr val="32BA31"/>
      </a:accent1>
      <a:accent2>
        <a:srgbClr val="62B523"/>
      </a:accent2>
      <a:accent3>
        <a:srgbClr val="97AB2D"/>
      </a:accent3>
      <a:accent4>
        <a:srgbClr val="C59C27"/>
      </a:accent4>
      <a:accent5>
        <a:srgbClr val="D76C39"/>
      </a:accent5>
      <a:accent6>
        <a:srgbClr val="C52736"/>
      </a:accent6>
      <a:hlink>
        <a:srgbClr val="BD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1034</Words>
  <Application>Microsoft Macintosh PowerPoint</Application>
  <PresentationFormat>Widescreen</PresentationFormat>
  <Paragraphs>87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Aharoni</vt:lpstr>
      <vt:lpstr>Arial</vt:lpstr>
      <vt:lpstr>Avenir Next LT Pro</vt:lpstr>
      <vt:lpstr>Calibri</vt:lpstr>
      <vt:lpstr>PrismaticVTI</vt:lpstr>
      <vt:lpstr>Week 3</vt:lpstr>
      <vt:lpstr>Adjacency List</vt:lpstr>
      <vt:lpstr>PowerPoint Presentation</vt:lpstr>
      <vt:lpstr>PowerPoint Presentation</vt:lpstr>
      <vt:lpstr>Adjacency Matrix</vt:lpstr>
      <vt:lpstr>PowerPoint Presentation</vt:lpstr>
      <vt:lpstr>PowerPoint Presentation</vt:lpstr>
      <vt:lpstr>Bipartite Graph</vt:lpstr>
      <vt:lpstr>PowerPoint Presentation</vt:lpstr>
      <vt:lpstr>Examples</vt:lpstr>
      <vt:lpstr>Bi-coloring Problem</vt:lpstr>
      <vt:lpstr>Bi-coloring Problem</vt:lpstr>
      <vt:lpstr>Algorithm 1</vt:lpstr>
      <vt:lpstr>Big-O Complexity</vt:lpstr>
      <vt:lpstr>Shortest Path (Unweighted Graph)</vt:lpstr>
      <vt:lpstr>Shortest Path (Unweighted Graph)</vt:lpstr>
      <vt:lpstr>Shortest Path (Unweighted Graph)</vt:lpstr>
      <vt:lpstr>Shortest Path (Unweighted Graph)</vt:lpstr>
      <vt:lpstr>Big-O Complexity</vt:lpstr>
      <vt:lpstr>Homework</vt:lpstr>
      <vt:lpstr>Shortest Path (Weighted Graph)</vt:lpstr>
      <vt:lpstr>Edge Relaxation</vt:lpstr>
      <vt:lpstr>Edge Relaxation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 (adjacency matrix)</vt:lpstr>
      <vt:lpstr>Big-O Complexity</vt:lpstr>
      <vt:lpstr>Priority Queue (heapq)</vt:lpstr>
      <vt:lpstr>Dijkstra’s Algorithm (adjacency list)</vt:lpstr>
      <vt:lpstr>Big-O Complexity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Karina Sang</dc:creator>
  <cp:lastModifiedBy>Karina Sang</cp:lastModifiedBy>
  <cp:revision>11</cp:revision>
  <dcterms:created xsi:type="dcterms:W3CDTF">2022-07-15T13:35:27Z</dcterms:created>
  <dcterms:modified xsi:type="dcterms:W3CDTF">2022-07-17T19:40:48Z</dcterms:modified>
</cp:coreProperties>
</file>