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7" r:id="rId1"/>
  </p:sldMasterIdLst>
  <p:sldIdLst>
    <p:sldId id="256" r:id="rId2"/>
    <p:sldId id="272" r:id="rId3"/>
    <p:sldId id="263" r:id="rId4"/>
    <p:sldId id="264" r:id="rId5"/>
    <p:sldId id="265" r:id="rId6"/>
    <p:sldId id="257" r:id="rId7"/>
    <p:sldId id="258" r:id="rId8"/>
    <p:sldId id="270" r:id="rId9"/>
    <p:sldId id="271" r:id="rId10"/>
    <p:sldId id="259" r:id="rId11"/>
    <p:sldId id="260" r:id="rId12"/>
    <p:sldId id="261" r:id="rId13"/>
    <p:sldId id="262" r:id="rId14"/>
    <p:sldId id="266" r:id="rId15"/>
    <p:sldId id="267" r:id="rId16"/>
    <p:sldId id="268" r:id="rId17"/>
    <p:sldId id="269" r:id="rId18"/>
    <p:sldId id="311" r:id="rId19"/>
    <p:sldId id="312" r:id="rId20"/>
    <p:sldId id="276" r:id="rId21"/>
    <p:sldId id="275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585"/>
    <p:restoredTop sz="94599"/>
  </p:normalViewPr>
  <p:slideViewPr>
    <p:cSldViewPr snapToGrid="0" snapToObjects="1">
      <p:cViewPr varScale="1">
        <p:scale>
          <a:sx n="81" d="100"/>
          <a:sy n="81" d="100"/>
        </p:scale>
        <p:origin x="200" y="7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9EA1E-98C4-4A2E-AAC3-800E357DC9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7904" y="1517904"/>
            <a:ext cx="9144000" cy="279806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96B1FA-5AE6-4D57-B37B-4AA0216007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7904" y="4572000"/>
            <a:ext cx="9144000" cy="1527048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F49B66-DBC3-45EE-A6E1-DE10A6C18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11/15/22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1085F0-1967-4B4F-9824-58E9F2E05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AEDEE5-31B5-4868-8C16-47FF43E27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406438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F9454-6F74-46A8-B299-4AF451BFB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F55CA9-A0BD-4609-9307-BAF987B262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E4293-851E-4FA2-BFF2-B646A4236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11/15/22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907F5-F26D-4A91-8D70-AB54F8B43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ACBD8-D942-449E-A2B8-358CD1365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994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A50897-0C2E-420B-9A38-A8D5C1D727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50317" y="1517904"/>
            <a:ext cx="2220731" cy="454678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DB2173-32A5-4677-A08F-DAB8FD430D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17904" y="1517904"/>
            <a:ext cx="6562553" cy="454678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DB124D-B801-4A6A-9DAF-EBC1B98FE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11/15/22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AF8DF-2544-45A5-B62B-BB7948FCC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C232D-131E-4BE6-8E2E-BAF5A3084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289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C5BB2-C09C-49B0-BAFA-DE1801CD3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47C21-944D-47FE-9519-A25518837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CE36D-6B7B-4D5E-831E-34A4286D6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11/15/22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AD668-6E19-425C-88F7-AF4220662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05C53-CF7C-4936-9E35-1BEBD6836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617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46C78-A717-4E1F-A742-FD5AECA03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1270D-CCAE-4437-A0C0-052D111DF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4572000"/>
            <a:ext cx="91440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F006A-7EEE-4DB0-8F92-D34C0D46C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11/15/22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3F2ED-2B0E-44A9-8603-286CA0634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D801C-6B4E-40B6-9D6E-558192264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946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446AA-9418-4C3E-901B-8E2806122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97482-2CA6-4707-976E-6FD4B57BFE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17904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909652-DD12-479C-B639-9452CBA8C0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6792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0EC7A6-AFB1-4989-A0B4-B422D5B2C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11/15/22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D2117C-B497-4647-A66B-1887750FB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8C7AF-5092-416B-B61C-F41D3C573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384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90CDE0-3FEB-42A0-8BCC-7DADE7D4A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5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778B8B-E9A3-44BE-85A6-3E316659A9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17904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BF1BCA-A435-4779-A6FE-15207141F5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36792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9B1923-9749-49E3-88FA-75C326E671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36792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3A70F0-5AFA-4C5A-812B-220C6A38D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11/15/22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6AF721-83FE-4B57-B910-C395D23FD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6A5893-52F1-44A1-AE8E-CF094DB41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9D22302-83E3-4E22-93DF-1E5D463B6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471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D85A6-A4E6-4160-BE43-8146A9894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A24A80-0792-4B3B-BB5A-8B2BD9109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11/15/22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26116E-7A6D-485F-9FA2-25F94D4F4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09ADCC-C5F2-4D90-B153-93DF55858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951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862271-51F6-4122-9709-D279042F8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11/15/22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CFE08-03FE-487B-8963-9FAD3049C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935A50-18AE-4CB1-BB10-1CBDD8A7C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808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1F683-796D-458C-9B32-A385D604D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1F0BD-641B-4148-BCB3-2704218C8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0952" y="1517904"/>
            <a:ext cx="5330952" cy="45811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28C843-B846-4456-9720-71B7D4FF40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3A3A03-31BD-4E7E-879A-A1C718497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11/15/22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A39078-7D38-4851-A363-B6BC179A5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1FF25E-A25D-47AA-94EB-580A74F01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726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E83B4-9B31-4F73-9767-163636522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7CFC30-8163-47A0-A97F-3F2C3A3BE7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49240" y="764032"/>
            <a:ext cx="6089904" cy="5330952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F1B390-0C23-466E-987C-26420A5F09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C9CA7C-B9D0-4A72-8061-1E02AA15F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11/15/22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3EFC84-C9FE-4BFA-9B4E-4516A1362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01A469-3EFC-4F94-8482-378582E1C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972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B1D84C-7934-4E5B-B6E4-A1D6EC29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13441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6A990F-40AC-447A-964A-840C94A64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2971800"/>
            <a:ext cx="9144000" cy="3127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832A1-FFBA-48B6-B2D0-E5414F1283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805672" y="6400800"/>
            <a:ext cx="18653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 algn="r"/>
            <a:fld id="{3F9AFA87-1417-4992-ABD9-27C3BC8CC883}" type="datetimeFigureOut">
              <a:rPr lang="en-US" smtClean="0"/>
              <a:pPr algn="r"/>
              <a:t>11/15/22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33EC1-4EE2-4453-841C-CFDFE70894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400800"/>
            <a:ext cx="6099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EBA78-E732-44EF-BA0B-FC42F7931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9648" y="6400800"/>
            <a:ext cx="5303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chemeClr val="tx1"/>
                </a:solidFill>
              </a:defRPr>
            </a:lvl1pPr>
          </a:lstStyle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9306479-8C4D-4E4A-A330-DFC80A8A01BE}"/>
              </a:ext>
            </a:extLst>
          </p:cNvPr>
          <p:cNvSpPr/>
          <p:nvPr/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683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42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5760" indent="-365760" algn="l" defTabSz="914400" rtl="0" eaLnBrk="1" latinLnBrk="0" hangingPunct="1">
        <a:lnSpc>
          <a:spcPct val="105000"/>
        </a:lnSpc>
        <a:spcBef>
          <a:spcPts val="900"/>
        </a:spcBef>
        <a:buClr>
          <a:schemeClr val="accent5"/>
        </a:buClr>
        <a:buFont typeface="Avenir Next LT Pro" panose="020B0504020202020204" pitchFamily="34" charset="0"/>
        <a:buChar char="+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indent="0" algn="l" defTabSz="914400" rtl="0" eaLnBrk="1" latinLnBrk="0" hangingPunct="1">
        <a:lnSpc>
          <a:spcPct val="105000"/>
        </a:lnSpc>
        <a:spcBef>
          <a:spcPts val="900"/>
        </a:spcBef>
        <a:buFont typeface="Arial" panose="020B0604020202020204" pitchFamily="34" charset="0"/>
        <a:buNone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40080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0" algn="l" defTabSz="914400" rtl="0" eaLnBrk="1" latinLnBrk="0" hangingPunct="1">
        <a:lnSpc>
          <a:spcPct val="105000"/>
        </a:lnSpc>
        <a:spcBef>
          <a:spcPts val="600"/>
        </a:spcBef>
        <a:buFontTx/>
        <a:buNone/>
        <a:defRPr sz="1800" i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886968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pynative.com/python-tuple-exercise-with-solutions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pynative.com/python-dictionary-exercise-with-solutions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45BA4C-9B54-4496-821F-9E0985CA9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105205-CA89-3D4C-81B0-001295340B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47980" y="1030406"/>
            <a:ext cx="5068121" cy="3506879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Week 1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15718B-88AB-8740-B427-5D22DEAD07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47980" y="4691564"/>
            <a:ext cx="5068121" cy="1136029"/>
          </a:xfrm>
        </p:spPr>
        <p:txBody>
          <a:bodyPr>
            <a:normAutofit/>
          </a:bodyPr>
          <a:lstStyle/>
          <a:p>
            <a:pPr algn="l"/>
            <a:endParaRPr lang="en-US"/>
          </a:p>
        </p:txBody>
      </p:sp>
      <p:pic>
        <p:nvPicPr>
          <p:cNvPr id="4" name="Picture 3" descr="Background pattern&#10;&#10;Description automatically generated">
            <a:extLst>
              <a:ext uri="{FF2B5EF4-FFF2-40B4-BE49-F238E27FC236}">
                <a16:creationId xmlns:a16="http://schemas.microsoft.com/office/drawing/2014/main" id="{7620B460-138F-0D59-8501-BA5BB42FAD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903" r="10291"/>
          <a:stretch/>
        </p:blipFill>
        <p:spPr>
          <a:xfrm>
            <a:off x="20" y="10"/>
            <a:ext cx="5404493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5083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EB6EA-E117-9943-AD50-CD79358CF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Big O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0A193D3-FFD2-1747-A672-ED659F5B7E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The language and metrics we use to describe the efficiency of algorithms</a:t>
            </a:r>
          </a:p>
          <a:p>
            <a:pPr>
              <a:lnSpc>
                <a:spcPct val="150000"/>
              </a:lnSpc>
            </a:pPr>
            <a:r>
              <a:rPr lang="en-US" dirty="0"/>
              <a:t>Both an upper bound and a lower bound on the time it takes to run an algorithm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9509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A8E9F51-39D5-E94D-8455-FDE506899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Search Runtime Analysis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C110B10-1A78-A34F-B152-5DA56F6209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7904" y="2366682"/>
            <a:ext cx="9144000" cy="3732366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200000"/>
              </a:lnSpc>
            </a:pPr>
            <a:r>
              <a:rPr lang="en-US" dirty="0"/>
              <a:t>An algorithm can be described in three ways</a:t>
            </a:r>
          </a:p>
          <a:p>
            <a:pPr>
              <a:lnSpc>
                <a:spcPct val="200000"/>
              </a:lnSpc>
            </a:pPr>
            <a:r>
              <a:rPr lang="en-US" dirty="0"/>
              <a:t>Best Case: O(1), we run the search once, the first element is what we are looking for</a:t>
            </a:r>
          </a:p>
          <a:p>
            <a:pPr>
              <a:lnSpc>
                <a:spcPct val="200000"/>
              </a:lnSpc>
            </a:pPr>
            <a:r>
              <a:rPr lang="en-US" b="1" dirty="0"/>
              <a:t>Worst Case</a:t>
            </a:r>
            <a:r>
              <a:rPr lang="en-US" dirty="0"/>
              <a:t>: O(n), we search through all the elements in a list, the last element is what we are looking for</a:t>
            </a:r>
          </a:p>
          <a:p>
            <a:pPr>
              <a:lnSpc>
                <a:spcPct val="200000"/>
              </a:lnSpc>
            </a:pPr>
            <a:r>
              <a:rPr lang="en-US" dirty="0"/>
              <a:t>Expected/Average Case: O(n/2)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7962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1FF193C-FA84-9D48-BB4A-4F79F0D04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Space Complexity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693E94A-5439-8847-B2FC-BC2E72DDCB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7904" y="2402541"/>
            <a:ext cx="9144000" cy="369650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Parallel concept to time complexity</a:t>
            </a:r>
          </a:p>
          <a:p>
            <a:pPr>
              <a:lnSpc>
                <a:spcPct val="150000"/>
              </a:lnSpc>
            </a:pPr>
            <a:r>
              <a:rPr lang="en-US" dirty="0"/>
              <a:t>If we need to create an array of size n, then this requires O(n) space</a:t>
            </a:r>
          </a:p>
          <a:p>
            <a:pPr>
              <a:lnSpc>
                <a:spcPct val="150000"/>
              </a:lnSpc>
            </a:pPr>
            <a:r>
              <a:rPr lang="en-US" dirty="0"/>
              <a:t>If we need to create a two-dimensional array of size n by n, then this requires O(n^2) space</a:t>
            </a:r>
          </a:p>
        </p:txBody>
      </p:sp>
    </p:spTree>
    <p:extLst>
      <p:ext uri="{BB962C8B-B14F-4D97-AF65-F5344CB8AC3E}">
        <p14:creationId xmlns:p14="http://schemas.microsoft.com/office/powerpoint/2010/main" val="39537065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848C77A-2ED3-EA46-B3FD-2D8DE9F68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Drop the Constants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A95414D-E22E-CA42-B564-6DEBAB806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Big O only describes the rate of increase</a:t>
            </a:r>
          </a:p>
          <a:p>
            <a:pPr>
              <a:lnSpc>
                <a:spcPct val="150000"/>
              </a:lnSpc>
            </a:pPr>
            <a:r>
              <a:rPr lang="en-US" dirty="0"/>
              <a:t>An algorithm that might be described as O(2n) should be described as O(n)</a:t>
            </a:r>
          </a:p>
        </p:txBody>
      </p:sp>
    </p:spTree>
    <p:extLst>
      <p:ext uri="{BB962C8B-B14F-4D97-AF65-F5344CB8AC3E}">
        <p14:creationId xmlns:p14="http://schemas.microsoft.com/office/powerpoint/2010/main" val="36378668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F73CD2A-2941-E84E-A13C-C86B9A334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Drop the Non-Dominant Terms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FC160C7-661F-204B-8833-3FD96CCC5E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We know O(n^2 + n^2) should be described as O(n^2), so n in O(n^2 + n) is even less important</a:t>
            </a:r>
          </a:p>
          <a:p>
            <a:pPr>
              <a:lnSpc>
                <a:spcPct val="150000"/>
              </a:lnSpc>
            </a:pPr>
            <a:r>
              <a:rPr lang="en-US" dirty="0"/>
              <a:t>O(n^2 + n) should be described as O(n^2)</a:t>
            </a:r>
          </a:p>
        </p:txBody>
      </p:sp>
    </p:spTree>
    <p:extLst>
      <p:ext uri="{BB962C8B-B14F-4D97-AF65-F5344CB8AC3E}">
        <p14:creationId xmlns:p14="http://schemas.microsoft.com/office/powerpoint/2010/main" val="3908028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374A602-326A-C444-B5DA-1A96C9093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3" y="1517904"/>
            <a:ext cx="9723837" cy="1344168"/>
          </a:xfrm>
        </p:spPr>
        <p:txBody>
          <a:bodyPr/>
          <a:lstStyle/>
          <a:p>
            <a:r>
              <a:rPr lang="en-US" dirty="0"/>
              <a:t>Multi-Part Algorithms: Add vs. Multiply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BC08062-20F2-0A4A-A3BE-669EDC17C3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 rot="16200000">
            <a:off x="4527175" y="-1048871"/>
            <a:ext cx="3137649" cy="10434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1959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3AF8F31-7568-7241-AE1E-9A9FB818C2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 rot="16200000">
            <a:off x="3308534" y="-1622056"/>
            <a:ext cx="5574931" cy="10399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5492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AD57617-B3FF-C447-8BAD-C0DAB72F5E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 rot="16200000">
            <a:off x="3834178" y="-1687094"/>
            <a:ext cx="4523644" cy="10623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1777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2DDC7CD-55FA-5248-9563-A7A6E1D442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7989" y="404037"/>
            <a:ext cx="9889421" cy="5698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0443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F3781FC-2497-824B-BA9D-0C71807AF2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853263"/>
            <a:ext cx="10424516" cy="5151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047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238E3-20CD-3042-BAF2-32D9B7061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data structures?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9B21E-9AF5-404A-8155-6C9592DD8D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Stores and organizes data</a:t>
            </a:r>
          </a:p>
          <a:p>
            <a:r>
              <a:rPr lang="en-US" dirty="0"/>
              <a:t>A way of arranging data on a computer such that it can be accessed and updated efficiently</a:t>
            </a:r>
          </a:p>
          <a:p>
            <a:r>
              <a:rPr lang="en-US" dirty="0"/>
              <a:t>Linear data structures: array, stack, queue,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Non-linear data structures: graph, tree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2270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FA91A-4F06-BD43-BD57-811917B13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- Tuple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5DFE4-1A72-8848-883F-4686B6F00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https://pynative.com/python-tuple-exercise-with-solutions/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5185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34036-7154-4742-A0BA-3D9927560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- Dictionary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9A33AF-630D-0F4E-8EDE-8F9301C087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https://pynative.com/python-dictionary-exercise-with-solutions/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293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00BEF-C289-BB45-94FE-FA99AB96B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AFC9B0-7BD9-334D-85BB-63813208C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Similar to a list, but we cannot change elements of a tuple once it is assigned, whereas we can change the elements of a list</a:t>
            </a:r>
          </a:p>
          <a:p>
            <a:r>
              <a:rPr lang="en-US" dirty="0"/>
              <a:t>A tuple is created by placing all items inside ()</a:t>
            </a:r>
          </a:p>
          <a:p>
            <a:r>
              <a:rPr lang="en-US" dirty="0"/>
              <a:t>A tuple can have any number of items and they may be of different types (integer, float, list, string,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81079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0B614-A40A-E248-864E-D4A1D250D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FA5C16-40CC-354C-A2F6-1EA00C959A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Unlike lists, tuples are immutable</a:t>
            </a:r>
          </a:p>
          <a:p>
            <a:r>
              <a:rPr lang="en-US" dirty="0"/>
              <a:t>Elements of a tuple cannot be changed once they have been assigned, but if the element itself is a mutable data type like a list, then its nested items can be changed</a:t>
            </a:r>
          </a:p>
        </p:txBody>
      </p:sp>
    </p:spTree>
    <p:extLst>
      <p:ext uri="{BB962C8B-B14F-4D97-AF65-F5344CB8AC3E}">
        <p14:creationId xmlns:p14="http://schemas.microsoft.com/office/powerpoint/2010/main" val="3842073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F09EC-5919-784D-9D63-DC7F65BD1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Tuple over List?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B2703-6D68-E44C-8A1F-569A13C898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Tuples are immutable, so iterating through a tuple is faster than with list</a:t>
            </a:r>
          </a:p>
          <a:p>
            <a:r>
              <a:rPr lang="en-US" dirty="0"/>
              <a:t>Tuples contain immutable elements can be used as a key for a </a:t>
            </a:r>
            <a:r>
              <a:rPr lang="en-US" b="1" dirty="0"/>
              <a:t>dictionary</a:t>
            </a:r>
            <a:r>
              <a:rPr lang="en-US" dirty="0"/>
              <a:t>, lists cannot be used as a key for a </a:t>
            </a:r>
            <a:r>
              <a:rPr lang="en-US" b="1" dirty="0"/>
              <a:t>dictionary</a:t>
            </a:r>
          </a:p>
          <a:p>
            <a:r>
              <a:rPr lang="en-US" dirty="0"/>
              <a:t>If you have data that doesn’t change, implementing it as tuple will guarantee it to remain write-protected</a:t>
            </a:r>
          </a:p>
        </p:txBody>
      </p:sp>
    </p:spTree>
    <p:extLst>
      <p:ext uri="{BB962C8B-B14F-4D97-AF65-F5344CB8AC3E}">
        <p14:creationId xmlns:p14="http://schemas.microsoft.com/office/powerpoint/2010/main" val="2182308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812F0-A6DC-704F-A823-5382D7AF6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9F2550-1726-644D-9629-EB1F0BB931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Unordered collection of items, each item of a dictionary has a </a:t>
            </a:r>
            <a:r>
              <a:rPr lang="en-US" b="1" dirty="0"/>
              <a:t>key/value </a:t>
            </a:r>
            <a:r>
              <a:rPr lang="en-US" dirty="0"/>
              <a:t>pair</a:t>
            </a:r>
          </a:p>
          <a:p>
            <a:r>
              <a:rPr lang="en-US" dirty="0"/>
              <a:t>Dictionaries are optimized to retrieve values when the key is known</a:t>
            </a:r>
          </a:p>
          <a:p>
            <a:r>
              <a:rPr lang="en-US" b="1" dirty="0"/>
              <a:t>Values</a:t>
            </a:r>
            <a:r>
              <a:rPr lang="en-US" dirty="0"/>
              <a:t> can be of any data type and can repeat, </a:t>
            </a:r>
            <a:r>
              <a:rPr lang="en-US" b="1" dirty="0"/>
              <a:t>keys</a:t>
            </a:r>
            <a:r>
              <a:rPr lang="en-US" dirty="0"/>
              <a:t> must be of immutable type(string, number, or tuple) and must be </a:t>
            </a:r>
            <a:r>
              <a:rPr lang="en-US" b="1" dirty="0"/>
              <a:t>unique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3107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744A4-8073-7047-A550-C1D9947D5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Built-in Functions of Dictionary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DC66119-D54D-A04D-A1DA-750BD46123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0758" y="2428216"/>
            <a:ext cx="7998292" cy="397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771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1FB64-F332-244D-BAC6-B5F0FC0F3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FE5A5B-586B-A04E-9EDC-25C17883C8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7904" y="2432305"/>
            <a:ext cx="9144000" cy="3127248"/>
          </a:xfrm>
        </p:spPr>
        <p:txBody>
          <a:bodyPr/>
          <a:lstStyle/>
          <a:p>
            <a:r>
              <a:rPr lang="en-US" dirty="0"/>
              <a:t>Follows the LIFO(Last-In-First-Out) principle and allows insertion and deletion operations from one end of the stack</a:t>
            </a:r>
          </a:p>
          <a:p>
            <a:endParaRPr lang="en-US" dirty="0"/>
          </a:p>
        </p:txBody>
      </p:sp>
      <p:pic>
        <p:nvPicPr>
          <p:cNvPr id="4" name="Picture 2" descr="Stack Data Structure and Implementation in Python, Java and C/C++">
            <a:extLst>
              <a:ext uri="{FF2B5EF4-FFF2-40B4-BE49-F238E27FC236}">
                <a16:creationId xmlns:a16="http://schemas.microsoft.com/office/drawing/2014/main" id="{CB5EB53D-B1AB-964E-A02C-E1A020D6E7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9086" y="3158836"/>
            <a:ext cx="6247137" cy="3699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60914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4D9BD-1FA5-1741-8BBC-CD734DBF8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9A5A03-1CA2-6F4F-A55F-E234F6022A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7903" y="2595282"/>
            <a:ext cx="9144000" cy="3127248"/>
          </a:xfrm>
        </p:spPr>
        <p:txBody>
          <a:bodyPr/>
          <a:lstStyle/>
          <a:p>
            <a:r>
              <a:rPr lang="en-US" dirty="0"/>
              <a:t>Open at both ends, one end for inserting data (enqueue), the other for removing data (dequeue)</a:t>
            </a:r>
          </a:p>
          <a:p>
            <a:r>
              <a:rPr lang="en-US" dirty="0"/>
              <a:t>Follows FIFO (First-In-First-Out), the data item stored first will be accessed first</a:t>
            </a:r>
          </a:p>
          <a:p>
            <a:endParaRPr lang="en-US" dirty="0"/>
          </a:p>
        </p:txBody>
      </p:sp>
      <p:pic>
        <p:nvPicPr>
          <p:cNvPr id="4" name="Picture 2" descr="Queue Data Structure and Implementation in Java, Python and C/C++">
            <a:extLst>
              <a:ext uri="{FF2B5EF4-FFF2-40B4-BE49-F238E27FC236}">
                <a16:creationId xmlns:a16="http://schemas.microsoft.com/office/drawing/2014/main" id="{6F358B35-49FA-B144-83A4-70DF7D7ECD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936" y="4791487"/>
            <a:ext cx="9797935" cy="1521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0890515"/>
      </p:ext>
    </p:extLst>
  </p:cSld>
  <p:clrMapOvr>
    <a:masterClrMapping/>
  </p:clrMapOvr>
</p:sld>
</file>

<file path=ppt/theme/theme1.xml><?xml version="1.0" encoding="utf-8"?>
<a:theme xmlns:a="http://schemas.openxmlformats.org/drawingml/2006/main" name="PrismaticVTI">
  <a:themeElements>
    <a:clrScheme name="AnalogousFromDarkSeedLeftStep">
      <a:dk1>
        <a:srgbClr val="000000"/>
      </a:dk1>
      <a:lt1>
        <a:srgbClr val="FFFFFF"/>
      </a:lt1>
      <a:dk2>
        <a:srgbClr val="412D24"/>
      </a:dk2>
      <a:lt2>
        <a:srgbClr val="E8E2E8"/>
      </a:lt2>
      <a:accent1>
        <a:srgbClr val="4CB748"/>
      </a:accent1>
      <a:accent2>
        <a:srgbClr val="71B13B"/>
      </a:accent2>
      <a:accent3>
        <a:srgbClr val="9BA842"/>
      </a:accent3>
      <a:accent4>
        <a:srgbClr val="B18F3B"/>
      </a:accent4>
      <a:accent5>
        <a:srgbClr val="C36F4D"/>
      </a:accent5>
      <a:accent6>
        <a:srgbClr val="B13B49"/>
      </a:accent6>
      <a:hlink>
        <a:srgbClr val="B3733B"/>
      </a:hlink>
      <a:folHlink>
        <a:srgbClr val="7F7F7F"/>
      </a:folHlink>
    </a:clrScheme>
    <a:fontScheme name="Custom 166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ismaticVTI" id="{DA44D624-A564-4DE8-8446-0CD5C485C979}" vid="{8B2B1550-B69C-4156-BAEC-B2E559F94BD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605</Words>
  <Application>Microsoft Macintosh PowerPoint</Application>
  <PresentationFormat>Widescreen</PresentationFormat>
  <Paragraphs>50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Aharoni</vt:lpstr>
      <vt:lpstr>Arial</vt:lpstr>
      <vt:lpstr>Avenir Next LT Pro</vt:lpstr>
      <vt:lpstr>PrismaticVTI</vt:lpstr>
      <vt:lpstr>Week 1</vt:lpstr>
      <vt:lpstr>What are data structures?</vt:lpstr>
      <vt:lpstr>Tuple</vt:lpstr>
      <vt:lpstr>Tuple</vt:lpstr>
      <vt:lpstr>Why use Tuple over List?</vt:lpstr>
      <vt:lpstr>Dictionary</vt:lpstr>
      <vt:lpstr>Other Built-in Functions of Dictionary</vt:lpstr>
      <vt:lpstr>Stack</vt:lpstr>
      <vt:lpstr>Queue</vt:lpstr>
      <vt:lpstr>What is Big O</vt:lpstr>
      <vt:lpstr>Linear Search Runtime Analysis</vt:lpstr>
      <vt:lpstr>Space Complexity</vt:lpstr>
      <vt:lpstr>Drop the Constants</vt:lpstr>
      <vt:lpstr>Drop the Non-Dominant Terms</vt:lpstr>
      <vt:lpstr>Multi-Part Algorithms: Add vs. Multiply</vt:lpstr>
      <vt:lpstr>PowerPoint Presentation</vt:lpstr>
      <vt:lpstr>PowerPoint Presentation</vt:lpstr>
      <vt:lpstr>PowerPoint Presentation</vt:lpstr>
      <vt:lpstr>PowerPoint Presentation</vt:lpstr>
      <vt:lpstr>Homework - Tuple Practice</vt:lpstr>
      <vt:lpstr>Homework - Dictionary Practice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</dc:title>
  <dc:creator>Karina Sang</dc:creator>
  <cp:lastModifiedBy>Karina Sang</cp:lastModifiedBy>
  <cp:revision>7</cp:revision>
  <dcterms:created xsi:type="dcterms:W3CDTF">2022-07-19T19:29:31Z</dcterms:created>
  <dcterms:modified xsi:type="dcterms:W3CDTF">2022-11-15T19:45:28Z</dcterms:modified>
</cp:coreProperties>
</file>