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8"/>
    <p:restoredTop sz="94684"/>
  </p:normalViewPr>
  <p:slideViewPr>
    <p:cSldViewPr snapToGrid="0" snapToObjects="1">
      <p:cViewPr varScale="1">
        <p:scale>
          <a:sx n="78" d="100"/>
          <a:sy n="78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B9394-4BA1-6D4B-AD6E-07356D9529E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26972-4A40-A044-A17B-92ADD557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2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26972-4A40-A044-A17B-92ADD557C8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https://cp-</a:t>
            </a:r>
            <a:r>
              <a:rPr lang="en-US" dirty="0" err="1"/>
              <a:t>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segment_tree.html#implicit-segment-tree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26972-4A40-A044-A17B-92ADD557C8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es.fi/problemset/task/1735" TargetMode="External"/><Relationship Id="rId2" Type="http://schemas.openxmlformats.org/officeDocument/2006/relationships/hyperlink" Target="https://dmoj.ca/problem/segt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es.fi/problemset/task/1736" TargetMode="External"/><Relationship Id="rId4" Type="http://schemas.openxmlformats.org/officeDocument/2006/relationships/hyperlink" Target="https://cses.fi/problemset/task/11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253D6-29E0-D434-81FF-00D4FE88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50" b="251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96828-B7D2-EA45-BF85-D7E5F6ACB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F942-A46C-0340-98E9-DD8EE4F5D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6729" y="4358566"/>
            <a:ext cx="3579790" cy="875824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30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0BA9F-DDC9-1045-B814-0DC327655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320" y="648938"/>
            <a:ext cx="9057360" cy="55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5BDF-B48A-F843-B7A1-410D62B7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811F-1EDF-6849-B153-2F8885A3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96169"/>
            <a:ext cx="5354053" cy="3655715"/>
          </a:xfrm>
        </p:spPr>
        <p:txBody>
          <a:bodyPr>
            <a:normAutofit/>
          </a:bodyPr>
          <a:lstStyle/>
          <a:p>
            <a:r>
              <a:rPr lang="en-US" sz="2400" dirty="0"/>
              <a:t>A tree data structure with at most 2 children, a special type of segment tree</a:t>
            </a:r>
          </a:p>
          <a:p>
            <a:r>
              <a:rPr lang="en-US" sz="2400" dirty="0"/>
              <a:t>Since each element in a binary tree can have only 2 children, we typically name them the left and right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2050C-CEB2-0146-9E42-B0332156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7" y="1943100"/>
            <a:ext cx="5283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5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6360-6FB2-094F-9C7B-13DCF30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using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3E9-899E-A148-9B60-D29FAE6D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01779"/>
            <a:ext cx="5017169" cy="3740050"/>
          </a:xfrm>
        </p:spPr>
        <p:txBody>
          <a:bodyPr/>
          <a:lstStyle/>
          <a:p>
            <a:r>
              <a:rPr lang="en-US" dirty="0"/>
              <a:t>Organize an interval as a binary tree</a:t>
            </a:r>
          </a:p>
          <a:p>
            <a:r>
              <a:rPr lang="en-US" dirty="0"/>
              <a:t>A = [1, 3, -2, 8, -7]</a:t>
            </a:r>
          </a:p>
          <a:p>
            <a:r>
              <a:rPr lang="en-US" dirty="0"/>
              <a:t>Whenever n is not a power of two, not all levels of the binary tree will be completely filled</a:t>
            </a:r>
          </a:p>
          <a:p>
            <a:r>
              <a:rPr lang="en-US" dirty="0"/>
              <a:t>The height of the binary tree is O(</a:t>
            </a:r>
            <a:r>
              <a:rPr lang="en-US" dirty="0" err="1"/>
              <a:t>logn</a:t>
            </a:r>
            <a:r>
              <a:rPr lang="en-US" dirty="0"/>
              <a:t>), because when going down from the root to the leaves, the size of the segments decreases approximately by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AD57A-9C7F-C147-A8BC-35777005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4212"/>
            <a:ext cx="5502443" cy="40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7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41CC-67B7-F140-B924-5FF1D3D0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6E5C-C8F3-AB43-B745-A9026499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create a node object and let it store sum, left node, and right node</a:t>
            </a:r>
          </a:p>
          <a:p>
            <a:r>
              <a:rPr lang="en-US" dirty="0"/>
              <a:t>However, since we are only interested in the sums, we will use an array to store the sums</a:t>
            </a:r>
          </a:p>
          <a:p>
            <a:r>
              <a:rPr lang="en-US" dirty="0"/>
              <a:t>The sum of the root vertex is at 1, the sum of its two child vertices at indices 2 and 3, the sum of the children of those two vertices at indices 4 to 7, and so on</a:t>
            </a:r>
          </a:p>
          <a:p>
            <a:r>
              <a:rPr lang="en-US" dirty="0"/>
              <a:t>In other words, we want the left child of a vertex at index i to be stored at 2i, and the right on at 2i+1</a:t>
            </a:r>
          </a:p>
        </p:txBody>
      </p:sp>
    </p:spTree>
    <p:extLst>
      <p:ext uri="{BB962C8B-B14F-4D97-AF65-F5344CB8AC3E}">
        <p14:creationId xmlns:p14="http://schemas.microsoft.com/office/powerpoint/2010/main" val="21450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457D-513C-2F4D-BA81-69B2F148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CA9B-0D70-8F4B-A061-082A1E6DA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853" y="2368163"/>
            <a:ext cx="6268454" cy="3607589"/>
          </a:xfrm>
        </p:spPr>
        <p:txBody>
          <a:bodyPr>
            <a:normAutofit/>
          </a:bodyPr>
          <a:lstStyle/>
          <a:p>
            <a:r>
              <a:rPr lang="en-US" dirty="0"/>
              <a:t>Set new value at the leaf node</a:t>
            </a:r>
          </a:p>
          <a:p>
            <a:r>
              <a:rPr lang="en-US" dirty="0"/>
              <a:t>Propagate sums up the tree, stop at the root</a:t>
            </a:r>
          </a:p>
          <a:p>
            <a:r>
              <a:rPr lang="en-US" dirty="0"/>
              <a:t>The value of v = x1+x2, and each propagation step takes O(1)</a:t>
            </a:r>
          </a:p>
          <a:p>
            <a:r>
              <a:rPr lang="en-US" dirty="0"/>
              <a:t>Since the height of the tree &lt;= log(n), we need at most log(n) propagations</a:t>
            </a:r>
          </a:p>
          <a:p>
            <a:r>
              <a:rPr lang="en-US" dirty="0"/>
              <a:t>The time complexity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5C95A-466D-A14F-BB25-40F2236E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25" y="2686043"/>
            <a:ext cx="4747975" cy="25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1EF-2239-594A-BEE8-41D78BE8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D0A5-8F74-E842-B0ED-8DBBD9F9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464904"/>
            <a:ext cx="10363200" cy="3476925"/>
          </a:xfrm>
        </p:spPr>
        <p:txBody>
          <a:bodyPr>
            <a:normAutofit/>
          </a:bodyPr>
          <a:lstStyle/>
          <a:p>
            <a:r>
              <a:rPr lang="en-US" sz="2400" dirty="0"/>
              <a:t>Descend to node responsible for index i and update its value</a:t>
            </a:r>
          </a:p>
          <a:p>
            <a:r>
              <a:rPr lang="en-US" sz="2400" dirty="0"/>
              <a:t>Set(node, </a:t>
            </a:r>
            <a:r>
              <a:rPr lang="en-US" sz="2400" dirty="0" err="1"/>
              <a:t>i</a:t>
            </a:r>
            <a:r>
              <a:rPr lang="en-US" sz="2400" dirty="0"/>
              <a:t>, x):</a:t>
            </a:r>
          </a:p>
          <a:p>
            <a:pPr lvl="1"/>
            <a:r>
              <a:rPr lang="en-US" sz="2000" dirty="0"/>
              <a:t>	if node has a single element: update value to x and return</a:t>
            </a:r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is in left half: Set(</a:t>
            </a:r>
            <a:r>
              <a:rPr lang="en-US" sz="2000" dirty="0" err="1"/>
              <a:t>node.left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x)</a:t>
            </a:r>
          </a:p>
          <a:p>
            <a:pPr lvl="1"/>
            <a:r>
              <a:rPr lang="en-US" sz="2000" dirty="0"/>
              <a:t>	else:	            Set(</a:t>
            </a:r>
            <a:r>
              <a:rPr lang="en-US" sz="2000" dirty="0" err="1"/>
              <a:t>node.right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, x)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</a:t>
            </a:r>
            <a:r>
              <a:rPr lang="en-US" sz="2000" dirty="0" err="1"/>
              <a:t>node.value</a:t>
            </a:r>
            <a:r>
              <a:rPr lang="en-US" sz="2000" dirty="0"/>
              <a:t> = </a:t>
            </a:r>
            <a:r>
              <a:rPr lang="en-US" sz="2000" dirty="0" err="1"/>
              <a:t>node.left.value</a:t>
            </a:r>
            <a:r>
              <a:rPr lang="en-US" sz="2000" dirty="0"/>
              <a:t> + </a:t>
            </a:r>
            <a:r>
              <a:rPr lang="en-US" sz="2000" dirty="0" err="1"/>
              <a:t>node.right.value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159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AEFC-9EA5-3F4D-8587-D7B5132B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from the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5808-4EB5-0D43-AB62-816A96FB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7" y="2243870"/>
            <a:ext cx="5313946" cy="4120835"/>
          </a:xfrm>
        </p:spPr>
        <p:txBody>
          <a:bodyPr/>
          <a:lstStyle/>
          <a:p>
            <a:r>
              <a:rPr lang="en-US" dirty="0"/>
              <a:t>How to compute Sum(13)? Assuming n = 16</a:t>
            </a:r>
          </a:p>
          <a:p>
            <a:r>
              <a:rPr lang="en-US" dirty="0"/>
              <a:t>Sum(13) = [1, 13] = [1, 8] + [9, 12] + [13]</a:t>
            </a:r>
          </a:p>
          <a:p>
            <a:r>
              <a:rPr lang="en-US" dirty="0"/>
              <a:t>Since the height of the tree &lt;= log(n), we can descend at most log(n) times</a:t>
            </a:r>
          </a:p>
          <a:p>
            <a:r>
              <a:rPr lang="en-US" dirty="0"/>
              <a:t>Touch &lt;= 2 vertices in each level</a:t>
            </a:r>
          </a:p>
          <a:p>
            <a:r>
              <a:rPr lang="en-US" dirty="0"/>
              <a:t>Time complexity: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770EF-EF84-1747-BE7D-A0753F56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873" y="2289743"/>
            <a:ext cx="6172199" cy="37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0F70-2228-804A-B351-2CB6F9BA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6F3E-BED4-C34E-BE51-74A900EF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825727"/>
          </a:xfrm>
        </p:spPr>
        <p:txBody>
          <a:bodyPr>
            <a:normAutofit/>
          </a:bodyPr>
          <a:lstStyle/>
          <a:p>
            <a:r>
              <a:rPr lang="en-US" sz="2400" dirty="0"/>
              <a:t>Sum(node, l, r):</a:t>
            </a:r>
          </a:p>
          <a:p>
            <a:pPr lvl="1"/>
            <a:r>
              <a:rPr lang="en-US" sz="2000" dirty="0"/>
              <a:t>	if l == </a:t>
            </a:r>
            <a:r>
              <a:rPr lang="en-US" sz="2000" dirty="0" err="1"/>
              <a:t>node.left</a:t>
            </a:r>
            <a:r>
              <a:rPr lang="en-US" sz="2000" dirty="0"/>
              <a:t> &amp;&amp; r == </a:t>
            </a:r>
            <a:r>
              <a:rPr lang="en-US" sz="2000" dirty="0" err="1"/>
              <a:t>node.right</a:t>
            </a:r>
            <a:r>
              <a:rPr lang="en-US" sz="2000" dirty="0"/>
              <a:t> : return </a:t>
            </a:r>
            <a:r>
              <a:rPr lang="en-US" sz="2000" dirty="0" err="1"/>
              <a:t>node.value</a:t>
            </a:r>
            <a:endParaRPr lang="en-US" sz="2000" dirty="0"/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covers only left half:</a:t>
            </a:r>
          </a:p>
          <a:p>
            <a:pPr lvl="1"/>
            <a:r>
              <a:rPr lang="en-US" sz="2000" dirty="0"/>
              <a:t>		return Sum(</a:t>
            </a:r>
            <a:r>
              <a:rPr lang="en-US" sz="2000" dirty="0" err="1"/>
              <a:t>node.left</a:t>
            </a:r>
            <a:r>
              <a:rPr lang="en-US" sz="2000" dirty="0"/>
              <a:t>, left, right)</a:t>
            </a:r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covers exactly the left half: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node.left.value</a:t>
            </a:r>
            <a:endParaRPr lang="en-US" sz="2000" dirty="0"/>
          </a:p>
          <a:p>
            <a:pPr lvl="1"/>
            <a:r>
              <a:rPr lang="en-US" sz="2000" dirty="0"/>
              <a:t>	if </a:t>
            </a:r>
            <a:r>
              <a:rPr lang="en-US" sz="2000" dirty="0" err="1"/>
              <a:t>i</a:t>
            </a:r>
            <a:r>
              <a:rPr lang="en-US" sz="2000" dirty="0"/>
              <a:t> also covers part of the right half:</a:t>
            </a:r>
          </a:p>
          <a:p>
            <a:pPr lvl="1"/>
            <a:r>
              <a:rPr lang="en-US" sz="2000" dirty="0"/>
              <a:t>		return </a:t>
            </a:r>
            <a:r>
              <a:rPr lang="en-US" sz="2000" dirty="0" err="1"/>
              <a:t>node.left.value</a:t>
            </a:r>
            <a:r>
              <a:rPr lang="en-US" sz="2000" dirty="0"/>
              <a:t> + Sum(</a:t>
            </a:r>
            <a:r>
              <a:rPr lang="en-US" sz="2000" dirty="0" err="1"/>
              <a:t>node.right</a:t>
            </a:r>
            <a:r>
              <a:rPr lang="en-US" sz="2000" dirty="0"/>
              <a:t>, mid, right)</a:t>
            </a:r>
          </a:p>
        </p:txBody>
      </p:sp>
    </p:spTree>
    <p:extLst>
      <p:ext uri="{BB962C8B-B14F-4D97-AF65-F5344CB8AC3E}">
        <p14:creationId xmlns:p14="http://schemas.microsoft.com/office/powerpoint/2010/main" val="379721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1A3C-6055-4B44-A885-B69EAF3C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to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3A60-7686-3A48-87C6-0AC1271E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8114"/>
            <a:ext cx="10363200" cy="4426857"/>
          </a:xfrm>
        </p:spPr>
        <p:txBody>
          <a:bodyPr>
            <a:normAutofit/>
          </a:bodyPr>
          <a:lstStyle/>
          <a:p>
            <a:r>
              <a:rPr lang="en-US" sz="2400" dirty="0"/>
              <a:t>Suppose we replace the sum(+) operation with one of the following:</a:t>
            </a:r>
          </a:p>
          <a:p>
            <a:pPr lvl="1"/>
            <a:r>
              <a:rPr lang="en-US" sz="2000" dirty="0"/>
              <a:t>	Find the maximum in the range of [l, r]</a:t>
            </a:r>
          </a:p>
          <a:p>
            <a:pPr lvl="1"/>
            <a:r>
              <a:rPr lang="en-US" sz="2000" dirty="0"/>
              <a:t>		and the number of times it appears</a:t>
            </a:r>
          </a:p>
          <a:p>
            <a:pPr lvl="1"/>
            <a:r>
              <a:rPr lang="en-US" sz="2000" dirty="0"/>
              <a:t>	Find the minimum in the range of [l, r]</a:t>
            </a:r>
          </a:p>
          <a:p>
            <a:pPr lvl="1"/>
            <a:r>
              <a:rPr lang="en-US" sz="2000" dirty="0"/>
              <a:t>	Find the product in the range of [l, r]</a:t>
            </a:r>
          </a:p>
          <a:p>
            <a:pPr lvl="1"/>
            <a:r>
              <a:rPr lang="en-US" sz="2000" dirty="0"/>
              <a:t>	Find the </a:t>
            </a:r>
            <a:r>
              <a:rPr lang="en-US" sz="2000" dirty="0" err="1"/>
              <a:t>gcd</a:t>
            </a:r>
            <a:r>
              <a:rPr lang="en-US" sz="2000" dirty="0"/>
              <a:t>/lcm in the range of [l, r]</a:t>
            </a:r>
          </a:p>
          <a:p>
            <a:pPr lvl="1"/>
            <a:r>
              <a:rPr lang="en-US" sz="2000" dirty="0"/>
              <a:t>	Counting the number of zeros, searching for the k-</a:t>
            </a:r>
            <a:r>
              <a:rPr lang="en-US" sz="2000" dirty="0" err="1"/>
              <a:t>th</a:t>
            </a:r>
            <a:r>
              <a:rPr lang="en-US" sz="2000" dirty="0"/>
              <a:t> zero</a:t>
            </a:r>
          </a:p>
          <a:p>
            <a:pPr lvl="1"/>
            <a:r>
              <a:rPr lang="en-US" sz="2000" dirty="0"/>
              <a:t>Which part would you update?</a:t>
            </a:r>
          </a:p>
          <a:p>
            <a:pPr lvl="1"/>
            <a:r>
              <a:rPr lang="en-US" sz="2000" dirty="0"/>
              <a:t>What operations would segment trees support?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0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68E-92C5-584B-AF5C-A9707E9A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D255-0886-1445-84A0-A75BAFB8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https://dmoj.ca/problem/segtree</a:t>
            </a:r>
            <a:endParaRPr lang="en-US" dirty="0"/>
          </a:p>
          <a:p>
            <a:r>
              <a:rPr lang="en-US" dirty="0">
                <a:hlinkClick r:id="rId3"/>
              </a:rPr>
              <a:t>https://cses.fi/problemset/task/1735</a:t>
            </a:r>
            <a:endParaRPr lang="en-US" dirty="0"/>
          </a:p>
          <a:p>
            <a:r>
              <a:rPr lang="en-US" dirty="0">
                <a:hlinkClick r:id="rId4"/>
              </a:rPr>
              <a:t>https://cses.fi/problemset/task/1143</a:t>
            </a:r>
            <a:endParaRPr lang="en-US" dirty="0"/>
          </a:p>
          <a:p>
            <a:r>
              <a:rPr lang="en-US" dirty="0">
                <a:hlinkClick r:id="rId5"/>
              </a:rPr>
              <a:t>https://cses.fi/problemset/task/1736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BF1D-99DF-5242-8878-9ED332A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3277-0F13-AF45-9509-7AEC8CE7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that stores data in a structured way</a:t>
            </a:r>
          </a:p>
          <a:p>
            <a:pPr lvl="1"/>
            <a:r>
              <a:rPr lang="en-US" dirty="0"/>
              <a:t>Examples of data: nodes in a graph, numbers, strings</a:t>
            </a:r>
          </a:p>
          <a:p>
            <a:r>
              <a:rPr lang="en-US" dirty="0"/>
              <a:t>Make data retrieval (query) more efficient</a:t>
            </a:r>
          </a:p>
          <a:p>
            <a:r>
              <a:rPr lang="en-US" dirty="0"/>
              <a:t>Data structures are designed to be problem dependent</a:t>
            </a:r>
          </a:p>
          <a:p>
            <a:r>
              <a:rPr lang="en-US" dirty="0"/>
              <a:t>There is no data structure that solves all problems efficiently</a:t>
            </a:r>
          </a:p>
        </p:txBody>
      </p:sp>
    </p:spTree>
    <p:extLst>
      <p:ext uri="{BB962C8B-B14F-4D97-AF65-F5344CB8AC3E}">
        <p14:creationId xmlns:p14="http://schemas.microsoft.com/office/powerpoint/2010/main" val="14893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48EE-4C12-4E49-AE10-541A8F2F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186F-9B59-DD49-A0E1-ED4CA2AA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data structure, we wish to provide a list of “interfaces” to the users</a:t>
            </a:r>
          </a:p>
          <a:p>
            <a:r>
              <a:rPr lang="en-US" dirty="0"/>
              <a:t>We call these </a:t>
            </a:r>
            <a:r>
              <a:rPr lang="en-US" b="1" dirty="0"/>
              <a:t>operations </a:t>
            </a:r>
            <a:r>
              <a:rPr lang="en-US" dirty="0"/>
              <a:t>of the data structure</a:t>
            </a:r>
          </a:p>
          <a:p>
            <a:r>
              <a:rPr lang="en-US" dirty="0"/>
              <a:t>Array: access and element and assignment, sorting</a:t>
            </a:r>
          </a:p>
          <a:p>
            <a:r>
              <a:rPr lang="en-US" dirty="0"/>
              <a:t>Stack: push(x), pop()</a:t>
            </a:r>
          </a:p>
          <a:p>
            <a:r>
              <a:rPr lang="en-US" dirty="0"/>
              <a:t>Dictionary: get(k), set(k, v)</a:t>
            </a:r>
          </a:p>
          <a:p>
            <a:r>
              <a:rPr lang="en-US" dirty="0"/>
              <a:t>Priority Queue (</a:t>
            </a:r>
            <a:r>
              <a:rPr lang="en-US" dirty="0" err="1"/>
              <a:t>heapq</a:t>
            </a:r>
            <a:r>
              <a:rPr lang="en-US" dirty="0"/>
              <a:t>): push(x)/</a:t>
            </a:r>
            <a:r>
              <a:rPr lang="en-US" dirty="0" err="1"/>
              <a:t>heappush</a:t>
            </a:r>
            <a:r>
              <a:rPr lang="en-US" dirty="0"/>
              <a:t>(x), </a:t>
            </a:r>
            <a:r>
              <a:rPr lang="en-US" dirty="0" err="1"/>
              <a:t>extractMin</a:t>
            </a:r>
            <a:r>
              <a:rPr lang="en-US" dirty="0"/>
              <a:t>/</a:t>
            </a:r>
            <a:r>
              <a:rPr lang="en-US" dirty="0" err="1"/>
              <a:t>heappop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625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6DE0-95DE-2B46-B9B5-F3E9F471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B0EF-3371-894A-9C4C-514AC601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need to support 2 operations:</a:t>
            </a:r>
          </a:p>
          <a:p>
            <a:pPr lvl="1"/>
            <a:r>
              <a:rPr lang="en-US" dirty="0"/>
              <a:t>	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sets element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	SUM(l, r): returns the sum of lth – </a:t>
            </a:r>
            <a:r>
              <a:rPr lang="en-US" dirty="0" err="1"/>
              <a:t>rth</a:t>
            </a:r>
            <a:r>
              <a:rPr lang="en-US" dirty="0"/>
              <a:t> elements</a:t>
            </a:r>
          </a:p>
          <a:p>
            <a:r>
              <a:rPr lang="en-US" dirty="0"/>
              <a:t>How would I get the value of the </a:t>
            </a:r>
            <a:r>
              <a:rPr lang="en-US" dirty="0" err="1"/>
              <a:t>ith</a:t>
            </a:r>
            <a:r>
              <a:rPr lang="en-US" dirty="0"/>
              <a:t> element?</a:t>
            </a:r>
          </a:p>
          <a:p>
            <a:r>
              <a:rPr lang="en-US" dirty="0"/>
              <a:t>How would I get the range sum from l to r?</a:t>
            </a:r>
          </a:p>
        </p:txBody>
      </p:sp>
    </p:spTree>
    <p:extLst>
      <p:ext uri="{BB962C8B-B14F-4D97-AF65-F5344CB8AC3E}">
        <p14:creationId xmlns:p14="http://schemas.microsoft.com/office/powerpoint/2010/main" val="249284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5886-C213-D349-8D59-816B3513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743E-3CBB-6B4F-ACE6-2B9439A4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an array of length n. Implement Set and Sum using A</a:t>
            </a:r>
            <a:r>
              <a:rPr lang="en-US" baseline="-25000" dirty="0"/>
              <a:t>i</a:t>
            </a:r>
            <a:r>
              <a:rPr lang="en-US" dirty="0"/>
              <a:t> where A[</a:t>
            </a:r>
            <a:r>
              <a:rPr lang="en-US" dirty="0" err="1"/>
              <a:t>i</a:t>
            </a:r>
            <a:r>
              <a:rPr lang="en-US" dirty="0"/>
              <a:t>] stores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val</a:t>
            </a:r>
            <a:r>
              <a:rPr lang="en-US" dirty="0"/>
              <a:t>				O(1)</a:t>
            </a:r>
          </a:p>
          <a:p>
            <a:r>
              <a:rPr lang="en-US" dirty="0"/>
              <a:t>Sum(l, r): 	sum = 0</a:t>
            </a:r>
          </a:p>
          <a:p>
            <a:pPr lvl="1"/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l, …, r</a:t>
            </a:r>
          </a:p>
          <a:p>
            <a:pPr lvl="1"/>
            <a:r>
              <a:rPr lang="en-US" dirty="0"/>
              <a:t>			sum = </a:t>
            </a:r>
            <a:r>
              <a:rPr lang="en-US" dirty="0" err="1"/>
              <a:t>sum+A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		return sum			O(n)</a:t>
            </a:r>
          </a:p>
        </p:txBody>
      </p:sp>
    </p:spTree>
    <p:extLst>
      <p:ext uri="{BB962C8B-B14F-4D97-AF65-F5344CB8AC3E}">
        <p14:creationId xmlns:p14="http://schemas.microsoft.com/office/powerpoint/2010/main" val="31205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6659-72E5-E247-83F8-195C388B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Prefix Sum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795D-0EA0-C740-AE70-9EF8DD58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be the elements, let B be a length of n array where</a:t>
            </a:r>
          </a:p>
          <a:p>
            <a:pPr marL="0" indent="0">
              <a:buNone/>
            </a:pPr>
            <a:r>
              <a:rPr lang="en-US" dirty="0"/>
              <a:t>		B[</a:t>
            </a:r>
            <a:r>
              <a:rPr lang="en-US" dirty="0" err="1"/>
              <a:t>i</a:t>
            </a:r>
            <a:r>
              <a:rPr lang="en-US" dirty="0"/>
              <a:t>] = A[0] + A[1] + …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Sum(l, r): 	return B[r] – B[l]		O(1)</a:t>
            </a:r>
          </a:p>
          <a:p>
            <a:r>
              <a:rPr lang="en-US" dirty="0"/>
              <a:t>Set(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 	A = [1, 2, 3, 4, 5]</a:t>
            </a:r>
          </a:p>
          <a:p>
            <a:pPr lvl="1"/>
            <a:r>
              <a:rPr lang="en-US" dirty="0"/>
              <a:t>		B = [1, 3, 6, 10, 15]			O(n)</a:t>
            </a:r>
          </a:p>
          <a:p>
            <a:pPr lvl="1"/>
            <a:r>
              <a:rPr lang="en-US" dirty="0"/>
              <a:t>		Set(3, 10)?		</a:t>
            </a:r>
          </a:p>
        </p:txBody>
      </p:sp>
    </p:spTree>
    <p:extLst>
      <p:ext uri="{BB962C8B-B14F-4D97-AF65-F5344CB8AC3E}">
        <p14:creationId xmlns:p14="http://schemas.microsoft.com/office/powerpoint/2010/main" val="229683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15A-FE63-5D44-9CBB-386F2B41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Costs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BA0E-CAA8-F041-9548-681B7759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5486400"/>
            <a:ext cx="10363200" cy="637675"/>
          </a:xfrm>
        </p:spPr>
        <p:txBody>
          <a:bodyPr/>
          <a:lstStyle/>
          <a:p>
            <a:r>
              <a:rPr lang="en-US" dirty="0"/>
              <a:t>Use prefix sum array if </a:t>
            </a:r>
            <a:r>
              <a:rPr lang="en-US" b="1" dirty="0"/>
              <a:t>Sum</a:t>
            </a:r>
            <a:r>
              <a:rPr lang="en-US" dirty="0"/>
              <a:t> is used much more frequently than </a:t>
            </a:r>
            <a:r>
              <a:rPr lang="en-US" b="1" dirty="0"/>
              <a:t>Set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3D27F71-9F05-1B4F-841E-C3DD4EF47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43619"/>
              </p:ext>
            </p:extLst>
          </p:nvPr>
        </p:nvGraphicFramePr>
        <p:xfrm>
          <a:off x="914399" y="2398322"/>
          <a:ext cx="10363200" cy="291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27286814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13657186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967069034"/>
                    </a:ext>
                  </a:extLst>
                </a:gridCol>
              </a:tblGrid>
              <a:tr h="72990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55224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27113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Prefix Sum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88313"/>
                  </a:ext>
                </a:extLst>
              </a:tr>
              <a:tr h="729909">
                <a:tc>
                  <a:txBody>
                    <a:bodyPr/>
                    <a:lstStyle/>
                    <a:p>
                      <a:r>
                        <a:rPr lang="en-US" sz="2400" dirty="0"/>
                        <a:t>Segment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O(log(n))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O(log(n))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7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3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5EF4-6B54-B94A-B512-EAAC3F5B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212A-F344-594F-98F1-93C31D82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non-linear and hierarchical data structure consisting of a collection of nodes such that each node of the trees stores a value and a list of references to other nodes (the “children)</a:t>
            </a:r>
          </a:p>
          <a:p>
            <a:r>
              <a:rPr lang="en-US" dirty="0"/>
              <a:t>Recursive Definition: A tree consists of a root, and zero or more subtrees T1, T2, …, Tk such that there is an edge from the root of the tree to the root of each subtree</a:t>
            </a:r>
          </a:p>
          <a:p>
            <a:r>
              <a:rPr lang="en-US" dirty="0"/>
              <a:t>Depth: the number of edges from the node to the tree’s root node</a:t>
            </a:r>
          </a:p>
          <a:p>
            <a:r>
              <a:rPr lang="en-US" dirty="0"/>
              <a:t>Height: the number of edges on the longest path from the node to a leaf</a:t>
            </a:r>
          </a:p>
        </p:txBody>
      </p:sp>
    </p:spTree>
    <p:extLst>
      <p:ext uri="{BB962C8B-B14F-4D97-AF65-F5344CB8AC3E}">
        <p14:creationId xmlns:p14="http://schemas.microsoft.com/office/powerpoint/2010/main" val="41349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066DF-CEF5-984B-AA62-97D63C7D6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79" y="692212"/>
            <a:ext cx="10028641" cy="547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772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393620"/>
      </a:dk2>
      <a:lt2>
        <a:srgbClr val="E8E7E2"/>
      </a:lt2>
      <a:accent1>
        <a:srgbClr val="7F8CBA"/>
      </a:accent1>
      <a:accent2>
        <a:srgbClr val="85A9BD"/>
      </a:accent2>
      <a:accent3>
        <a:srgbClr val="9F96C6"/>
      </a:accent3>
      <a:accent4>
        <a:srgbClr val="BA9A7F"/>
      </a:accent4>
      <a:accent5>
        <a:srgbClr val="A9A480"/>
      </a:accent5>
      <a:accent6>
        <a:srgbClr val="9AAA74"/>
      </a:accent6>
      <a:hlink>
        <a:srgbClr val="8F8256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1265</Words>
  <Application>Microsoft Macintosh PowerPoint</Application>
  <PresentationFormat>Widescreen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Grandview Display</vt:lpstr>
      <vt:lpstr>DashVTI</vt:lpstr>
      <vt:lpstr>Week 8</vt:lpstr>
      <vt:lpstr>Data Structures</vt:lpstr>
      <vt:lpstr>Data Structures</vt:lpstr>
      <vt:lpstr>Prefix Sum</vt:lpstr>
      <vt:lpstr>Implement with arrays</vt:lpstr>
      <vt:lpstr>Implement with Prefix Sum Arrays</vt:lpstr>
      <vt:lpstr>Comparing the Costs</vt:lpstr>
      <vt:lpstr>Tree</vt:lpstr>
      <vt:lpstr>PowerPoint Presentation</vt:lpstr>
      <vt:lpstr>PowerPoint Presentation</vt:lpstr>
      <vt:lpstr>Binary Tree</vt:lpstr>
      <vt:lpstr>Implement using Binary Trees</vt:lpstr>
      <vt:lpstr>Implementation</vt:lpstr>
      <vt:lpstr>Updating the Binary Tree</vt:lpstr>
      <vt:lpstr>Implementation</vt:lpstr>
      <vt:lpstr>Querying from the Binary Tree</vt:lpstr>
      <vt:lpstr>Implementation</vt:lpstr>
      <vt:lpstr>Generalizing to other operations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Karina Sang</dc:creator>
  <cp:lastModifiedBy>Karina Sang</cp:lastModifiedBy>
  <cp:revision>16</cp:revision>
  <dcterms:created xsi:type="dcterms:W3CDTF">2022-08-28T15:06:38Z</dcterms:created>
  <dcterms:modified xsi:type="dcterms:W3CDTF">2022-11-11T22:05:30Z</dcterms:modified>
</cp:coreProperties>
</file>