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4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2"/>
    <p:restoredTop sz="94676"/>
  </p:normalViewPr>
  <p:slideViewPr>
    <p:cSldViewPr snapToGrid="0" snapToObjects="1">
      <p:cViewPr varScale="1">
        <p:scale>
          <a:sx n="50" d="100"/>
          <a:sy n="50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A082-05AB-1446-8037-4A3738EF70A4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6222-4F80-AE45-A925-48327D7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6222-4F80-AE45-A925-48327D739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 </a:t>
            </a:r>
            <a:r>
              <a:rPr lang="en-US" dirty="0" err="1"/>
              <a:t>sarah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6222-4F80-AE45-A925-48327D739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90C8F-0120-874D-9A26-004420CA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F5853-EFBF-6A48-A2C1-3662D3D2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A black world map with networks">
            <a:extLst>
              <a:ext uri="{FF2B5EF4-FFF2-40B4-BE49-F238E27FC236}">
                <a16:creationId xmlns:a16="http://schemas.microsoft.com/office/drawing/2014/main" id="{B40D2E7E-55B4-F104-74E2-E2D92891B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8360" r="25231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72C-F772-8943-B3BB-191BAAF5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Subclasses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9EA6A-15AB-144B-A15E-B9C0995B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309" y="2006600"/>
            <a:ext cx="8405091" cy="41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252-7F2F-8346-BDBC-A86F537B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Subclass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446D-A183-3749-8A6E-E2E47EAB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6"/>
            <a:ext cx="10515600" cy="4242925"/>
          </a:xfrm>
        </p:spPr>
        <p:txBody>
          <a:bodyPr/>
          <a:lstStyle/>
          <a:p>
            <a:r>
              <a:rPr lang="en-US" dirty="0"/>
              <a:t>When a superclass object is declared in a client program, that reference can refer not only to an object of the superclass, but also to objects of any of its subclasses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GradStudent</a:t>
            </a:r>
            <a:r>
              <a:rPr lang="en-US" dirty="0"/>
              <a:t> is-a Student, </a:t>
            </a:r>
            <a:r>
              <a:rPr lang="en-US" dirty="0" err="1"/>
              <a:t>UnderGrad</a:t>
            </a:r>
            <a:r>
              <a:rPr lang="en-US" dirty="0"/>
              <a:t> is-a Student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C633A-A455-754C-8B32-BF8680B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9" y="3675895"/>
            <a:ext cx="7848600" cy="1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9391-267F-8A41-A491-116ED7BB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Subclass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7AE1-FBAC-884F-B934-547286FA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5418"/>
            <a:ext cx="10515600" cy="2311544"/>
          </a:xfrm>
        </p:spPr>
        <p:txBody>
          <a:bodyPr/>
          <a:lstStyle/>
          <a:p>
            <a:r>
              <a:rPr lang="en-US" dirty="0"/>
              <a:t>Student is not necessarily a </a:t>
            </a:r>
            <a:r>
              <a:rPr lang="en-US" dirty="0" err="1"/>
              <a:t>GradStudent</a:t>
            </a:r>
            <a:r>
              <a:rPr lang="en-US" dirty="0"/>
              <a:t> nor an </a:t>
            </a:r>
            <a:r>
              <a:rPr lang="en-US" dirty="0" err="1"/>
              <a:t>UnderGrad</a:t>
            </a:r>
            <a:r>
              <a:rPr lang="en-US" dirty="0"/>
              <a:t>, so the above declarations are not valid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C30EF-074D-CC4A-9D18-D4207E43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257"/>
            <a:ext cx="8044186" cy="14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5C33-1BB5-0043-9C2A-A750D838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9758-E810-934B-99BC-EF14B55F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method that has been </a:t>
            </a:r>
            <a:r>
              <a:rPr lang="en-US" b="1" dirty="0"/>
              <a:t>overridden</a:t>
            </a:r>
            <a:r>
              <a:rPr lang="en-US" dirty="0"/>
              <a:t> in at least one subclass is said to be </a:t>
            </a:r>
            <a:r>
              <a:rPr lang="en-US" b="1" dirty="0"/>
              <a:t>polymorphic</a:t>
            </a:r>
          </a:p>
          <a:p>
            <a:r>
              <a:rPr lang="en-US" dirty="0"/>
              <a:t>Polymorphism is the mechanism of selecting the appropriate method for a particular object in a class hierarchy</a:t>
            </a:r>
          </a:p>
          <a:p>
            <a:r>
              <a:rPr lang="en-US" dirty="0"/>
              <a:t>Method calls are always determined by the type of the </a:t>
            </a:r>
            <a:r>
              <a:rPr lang="en-US" b="1" dirty="0"/>
              <a:t>actual object</a:t>
            </a:r>
            <a:r>
              <a:rPr lang="en-US" dirty="0"/>
              <a:t>, not the type of the object reference</a:t>
            </a:r>
          </a:p>
          <a:p>
            <a:r>
              <a:rPr lang="en-US" dirty="0"/>
              <a:t>The selection of the correct method occurs during the run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66375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CD8-D6CA-7A40-9E8A-06AB7C7A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 (Late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AF29-783F-F24F-A2F2-9B08DFC9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run-time decision about which instance method to call is known as dynamic binding or late binding (when methods are overridden)</a:t>
            </a:r>
          </a:p>
          <a:p>
            <a:r>
              <a:rPr lang="en-US" dirty="0"/>
              <a:t>The run-time environment determines how a method will be called (in which overridden form should it use)</a:t>
            </a:r>
          </a:p>
          <a:p>
            <a:r>
              <a:rPr lang="en-US" dirty="0"/>
              <a:t>Selecting the correct method when methods are overloaded is known as static binding or early binding</a:t>
            </a:r>
          </a:p>
        </p:txBody>
      </p:sp>
    </p:spTree>
    <p:extLst>
      <p:ext uri="{BB962C8B-B14F-4D97-AF65-F5344CB8AC3E}">
        <p14:creationId xmlns:p14="http://schemas.microsoft.com/office/powerpoint/2010/main" val="38076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729-4265-7642-BF63-27731D0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super</a:t>
            </a:r>
            <a:r>
              <a:rPr lang="en-US" dirty="0"/>
              <a:t> in a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033D-8698-D940-9589-7D4668B7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can call a method in its superclass by using super</a:t>
            </a:r>
          </a:p>
          <a:p>
            <a:r>
              <a:rPr lang="en-US" dirty="0"/>
              <a:t>If the superclass method calls another method that has been overridden in the subclass, by polymorphism, the method that is executed is the one in the subclass</a:t>
            </a:r>
          </a:p>
        </p:txBody>
      </p:sp>
    </p:spTree>
    <p:extLst>
      <p:ext uri="{BB962C8B-B14F-4D97-AF65-F5344CB8AC3E}">
        <p14:creationId xmlns:p14="http://schemas.microsoft.com/office/powerpoint/2010/main" val="248251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812D-98D6-344E-BCF8-73C198C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F0C-2853-D044-B617-55A44FEA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8545"/>
            <a:ext cx="10515600" cy="2228418"/>
          </a:xfrm>
        </p:spPr>
        <p:txBody>
          <a:bodyPr>
            <a:normAutofit fontScale="92500"/>
          </a:bodyPr>
          <a:lstStyle/>
          <a:p>
            <a:r>
              <a:rPr lang="en-US" dirty="0"/>
              <a:t>Error occurs because </a:t>
            </a:r>
            <a:r>
              <a:rPr lang="en-US" b="1" dirty="0"/>
              <a:t>s</a:t>
            </a:r>
            <a:r>
              <a:rPr lang="en-US" dirty="0"/>
              <a:t> is of type </a:t>
            </a:r>
            <a:r>
              <a:rPr lang="en-US" b="1" dirty="0"/>
              <a:t>Student</a:t>
            </a:r>
            <a:r>
              <a:rPr lang="en-US" dirty="0"/>
              <a:t>, Student class doesn’t have a </a:t>
            </a:r>
            <a:r>
              <a:rPr lang="en-US" dirty="0" err="1"/>
              <a:t>getID</a:t>
            </a:r>
            <a:r>
              <a:rPr lang="en-US" dirty="0"/>
              <a:t> method</a:t>
            </a:r>
          </a:p>
          <a:p>
            <a:r>
              <a:rPr lang="en-US" dirty="0"/>
              <a:t>At compile time, only non-private methods of the Student class can appear to the right of the dot operator when applied to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FA836-CFDE-A646-B940-0FFCE170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600"/>
            <a:ext cx="8679873" cy="16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812D-98D6-344E-BCF8-73C198C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F0C-2853-D044-B617-55A44FEA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8544"/>
            <a:ext cx="10515600" cy="1995055"/>
          </a:xfrm>
        </p:spPr>
        <p:txBody>
          <a:bodyPr>
            <a:normAutofit/>
          </a:bodyPr>
          <a:lstStyle/>
          <a:p>
            <a:r>
              <a:rPr lang="en-US" dirty="0" err="1"/>
              <a:t>getID</a:t>
            </a:r>
            <a:r>
              <a:rPr lang="en-US" dirty="0"/>
              <a:t> is not a polymorphic method, it occurs in just the </a:t>
            </a:r>
            <a:r>
              <a:rPr lang="en-US" dirty="0" err="1"/>
              <a:t>GradStudent</a:t>
            </a:r>
            <a:r>
              <a:rPr lang="en-US" dirty="0"/>
              <a:t> class, so it can only be called by a </a:t>
            </a:r>
            <a:r>
              <a:rPr lang="en-US" dirty="0" err="1"/>
              <a:t>GradStudent</a:t>
            </a:r>
            <a:r>
              <a:rPr lang="en-US" dirty="0"/>
              <a:t>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FA836-CFDE-A646-B940-0FFCE170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600"/>
            <a:ext cx="8679873" cy="16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337A-FBBF-3446-9E49-36A905E9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9DF3-12FA-154C-950E-893E1516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8317"/>
            <a:ext cx="10515600" cy="3228645"/>
          </a:xfrm>
        </p:spPr>
        <p:txBody>
          <a:bodyPr/>
          <a:lstStyle/>
          <a:p>
            <a:r>
              <a:rPr lang="en-US" dirty="0"/>
              <a:t>Since s represents a </a:t>
            </a:r>
            <a:r>
              <a:rPr lang="en-US" dirty="0" err="1"/>
              <a:t>GradStudent</a:t>
            </a:r>
            <a:r>
              <a:rPr lang="en-US" dirty="0"/>
              <a:t> object, this cast is allowed</a:t>
            </a:r>
          </a:p>
          <a:p>
            <a:r>
              <a:rPr lang="en-US" dirty="0"/>
              <a:t>Casting a superclass to a subclass type is called a downcast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2D8A6-A5D4-834F-9682-51984804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017"/>
            <a:ext cx="7064182" cy="5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5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98A3-68DA-E642-87BE-0347E04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ClassCastException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848-E3EE-6B4B-BFB8-D8AD62C8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run-time exception thrown to signal an attempt to cast an object to a class of which it is not an instance</a:t>
            </a:r>
          </a:p>
        </p:txBody>
      </p:sp>
    </p:spTree>
    <p:extLst>
      <p:ext uri="{BB962C8B-B14F-4D97-AF65-F5344CB8AC3E}">
        <p14:creationId xmlns:p14="http://schemas.microsoft.com/office/powerpoint/2010/main" val="368001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B19-A154-5F41-B1F4-99E4C4D6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8" y="743382"/>
            <a:ext cx="45997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Subclasses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88E5F0-8320-834E-B369-6F17212D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785" y="514638"/>
            <a:ext cx="5483914" cy="310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1FEA6-2879-0F4E-B480-1736C4D8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699426" cy="3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33C0-20DF-DD45-B211-94B341E0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8D4E-CA53-EA48-97CF-BB970638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C73A-15A4-9C47-9B34-0D6888F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19C3-375E-084F-A769-9B6BEB61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C73-9EC9-2C4C-8A6F-787B766C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E0AF-0046-EE4F-868E-A713409E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B19-A154-5F41-B1F4-99E4C4D6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996D-0F92-AC43-8E01-524F2056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7457"/>
            <a:ext cx="10778835" cy="1749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the keyword </a:t>
            </a:r>
            <a:r>
              <a:rPr lang="en-US" b="1" dirty="0"/>
              <a:t>extends</a:t>
            </a:r>
          </a:p>
          <a:p>
            <a:r>
              <a:rPr lang="en-US" dirty="0"/>
              <a:t>Class header for </a:t>
            </a:r>
            <a:r>
              <a:rPr lang="en-US" dirty="0" err="1"/>
              <a:t>UnderGrad</a:t>
            </a:r>
            <a:r>
              <a:rPr lang="en-US" dirty="0"/>
              <a:t>: </a:t>
            </a:r>
          </a:p>
          <a:p>
            <a:r>
              <a:rPr lang="en-US" dirty="0"/>
              <a:t>public class </a:t>
            </a:r>
            <a:r>
              <a:rPr lang="en-US" dirty="0" err="1"/>
              <a:t>UnderGrad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Student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57B0F-810D-514C-AD24-92757EA7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10" y="1840927"/>
            <a:ext cx="4334617" cy="20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E3F4-4CB0-E144-AA31-FB50B45B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90352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Inheriting Instance Methods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7763-8FEC-1B44-815C-7ACBB842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do not include the private instance variables or private methods of their </a:t>
            </a:r>
            <a:r>
              <a:rPr lang="en-US" dirty="0" err="1"/>
              <a:t>superclasses</a:t>
            </a:r>
            <a:endParaRPr lang="en-US" dirty="0"/>
          </a:p>
          <a:p>
            <a:r>
              <a:rPr lang="en-US" dirty="0"/>
              <a:t>Subclasses contain memory for those private instance variables in their </a:t>
            </a:r>
            <a:r>
              <a:rPr lang="en-US" dirty="0" err="1"/>
              <a:t>superclasses</a:t>
            </a:r>
            <a:r>
              <a:rPr lang="en-US" dirty="0"/>
              <a:t>, with no direct access</a:t>
            </a:r>
          </a:p>
          <a:p>
            <a:r>
              <a:rPr lang="en-US" dirty="0"/>
              <a:t>Subclasses can directly invoke the public accessor or mutator method to access or modify the private instance variables in their </a:t>
            </a:r>
            <a:r>
              <a:rPr lang="en-US" dirty="0" err="1"/>
              <a:t>superclasses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FFB1-A775-914B-BB04-BF1CEF7F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94509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Inheriting Instance Methods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8EDF-9ED3-334E-AA3F-D4C73DFB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on the same level in a hierarchy diagram do not inherit anything from each other (</a:t>
            </a:r>
            <a:r>
              <a:rPr lang="en-US" dirty="0" err="1"/>
              <a:t>UnderGrad</a:t>
            </a:r>
            <a:r>
              <a:rPr lang="en-US" dirty="0"/>
              <a:t> and </a:t>
            </a:r>
            <a:r>
              <a:rPr lang="en-US" dirty="0" err="1"/>
              <a:t>GradStudent</a:t>
            </a:r>
            <a:r>
              <a:rPr lang="en-US" dirty="0"/>
              <a:t>)</a:t>
            </a:r>
          </a:p>
          <a:p>
            <a:r>
              <a:rPr lang="en-US" dirty="0"/>
              <a:t>They only have identical codes that they inherit from their superclass</a:t>
            </a:r>
          </a:p>
        </p:txBody>
      </p:sp>
    </p:spTree>
    <p:extLst>
      <p:ext uri="{BB962C8B-B14F-4D97-AF65-F5344CB8AC3E}">
        <p14:creationId xmlns:p14="http://schemas.microsoft.com/office/powerpoint/2010/main" val="254048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65A-60A6-D24A-B592-28378BFB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51D-DE3A-B245-934B-EB173A44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public method in a superclass can be </a:t>
            </a:r>
            <a:r>
              <a:rPr lang="en-US" b="1" dirty="0"/>
              <a:t>overridden</a:t>
            </a:r>
            <a:r>
              <a:rPr lang="en-US" dirty="0"/>
              <a:t> in a subclass by defining a method with the same return type and signature (name and parameter types)</a:t>
            </a:r>
          </a:p>
          <a:p>
            <a:r>
              <a:rPr lang="en-US" dirty="0" err="1"/>
              <a:t>UnderGrad</a:t>
            </a:r>
            <a:r>
              <a:rPr lang="en-US" dirty="0"/>
              <a:t> overrides the </a:t>
            </a:r>
            <a:r>
              <a:rPr lang="en-US" b="1" dirty="0" err="1"/>
              <a:t>computeGrade</a:t>
            </a:r>
            <a:r>
              <a:rPr lang="en-US" dirty="0"/>
              <a:t> method in Student</a:t>
            </a:r>
          </a:p>
          <a:p>
            <a:r>
              <a:rPr lang="en-US" dirty="0"/>
              <a:t>Note: private methods cannot be overridden</a:t>
            </a:r>
          </a:p>
          <a:p>
            <a:pPr marL="22860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B5A6-2D03-2C41-9BF3-F00A0EDA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CCBF-1C54-3C48-949A-2DD74991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overriding a method, if we include a call to the superclass method, then this is called </a:t>
            </a:r>
            <a:r>
              <a:rPr lang="en-US" b="1" dirty="0"/>
              <a:t>partial overriding</a:t>
            </a:r>
          </a:p>
          <a:p>
            <a:r>
              <a:rPr lang="en-US" dirty="0"/>
              <a:t>Partial overriding occurs when the subclass method wants to do what the superclass does, plus something extra</a:t>
            </a:r>
          </a:p>
          <a:p>
            <a:r>
              <a:rPr lang="en-US" dirty="0"/>
              <a:t>Achieved by using the keyword </a:t>
            </a:r>
            <a:r>
              <a:rPr lang="en-US" b="1" dirty="0"/>
              <a:t>super</a:t>
            </a:r>
          </a:p>
          <a:p>
            <a:r>
              <a:rPr lang="en-US" b="1" dirty="0" err="1"/>
              <a:t>computeGrade</a:t>
            </a:r>
            <a:r>
              <a:rPr lang="en-US" dirty="0"/>
              <a:t> in </a:t>
            </a:r>
            <a:r>
              <a:rPr lang="en-US" dirty="0" err="1"/>
              <a:t>GradStudent</a:t>
            </a:r>
            <a:r>
              <a:rPr lang="en-US" dirty="0"/>
              <a:t> class partially overrides </a:t>
            </a:r>
            <a:r>
              <a:rPr lang="en-US" b="1" dirty="0" err="1"/>
              <a:t>computeGrade</a:t>
            </a:r>
            <a:r>
              <a:rPr lang="en-US" dirty="0"/>
              <a:t> in Student class</a:t>
            </a:r>
          </a:p>
        </p:txBody>
      </p:sp>
    </p:spTree>
    <p:extLst>
      <p:ext uri="{BB962C8B-B14F-4D97-AF65-F5344CB8AC3E}">
        <p14:creationId xmlns:p14="http://schemas.microsoft.com/office/powerpoint/2010/main" val="418435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A814-55FD-6B49-9B63-92954ABB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A46E-76EA-0F46-8D5C-F83C3905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NEVER inherited</a:t>
            </a:r>
          </a:p>
          <a:p>
            <a:r>
              <a:rPr lang="en-US" dirty="0"/>
              <a:t>If no constructor is written for a subclass, then the super class default constructor with no parameters is generated</a:t>
            </a:r>
          </a:p>
          <a:p>
            <a:r>
              <a:rPr lang="en-US" dirty="0"/>
              <a:t>If the superclass does not have a default constructor, a compiler error will occur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9C4D4-F441-704E-A87D-A5437130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2" y="4939320"/>
            <a:ext cx="7531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4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AA6-932F-7C4F-9DCD-5C55B49C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C53-4C62-4C45-9D63-FBB80B12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constructor can be implemented with a call to the </a:t>
            </a:r>
            <a:r>
              <a:rPr lang="en-US" b="1" dirty="0"/>
              <a:t>super</a:t>
            </a:r>
            <a:r>
              <a:rPr lang="en-US" dirty="0"/>
              <a:t> method, which invokes the superclass constructor</a:t>
            </a:r>
          </a:p>
          <a:p>
            <a:r>
              <a:rPr lang="en-US" dirty="0"/>
              <a:t>The default constructor in </a:t>
            </a:r>
            <a:r>
              <a:rPr lang="en-US" dirty="0" err="1"/>
              <a:t>UnderGrad</a:t>
            </a:r>
            <a:r>
              <a:rPr lang="en-US" dirty="0"/>
              <a:t> is identical to the Student class</a:t>
            </a:r>
          </a:p>
          <a:p>
            <a:r>
              <a:rPr lang="en-US" dirty="0"/>
              <a:t>If </a:t>
            </a:r>
            <a:r>
              <a:rPr lang="en-US" b="1" dirty="0"/>
              <a:t>super</a:t>
            </a:r>
            <a:r>
              <a:rPr lang="en-US" dirty="0"/>
              <a:t> is used in the implementation of a subclass constructor, it must be the first line of the constructor body</a:t>
            </a:r>
          </a:p>
        </p:txBody>
      </p:sp>
    </p:spTree>
    <p:extLst>
      <p:ext uri="{BB962C8B-B14F-4D97-AF65-F5344CB8AC3E}">
        <p14:creationId xmlns:p14="http://schemas.microsoft.com/office/powerpoint/2010/main" val="99004051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671</Words>
  <Application>Microsoft Macintosh PowerPoint</Application>
  <PresentationFormat>Widescreen</PresentationFormat>
  <Paragraphs>64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Sabon Next LT</vt:lpstr>
      <vt:lpstr>Wingdings</vt:lpstr>
      <vt:lpstr>LuminousVTI</vt:lpstr>
      <vt:lpstr>Week 4</vt:lpstr>
      <vt:lpstr>Implementing Subclasses</vt:lpstr>
      <vt:lpstr>Implementing Subclasses</vt:lpstr>
      <vt:lpstr>Inheriting Instance Methods and Variables</vt:lpstr>
      <vt:lpstr>Inheriting Instance Methods and Variables</vt:lpstr>
      <vt:lpstr>Method Overriding</vt:lpstr>
      <vt:lpstr>Method Overriding</vt:lpstr>
      <vt:lpstr>Constructors</vt:lpstr>
      <vt:lpstr>Constructors</vt:lpstr>
      <vt:lpstr>Rules for Subclasses</vt:lpstr>
      <vt:lpstr>Declaring Subclass Objects</vt:lpstr>
      <vt:lpstr>Declaring Subclass Objects</vt:lpstr>
      <vt:lpstr>Polymorphism</vt:lpstr>
      <vt:lpstr>Dynamic Binding (Late Binding)</vt:lpstr>
      <vt:lpstr>Using super in a Subclass</vt:lpstr>
      <vt:lpstr>Type Compatibility</vt:lpstr>
      <vt:lpstr>Type Compatibility</vt:lpstr>
      <vt:lpstr>Downcasting</vt:lpstr>
      <vt:lpstr>ClassCastException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Karina Sang</dc:creator>
  <cp:lastModifiedBy>Karina Sang</cp:lastModifiedBy>
  <cp:revision>7</cp:revision>
  <dcterms:created xsi:type="dcterms:W3CDTF">2022-07-18T17:51:40Z</dcterms:created>
  <dcterms:modified xsi:type="dcterms:W3CDTF">2022-07-20T22:00:36Z</dcterms:modified>
</cp:coreProperties>
</file>