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CADD-808A-CE4B-BB9E-A1DFB5F9BFB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48B7-8A77-3440-8EDE-E914923B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11, 14, 17</a:t>
            </a:r>
          </a:p>
          <a:p>
            <a:r>
              <a:rPr lang="en-US" dirty="0"/>
              <a:t>11, 13, 15, 16, 17, 18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ArrayInitialization.java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TraversingArray.java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 show sample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48B7-8A77-3440-8EDE-E914923B21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10/14/22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98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field of sunflowers with yellow and blue sky">
            <a:extLst>
              <a:ext uri="{FF2B5EF4-FFF2-40B4-BE49-F238E27FC236}">
                <a16:creationId xmlns:a16="http://schemas.microsoft.com/office/drawing/2014/main" id="{94EEC92E-5B61-4DEB-4D7F-B74F2873B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6604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41899-2F7E-0A45-98DF-93071482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45E1B-F340-3041-9824-CA24F899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a simple Deck class in which a deck of cards is represented by the integers 0 to 51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evidence of the array that holds the deck of cards -- deck is a private instance variable and is therefore invisible to clients of the Deck class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Suppose a large card tournament needs to keep track of many decks, we could implement it with an array of Deck</a:t>
            </a:r>
          </a:p>
        </p:txBody>
      </p:sp>
    </p:spTree>
    <p:extLst>
      <p:ext uri="{BB962C8B-B14F-4D97-AF65-F5344CB8AC3E}">
        <p14:creationId xmlns:p14="http://schemas.microsoft.com/office/powerpoint/2010/main" val="34256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 case: a configuration of data that causes the algorithm to run on the least possible amount of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Case: a configuration that leads to the greatest possible run time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Average case: typical configurations (not specifically chosen data) give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14264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278035"/>
            <a:ext cx="10659110" cy="12148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Best: never executed count++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Worst: all elements executed count++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438AC-4A5E-4A49-912C-59794EB5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CCAB-E639-0B48-875B-3C97307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579965"/>
            <a:ext cx="8035010" cy="33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224" y="1534332"/>
            <a:ext cx="4897464" cy="510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 case: num is greater than all elements, so it gets inserted at the end of the list, no elements have to move to create a slot for it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Worst case: num is smaller than all elements in the array, so num must be inserted at </a:t>
            </a:r>
            <a:r>
              <a:rPr lang="en-US" sz="2400" dirty="0" err="1"/>
              <a:t>arr</a:t>
            </a:r>
            <a:r>
              <a:rPr lang="en-US" sz="2400" dirty="0"/>
              <a:t>[0], every element in the array must move up one position to create a slot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B0758E-E5E1-7041-8827-04A0ACBE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DE16A-2053-D844-A8F4-17D2CD21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" y="1803762"/>
            <a:ext cx="7048306" cy="38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Insertion and deletion of an element in an ordered list is inefficient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the worst case, may have to move all elements in the 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Solution: use </a:t>
            </a:r>
            <a:r>
              <a:rPr lang="en-US" sz="2400" b="1" dirty="0" err="1"/>
              <a:t>ArrayList</a:t>
            </a:r>
            <a:r>
              <a:rPr lang="en-US" sz="2400" dirty="0"/>
              <a:t> from the Java Library</a:t>
            </a:r>
          </a:p>
        </p:txBody>
      </p:sp>
    </p:spTree>
    <p:extLst>
      <p:ext uri="{BB962C8B-B14F-4D97-AF65-F5344CB8AC3E}">
        <p14:creationId xmlns:p14="http://schemas.microsoft.com/office/powerpoint/2010/main" val="41276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vs.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provides an alternative way of storing a list of objects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shrinks and grows as needed in a program; an array has a fixed length that is set when the array is created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an </a:t>
            </a:r>
            <a:r>
              <a:rPr lang="en-US" sz="2400" dirty="0" err="1"/>
              <a:t>ArrayList</a:t>
            </a:r>
            <a:r>
              <a:rPr lang="en-US" sz="2400" dirty="0"/>
              <a:t> list, the last element is always </a:t>
            </a:r>
            <a:r>
              <a:rPr lang="en-US" sz="2400" dirty="0" err="1"/>
              <a:t>list.size</a:t>
            </a:r>
            <a:r>
              <a:rPr lang="en-US" sz="2400" dirty="0"/>
              <a:t>()-1; if an array is partially filled, then as programmers, we have to keep track of the index of the last element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is a single statement for insertion and deletion with </a:t>
            </a:r>
            <a:r>
              <a:rPr lang="en-US" sz="2400" dirty="0" err="1"/>
              <a:t>ArrayList</a:t>
            </a:r>
            <a:r>
              <a:rPr lang="en-US" sz="2400" dirty="0"/>
              <a:t>; insertion and deletion in array requires us to write the code that shifts elements</a:t>
            </a:r>
          </a:p>
        </p:txBody>
      </p:sp>
    </p:spTree>
    <p:extLst>
      <p:ext uri="{BB962C8B-B14F-4D97-AF65-F5344CB8AC3E}">
        <p14:creationId xmlns:p14="http://schemas.microsoft.com/office/powerpoint/2010/main" val="3882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class is in the Collections API(Application Programming Interface), provided by Java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Every class, including </a:t>
            </a:r>
            <a:r>
              <a:rPr lang="en-US" sz="2400" dirty="0" err="1"/>
              <a:t>ArrayList</a:t>
            </a:r>
            <a:r>
              <a:rPr lang="en-US" sz="2400" dirty="0"/>
              <a:t> from the Collections API has the following features: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Memory and run-time efficient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Have methods for insertion and removal of items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have default ways of iteration over the entire collection</a:t>
            </a:r>
          </a:p>
        </p:txBody>
      </p:sp>
    </p:spTree>
    <p:extLst>
      <p:ext uri="{BB962C8B-B14F-4D97-AF65-F5344CB8AC3E}">
        <p14:creationId xmlns:p14="http://schemas.microsoft.com/office/powerpoint/2010/main" val="188970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9114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is a defining feature of the Collections API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interfaces that are used to manipulate the collections specify operations that must be defined for any container class that implements the interface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F8AB7-1868-7043-954C-9DA4BA5C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23" y="1825625"/>
            <a:ext cx="4365937" cy="4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8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90800"/>
            <a:ext cx="10659110" cy="3586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collections classes are generic, with type parameters wrapped inside &lt;&gt;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List&lt;E&gt; and </a:t>
            </a:r>
            <a:r>
              <a:rPr lang="en-US" sz="2400" dirty="0" err="1"/>
              <a:t>ArrayList</a:t>
            </a:r>
            <a:r>
              <a:rPr lang="en-US" sz="2400" dirty="0"/>
              <a:t>&lt;E&gt; contain elements of type 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 could be any object, in the example above, clowns must contain only Clown objects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2ABA-87A3-B642-BD5E-9AFC6392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690688"/>
            <a:ext cx="6918473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1B2-5A30-1248-A77E-2D5F9355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&lt;E&gt;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F8E1-42C2-A649-8A7E-4A1EA399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list of elements of type E</a:t>
            </a:r>
          </a:p>
          <a:p>
            <a:r>
              <a:rPr lang="en-US" sz="2800" dirty="0"/>
              <a:t>Duplicate elements are allowed</a:t>
            </a:r>
          </a:p>
          <a:p>
            <a:r>
              <a:rPr lang="en-US" sz="2800" dirty="0"/>
              <a:t>Elements of the list are indexed, with 0 being the index of the first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D95E-4054-BF42-9BE8-9E1922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B10E-DB8A-0C42-8093-6A6F1C2C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array is a data structure used to implement a list object, where elements in the list must be of the same type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element is associated with an index value. For an array of N elements in Java, index values go from 0 to N-1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i="1" dirty="0" err="1"/>
              <a:t>arr</a:t>
            </a:r>
            <a:r>
              <a:rPr lang="en-US" sz="2400" dirty="0"/>
              <a:t> is the name of the array, the elements are </a:t>
            </a:r>
            <a:r>
              <a:rPr lang="en-US" sz="2400" dirty="0" err="1"/>
              <a:t>arr</a:t>
            </a:r>
            <a:r>
              <a:rPr lang="en-US" sz="2400" dirty="0"/>
              <a:t>[0], </a:t>
            </a:r>
            <a:r>
              <a:rPr lang="en-US" sz="2400" dirty="0" err="1"/>
              <a:t>arr</a:t>
            </a:r>
            <a:r>
              <a:rPr lang="en-US" sz="2400" dirty="0"/>
              <a:t>[1], … , </a:t>
            </a:r>
            <a:r>
              <a:rPr lang="en-US" sz="2400" dirty="0" err="1"/>
              <a:t>arr</a:t>
            </a:r>
            <a:r>
              <a:rPr lang="en-US" sz="2400" dirty="0"/>
              <a:t>[N-1]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a negative index is used, or an index k where k is greater than N, then an </a:t>
            </a:r>
            <a:r>
              <a:rPr lang="en-US" sz="2400" b="1" dirty="0"/>
              <a:t>ArrayIndexOutOfBoundsException</a:t>
            </a:r>
            <a:r>
              <a:rPr lang="en-US" sz="2400" dirty="0"/>
              <a:t> is thrown</a:t>
            </a:r>
          </a:p>
        </p:txBody>
      </p:sp>
    </p:spTree>
    <p:extLst>
      <p:ext uri="{BB962C8B-B14F-4D97-AF65-F5344CB8AC3E}">
        <p14:creationId xmlns:p14="http://schemas.microsoft.com/office/powerpoint/2010/main" val="79031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EFF-467F-9D4B-B2F7-444D4BF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List&lt;E&gt;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B1C94-2DE3-FF4D-A823-E6DF5E33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240" y="1690688"/>
            <a:ext cx="4154365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8803D-B1AF-EE4E-8096-3626B44B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952" y="2720392"/>
            <a:ext cx="2767696" cy="857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02E13-A50B-104B-8871-E0C1EDD3A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5" y="2714981"/>
            <a:ext cx="3722265" cy="85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CED9B-7E08-6140-9A76-F86D9C33D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" y="3877468"/>
            <a:ext cx="6131560" cy="774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112A3-37B7-3B41-80E2-914C481B7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035" y="5045369"/>
            <a:ext cx="6701401" cy="774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B5BE6-C079-CD4F-B851-0D1E0501D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0267" y="1818044"/>
            <a:ext cx="4649952" cy="7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Auto-Boxing and -Unboxing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no primitive types in collections 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must contain objects, not types like double and int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Therefore, numbers must be boxed (placed inside wrapper classes like Integer and Double), before we can insert them into an </a:t>
            </a:r>
            <a:r>
              <a:rPr lang="en-US" sz="2400" dirty="0" err="1"/>
              <a:t>ArrayList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Java provides auto-boxing and –unboxing of the primitive values when adding or retrieving them from an 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57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896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2D array = matrix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 x 4 matrix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i="1" dirty="0"/>
              <a:t>mat</a:t>
            </a:r>
            <a:r>
              <a:rPr lang="en-US" sz="2400" dirty="0"/>
              <a:t> is the matrix variable, the row subscripts go from 0 to 2 and the column subscripts go from 0 to 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mat[1][2] = 4, mat[0][2] = mat[2][3] = 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mat[5][5] =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316D3-5FB3-1C48-9CB1-AA788AD1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51" y="1520825"/>
            <a:ext cx="3297097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1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as Array of Row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20F2D-4D06-6A47-87A8-1B3E5973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1690688"/>
            <a:ext cx="2681817" cy="204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8ACC7-3317-B040-B24F-1A0B2F4D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03" y="4114896"/>
            <a:ext cx="8425021" cy="19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Row-column (for accessing elements, modifying elements that are class objects, or replacing elements)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For-each loop (for accessing elements or modifying elements that are class objects, but no replacement)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Row-by-row array processing (for accessing, modifying, or replacement)</a:t>
            </a:r>
          </a:p>
        </p:txBody>
      </p:sp>
    </p:spTree>
    <p:extLst>
      <p:ext uri="{BB962C8B-B14F-4D97-AF65-F5344CB8AC3E}">
        <p14:creationId xmlns:p14="http://schemas.microsoft.com/office/powerpoint/2010/main" val="122528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Java, an array is an object; therefore, the keyword </a:t>
            </a:r>
            <a:r>
              <a:rPr lang="en-US" sz="2400" b="1" dirty="0"/>
              <a:t>new</a:t>
            </a:r>
            <a:r>
              <a:rPr lang="en-US" sz="2400" dirty="0"/>
              <a:t> must be used in array creation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After array creation, we get a reference to the array object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of the array remains fixed once it has been created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array reference may be reassigned to a new array of a different size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arrays are declared, all elements are automatically initialized to 0 for int and double, false for boolean, or null for object references</a:t>
            </a:r>
          </a:p>
        </p:txBody>
      </p:sp>
    </p:spTree>
    <p:extLst>
      <p:ext uri="{BB962C8B-B14F-4D97-AF65-F5344CB8AC3E}">
        <p14:creationId xmlns:p14="http://schemas.microsoft.com/office/powerpoint/2010/main" val="34473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Java array has a final public </a:t>
            </a:r>
            <a:r>
              <a:rPr lang="en-US" sz="2400" b="1" dirty="0"/>
              <a:t>instance variable</a:t>
            </a:r>
            <a:r>
              <a:rPr lang="en-US" sz="2400" dirty="0"/>
              <a:t>, </a:t>
            </a:r>
            <a:r>
              <a:rPr lang="en-US" sz="2400" i="1" dirty="0"/>
              <a:t>length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Length </a:t>
            </a:r>
            <a:r>
              <a:rPr lang="en-US" sz="2400" dirty="0"/>
              <a:t>is not a method in array and therefore is not followed by parentheses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Length </a:t>
            </a:r>
            <a:r>
              <a:rPr lang="en-US" sz="2400" dirty="0"/>
              <a:t>in String is a method and must be followed by parentheses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1EDF-494B-0A4F-ADE8-BD451A1F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" y="4001294"/>
            <a:ext cx="6176574" cy="238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07772-5440-2745-8DA5-6961CE8A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57" y="4001294"/>
            <a:ext cx="5432803" cy="9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9859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Precondition: a statement of what is true immediately </a:t>
            </a:r>
            <a:r>
              <a:rPr lang="en-US" sz="2400" b="1" dirty="0"/>
              <a:t>before</a:t>
            </a:r>
            <a:r>
              <a:rPr lang="en-US" sz="2400" dirty="0"/>
              <a:t> execution of that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Postcondition: a statement of what is true immediately after execution of that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 </a:t>
            </a:r>
            <a:r>
              <a:rPr lang="en-US" sz="2400" b="1" dirty="0"/>
              <a:t>for-each </a:t>
            </a:r>
            <a:r>
              <a:rPr lang="en-US" sz="2400" dirty="0"/>
              <a:t>loop whenever you need access to every element in an array without replacing or removing any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a </a:t>
            </a:r>
            <a:r>
              <a:rPr lang="en-US" sz="2400" b="1" dirty="0"/>
              <a:t>for</a:t>
            </a:r>
            <a:r>
              <a:rPr lang="en-US" sz="2400" dirty="0"/>
              <a:t> loop: to access the index of any element, to replace or remove elements, or to access some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14154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9ED-48A5-B64B-9904-6598E5B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A80C-778B-A843-ADD1-B2DB35DA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34034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Arrays are treated as objects, so passing an array as parameter means passing its object reference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copy is made of the array, but elements of the actual array can be accessed and modified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29513-C12B-5A49-A98B-F6AFA0A1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8" y="1825625"/>
            <a:ext cx="5340350" cy="1921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0C78E-4DF6-604C-A9FA-45D2A99B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9" y="4329839"/>
            <a:ext cx="5649091" cy="16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A310E-8842-604D-8D76-BAC2BD09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37" y="834892"/>
            <a:ext cx="8647026" cy="51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6CCD0-3492-684B-92FB-DE027991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97" y="859939"/>
            <a:ext cx="6809406" cy="13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44298-5B31-BC4B-94D9-17C35D0E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97" y="2561848"/>
            <a:ext cx="6613027" cy="30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3F6EC-7EAB-4748-945F-A8BFE113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74" y="914400"/>
            <a:ext cx="8170852" cy="4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84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CD9616"/>
      </a:accent1>
      <a:accent2>
        <a:srgbClr val="E75F29"/>
      </a:accent2>
      <a:accent3>
        <a:srgbClr val="98A81E"/>
      </a:accent3>
      <a:accent4>
        <a:srgbClr val="1779D5"/>
      </a:accent4>
      <a:accent5>
        <a:srgbClr val="3244E8"/>
      </a:accent5>
      <a:accent6>
        <a:srgbClr val="5D24D7"/>
      </a:accent6>
      <a:hlink>
        <a:srgbClr val="3F66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1092</Words>
  <Application>Microsoft Macintosh PowerPoint</Application>
  <PresentationFormat>Widescreen</PresentationFormat>
  <Paragraphs>94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Nova</vt:lpstr>
      <vt:lpstr>ConfettiVTI</vt:lpstr>
      <vt:lpstr>Week 6</vt:lpstr>
      <vt:lpstr>One-dimensional arrays</vt:lpstr>
      <vt:lpstr>Array Initialization</vt:lpstr>
      <vt:lpstr>Length of Array</vt:lpstr>
      <vt:lpstr>Traversing an Array</vt:lpstr>
      <vt:lpstr>Arrays as Parameters</vt:lpstr>
      <vt:lpstr>PowerPoint Presentation</vt:lpstr>
      <vt:lpstr>PowerPoint Presentation</vt:lpstr>
      <vt:lpstr>PowerPoint Presentation</vt:lpstr>
      <vt:lpstr>Usage of Arrays</vt:lpstr>
      <vt:lpstr>Efficiency of Algorithm</vt:lpstr>
      <vt:lpstr>Efficiency of Algorithm</vt:lpstr>
      <vt:lpstr>Efficiency of Algorithm</vt:lpstr>
      <vt:lpstr>Disadvantage of Arrays</vt:lpstr>
      <vt:lpstr>ArrayList vs. Array</vt:lpstr>
      <vt:lpstr>The Collections API</vt:lpstr>
      <vt:lpstr>The Collections Hierarchy</vt:lpstr>
      <vt:lpstr>ArrayList Initialization</vt:lpstr>
      <vt:lpstr>The List &lt;E&gt; Interface</vt:lpstr>
      <vt:lpstr>Methods of List&lt;E&gt;</vt:lpstr>
      <vt:lpstr>Auto-Boxing and -Unboxing</vt:lpstr>
      <vt:lpstr>Two-dimensional Arrays</vt:lpstr>
      <vt:lpstr>Matrix as Array of Row Arrays</vt:lpstr>
      <vt:lpstr>Processing a 2D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Karina Sang</dc:creator>
  <cp:lastModifiedBy>Karina Sang</cp:lastModifiedBy>
  <cp:revision>24</cp:revision>
  <dcterms:created xsi:type="dcterms:W3CDTF">2022-08-01T17:28:09Z</dcterms:created>
  <dcterms:modified xsi:type="dcterms:W3CDTF">2022-10-14T22:15:09Z</dcterms:modified>
</cp:coreProperties>
</file>