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5E61D-BEA8-2B4F-BE70-7C47B3AA74D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E6C64-0600-474E-A0CD-91A0DE1A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E6C64-0600-474E-A0CD-91A0DE1A05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E6C64-0600-474E-A0CD-91A0DE1A05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5" r:id="rId2"/>
    <p:sldLayoutId id="2147483824" r:id="rId3"/>
    <p:sldLayoutId id="2147483823" r:id="rId4"/>
    <p:sldLayoutId id="2147483822" r:id="rId5"/>
    <p:sldLayoutId id="2147483821" r:id="rId6"/>
    <p:sldLayoutId id="2147483820" r:id="rId7"/>
    <p:sldLayoutId id="2147483819" r:id="rId8"/>
    <p:sldLayoutId id="2147483818" r:id="rId9"/>
    <p:sldLayoutId id="2147483817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3474D-E347-E843-9CD5-A347E25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en-US" dirty="0"/>
              <a:t>Platformer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E282-0C91-A946-8D3B-454FCC937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3" descr="A stack of dice on a boardgame">
            <a:extLst>
              <a:ext uri="{FF2B5EF4-FFF2-40B4-BE49-F238E27FC236}">
                <a16:creationId xmlns:a16="http://schemas.microsoft.com/office/drawing/2014/main" id="{16B83A76-6568-D819-3930-EDE9DDCE7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" r="14103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35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ADB7-7072-434C-B01C-B61502AE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</a:t>
            </a:r>
            <a:r>
              <a:rPr lang="en-US" dirty="0" err="1"/>
              <a:t>EntityType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B71A-1614-434A-8D71-C0681E60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objects have a type, we can add a customized </a:t>
            </a:r>
            <a:r>
              <a:rPr lang="en-US" sz="2400" dirty="0" err="1"/>
              <a:t>enum</a:t>
            </a:r>
            <a:r>
              <a:rPr lang="en-US" sz="2400" dirty="0"/>
              <a:t> class to represent these types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E17E-13A2-BF40-889D-E0161339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8999"/>
            <a:ext cx="8993818" cy="24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0D64-13CA-384A-9D5D-F1CB4E31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</a:t>
            </a:r>
            <a:r>
              <a:rPr lang="en-US" dirty="0" err="1"/>
              <a:t>EntityFactory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FB8F-C176-684D-967D-F12782CBB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1193050"/>
          </a:xfrm>
        </p:spPr>
        <p:txBody>
          <a:bodyPr>
            <a:normAutofit/>
          </a:bodyPr>
          <a:lstStyle/>
          <a:p>
            <a:r>
              <a:rPr lang="en-US" sz="2400" dirty="0"/>
              <a:t>Recall: factory defines how we are going to create game entities</a:t>
            </a:r>
          </a:p>
          <a:p>
            <a:r>
              <a:rPr lang="en-US" sz="2400" dirty="0"/>
              <a:t>Must use the </a:t>
            </a:r>
            <a:r>
              <a:rPr lang="en-US" sz="2400" dirty="0" err="1">
                <a:solidFill>
                  <a:srgbClr val="FF0000"/>
                </a:solidFill>
              </a:rPr>
              <a:t>EntityFactory</a:t>
            </a:r>
            <a:r>
              <a:rPr lang="en-US" sz="2400" dirty="0"/>
              <a:t>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A5CB7-5E80-E04E-B721-862E2E9D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99254"/>
            <a:ext cx="8916602" cy="32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F2E6-F235-2547-AEFD-6FBF1DED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game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466E-8B35-DC4A-89F1-0CA619B6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Each Entity will have: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 =&gt; defined in </a:t>
            </a:r>
            <a:r>
              <a:rPr lang="en-US" sz="2400" dirty="0" err="1">
                <a:solidFill>
                  <a:srgbClr val="FF0000"/>
                </a:solidFill>
              </a:rPr>
              <a:t>EntityType.java</a:t>
            </a:r>
            <a:endParaRPr lang="en-US" sz="2400" dirty="0">
              <a:solidFill>
                <a:srgbClr val="FF0000"/>
              </a:solidFill>
            </a:endParaRP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view =&gt; already defined in tiled map, EXCEPT </a:t>
            </a:r>
            <a:r>
              <a:rPr lang="en-US" sz="2400" dirty="0">
                <a:solidFill>
                  <a:srgbClr val="FF0000"/>
                </a:solidFill>
              </a:rPr>
              <a:t>coins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Various components =&gt; </a:t>
            </a:r>
            <a:r>
              <a:rPr lang="en-US" sz="2400" dirty="0" err="1"/>
              <a:t>PhysicsComponent</a:t>
            </a:r>
            <a:r>
              <a:rPr lang="en-US" sz="2400" dirty="0"/>
              <a:t>, </a:t>
            </a:r>
            <a:r>
              <a:rPr lang="en-US" sz="2400" dirty="0" err="1"/>
              <a:t>CollidableComponent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boundingbox</a:t>
            </a:r>
            <a:r>
              <a:rPr lang="en-US" sz="2400" dirty="0"/>
              <a:t> =&gt; outline of the Entity</a:t>
            </a:r>
          </a:p>
        </p:txBody>
      </p:sp>
    </p:spTree>
    <p:extLst>
      <p:ext uri="{BB962C8B-B14F-4D97-AF65-F5344CB8AC3E}">
        <p14:creationId xmlns:p14="http://schemas.microsoft.com/office/powerpoint/2010/main" val="143799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7977-2CFA-9944-8127-FF01A1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platform Entity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8F2C7-2005-DF4C-80E1-7172700B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93912"/>
            <a:ext cx="8173589" cy="267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9D759-1DBD-2A4E-AD9E-50B9DA6A5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4794" b="-10789"/>
          <a:stretch/>
        </p:blipFill>
        <p:spPr>
          <a:xfrm>
            <a:off x="609600" y="5414660"/>
            <a:ext cx="8750778" cy="52893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624E1E-09B2-654D-B36E-44CA600AA40E}"/>
              </a:ext>
            </a:extLst>
          </p:cNvPr>
          <p:cNvGrpSpPr/>
          <p:nvPr/>
        </p:nvGrpSpPr>
        <p:grpSpPr>
          <a:xfrm>
            <a:off x="3595816" y="2458995"/>
            <a:ext cx="6777689" cy="3101546"/>
            <a:chOff x="3595816" y="2458995"/>
            <a:chExt cx="6777689" cy="310154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9954B-0D3B-C34E-AB58-E25B57B9274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816" y="2458995"/>
              <a:ext cx="4572000" cy="3101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734416-3763-1447-87EB-1683E9FCE59D}"/>
                </a:ext>
              </a:extLst>
            </p:cNvPr>
            <p:cNvSpPr txBox="1"/>
            <p:nvPr/>
          </p:nvSpPr>
          <p:spPr>
            <a:xfrm>
              <a:off x="7808246" y="4735431"/>
              <a:ext cx="25652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Must be the same!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Case sensitive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95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8243-2EFE-FA48-A64E-4A4E10B7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EntityFactory</a:t>
            </a:r>
            <a:r>
              <a:rPr lang="en-US" dirty="0"/>
              <a:t> to </a:t>
            </a:r>
            <a:r>
              <a:rPr lang="en-US" dirty="0" err="1"/>
              <a:t>GameApplication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E592-548F-EA4D-BBFD-84E23919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3"/>
            <a:ext cx="10972800" cy="4541731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PlatformerGame.java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Could we switch the order of these two lines?</a:t>
            </a:r>
          </a:p>
          <a:p>
            <a:r>
              <a:rPr lang="en-US" sz="2800" dirty="0"/>
              <a:t>No, we must be able to DEFINE entities before the map 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7E01B-5B80-1B4F-8062-F02B56C1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00635"/>
            <a:ext cx="10243627" cy="25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AAC0-60FA-2A4A-A1A5-D7395149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 again…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6DF1-7829-FB48-90CB-D63C8843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D25AB-C0AF-ED46-83F0-FF9B768A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5" y="2847609"/>
            <a:ext cx="11034105" cy="22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6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9422-386D-7240-843B-C7192D58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rest of the Entities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C3CB6-B1DF-7540-B7DA-5501233B7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697" y="489511"/>
            <a:ext cx="6026689" cy="5878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244AE-25FD-8947-B6C9-4BB6AA51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664" y="197707"/>
            <a:ext cx="9287546" cy="64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4486-DD25-7243-8DD0-BECCA077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view to a coin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310E-9440-E541-80B3-C5FDF76E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0000"/>
                </a:solidFill>
              </a:rPr>
              <a:t>GameFactory.java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Dimensions of the coin?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615D5-E1BD-B74E-A56B-1733D3BC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1" y="3252714"/>
            <a:ext cx="11789997" cy="3525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D0A905-8934-B241-A728-D1D8D28D9F46}"/>
              </a:ext>
            </a:extLst>
          </p:cNvPr>
          <p:cNvSpPr/>
          <p:nvPr/>
        </p:nvSpPr>
        <p:spPr>
          <a:xfrm>
            <a:off x="7611762" y="2843397"/>
            <a:ext cx="2026508" cy="1171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316496-9385-DD41-A0F7-B18C6EA32A22}"/>
              </a:ext>
            </a:extLst>
          </p:cNvPr>
          <p:cNvSpPr/>
          <p:nvPr/>
        </p:nvSpPr>
        <p:spPr>
          <a:xfrm>
            <a:off x="9638270" y="2843397"/>
            <a:ext cx="2026508" cy="1171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C667-DA78-7040-BB1F-90A8BBA4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81274"/>
            <a:ext cx="7002162" cy="29596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C340DC2-ADE1-6949-BDD7-A2AD2AC5C398}"/>
              </a:ext>
            </a:extLst>
          </p:cNvPr>
          <p:cNvGrpSpPr/>
          <p:nvPr/>
        </p:nvGrpSpPr>
        <p:grpSpPr>
          <a:xfrm>
            <a:off x="5115698" y="5906530"/>
            <a:ext cx="5844747" cy="551201"/>
            <a:chOff x="5115698" y="5906530"/>
            <a:chExt cx="5844747" cy="551201"/>
          </a:xfrm>
        </p:grpSpPr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A8FB507C-4495-DA44-92F7-7761F53D2E1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15698" y="5906530"/>
              <a:ext cx="4090087" cy="393686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ADF86F-4520-FA41-AB67-ACD7444B10BB}"/>
                </a:ext>
              </a:extLst>
            </p:cNvPr>
            <p:cNvSpPr txBox="1"/>
            <p:nvPr/>
          </p:nvSpPr>
          <p:spPr>
            <a:xfrm>
              <a:off x="9205785" y="5996066"/>
              <a:ext cx="1754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Radius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9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60F-D06E-FC46-9F1B-92B2DECE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are not on the 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244B-38CA-6F43-8C71-50213C6F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380A2-0D61-C240-9EED-DCF02FA1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75" y="209386"/>
            <a:ext cx="9253979" cy="643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B1C20-B0E0-5B4B-8A60-EA2204461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92" y="1258192"/>
            <a:ext cx="5327135" cy="43416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663FB0-9126-6640-9AC8-A50D6CD3EE69}"/>
              </a:ext>
            </a:extLst>
          </p:cNvPr>
          <p:cNvSpPr/>
          <p:nvPr/>
        </p:nvSpPr>
        <p:spPr>
          <a:xfrm>
            <a:off x="6392561" y="2471351"/>
            <a:ext cx="1293341" cy="12974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03F8A5-20B4-1A4E-BC45-C5824C438C56}"/>
              </a:ext>
            </a:extLst>
          </p:cNvPr>
          <p:cNvCxnSpPr/>
          <p:nvPr/>
        </p:nvCxnSpPr>
        <p:spPr>
          <a:xfrm>
            <a:off x="3941805" y="2106204"/>
            <a:ext cx="2360141" cy="3651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3CC8A-9772-EC44-A48F-49E8C134901E}"/>
              </a:ext>
            </a:extLst>
          </p:cNvPr>
          <p:cNvSpPr txBox="1"/>
          <p:nvPr/>
        </p:nvSpPr>
        <p:spPr>
          <a:xfrm>
            <a:off x="518984" y="796527"/>
            <a:ext cx="4757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circle is drawn from the </a:t>
            </a:r>
            <a:r>
              <a:rPr lang="en-US" sz="2400" dirty="0">
                <a:solidFill>
                  <a:srgbClr val="FF0000"/>
                </a:solidFill>
              </a:rPr>
              <a:t>center</a:t>
            </a:r>
          </a:p>
          <a:p>
            <a:r>
              <a:rPr lang="en-US" sz="2400" dirty="0"/>
              <a:t>A rectangle is drawn from the </a:t>
            </a:r>
            <a:r>
              <a:rPr lang="en-US" sz="2400" dirty="0">
                <a:solidFill>
                  <a:srgbClr val="FF0000"/>
                </a:solidFill>
              </a:rPr>
              <a:t>top left corner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Solution: move the spawn point/center by (radius, radius)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EC8E-DBEE-4B4D-85AB-41CA8DA5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1859"/>
            <a:ext cx="10972800" cy="1325563"/>
          </a:xfrm>
        </p:spPr>
        <p:txBody>
          <a:bodyPr/>
          <a:lstStyle/>
          <a:p>
            <a:r>
              <a:rPr lang="en-US" dirty="0"/>
              <a:t>Tiled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FC92A-0C1F-4145-B0F2-9899212E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4" y="254000"/>
            <a:ext cx="9486900" cy="635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FE4D1-B7A8-7346-B932-E36AD178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40" y="1272605"/>
            <a:ext cx="5623555" cy="38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1D42-2262-9845-AAF5-8E8F03AF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coin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639B-E558-164D-BA70-7EBCB3AC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</a:rPr>
              <a:t>GameFactory.java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3BE47-3FBD-B945-8E40-D301E371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1" y="2754441"/>
            <a:ext cx="10881957" cy="330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34909-4818-B94A-8543-EF3E84693C95}"/>
              </a:ext>
            </a:extLst>
          </p:cNvPr>
          <p:cNvSpPr txBox="1"/>
          <p:nvPr/>
        </p:nvSpPr>
        <p:spPr>
          <a:xfrm>
            <a:off x="5029200" y="531340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Radius		x			y</a:t>
            </a:r>
          </a:p>
        </p:txBody>
      </p:sp>
    </p:spTree>
    <p:extLst>
      <p:ext uri="{BB962C8B-B14F-4D97-AF65-F5344CB8AC3E}">
        <p14:creationId xmlns:p14="http://schemas.microsoft.com/office/powerpoint/2010/main" val="19656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61F6-AA2F-2541-A480-5B7AD7CB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F2D8D9-E2AA-8A48-81E0-9055BBA7C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811" y="218990"/>
            <a:ext cx="9092513" cy="63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FC84-0FC0-C94B-B3DF-1AF0C3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2CE50D-1676-0344-B3E4-5BBBDD0F3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75555"/>
            <a:ext cx="11099110" cy="2652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FF2A8-E697-DD46-824C-D8A9FD76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26" y="1931358"/>
            <a:ext cx="5902424" cy="41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0C79-5C45-5C4D-8C55-65223311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25A0-7528-004D-904C-7166985B5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897" y="244166"/>
            <a:ext cx="9154015" cy="6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88F4-99D5-9D4B-9885-87BF3022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7C50-97CA-7540-BB2C-A90EA3FB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 =&gt; </a:t>
            </a:r>
            <a:r>
              <a:rPr lang="en-US" sz="2400" dirty="0" err="1"/>
              <a:t>EntityType.PLAYER</a:t>
            </a:r>
            <a:endParaRPr lang="en-US" sz="2400" dirty="0"/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view =&gt; </a:t>
            </a:r>
            <a:r>
              <a:rPr lang="en-US" sz="2400" i="1" dirty="0" err="1"/>
              <a:t>player.png</a:t>
            </a:r>
            <a:endParaRPr lang="en-US" sz="2400" i="1" dirty="0"/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components =&gt; Customize a </a:t>
            </a:r>
            <a:r>
              <a:rPr lang="en-US" sz="2400" i="1" dirty="0" err="1"/>
              <a:t>PlayerComponent.java</a:t>
            </a:r>
            <a:r>
              <a:rPr lang="en-US" sz="2400" i="1" dirty="0"/>
              <a:t> </a:t>
            </a:r>
            <a:r>
              <a:rPr lang="en-US" sz="2400" dirty="0"/>
              <a:t>class + any additional components from the FXGL library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boundingbox</a:t>
            </a:r>
            <a:r>
              <a:rPr lang="en-US" sz="2400" dirty="0"/>
              <a:t> =&gt; outline of the Entity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844FC-A954-C443-ABB9-8D17D044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91" y="2536051"/>
            <a:ext cx="5785911" cy="2357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B42366-DA92-E949-8CF4-992632444477}"/>
              </a:ext>
            </a:extLst>
          </p:cNvPr>
          <p:cNvSpPr/>
          <p:nvPr/>
        </p:nvSpPr>
        <p:spPr>
          <a:xfrm>
            <a:off x="4782065" y="2811877"/>
            <a:ext cx="1400432" cy="18040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6951-AB3C-4542-A9FD-57CBFFC5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0AC7-9434-E34C-A446-72A060E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/>
              <a:t>EntityType.java</a:t>
            </a:r>
            <a:endParaRPr lang="en-US" sz="2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DF7F5-6B64-A747-B0D8-F5F01327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35814"/>
            <a:ext cx="9405719" cy="2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6951-AB3C-4542-A9FD-57CBFFC5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0AC7-9434-E34C-A446-72A060E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/>
              <a:t>GameFactory.java</a:t>
            </a:r>
            <a:endParaRPr lang="en-US" sz="2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1A7D6-D929-4B4D-9B04-C7B4E45B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20773"/>
            <a:ext cx="8118052" cy="3321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59EA8-C0A0-6740-9C2A-3DA3DC7F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82" y="686666"/>
            <a:ext cx="2001790" cy="8155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D86A823-FDB0-A94B-8267-D3CE172CC1A4}"/>
              </a:ext>
            </a:extLst>
          </p:cNvPr>
          <p:cNvGrpSpPr/>
          <p:nvPr/>
        </p:nvGrpSpPr>
        <p:grpSpPr>
          <a:xfrm>
            <a:off x="7587052" y="1813392"/>
            <a:ext cx="4555520" cy="2891361"/>
            <a:chOff x="7587052" y="1813392"/>
            <a:chExt cx="4555520" cy="2891361"/>
          </a:xfrm>
        </p:grpSpPr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5A3C50ED-FD02-6843-BF36-7C9206F9B3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51697" y="2791173"/>
              <a:ext cx="1948935" cy="1878225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1F08E-0EFA-C544-A27F-11D5021E394E}"/>
                </a:ext>
              </a:extLst>
            </p:cNvPr>
            <p:cNvSpPr txBox="1"/>
            <p:nvPr/>
          </p:nvSpPr>
          <p:spPr>
            <a:xfrm>
              <a:off x="8027772" y="1813392"/>
              <a:ext cx="4114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We don’t want a flat view, we want animation!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8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824D-3AF9-6140-B4F4-B1F9EEE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2C85-BAAE-C043-8F97-9FD5DE87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/>
              <a:t>PlatformerGame.java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61A91-AE92-824E-BBBE-B28718BD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66" y="2909501"/>
            <a:ext cx="11038234" cy="299702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B74A0E-1690-AD4E-AB92-23B3EBD7E30A}"/>
              </a:ext>
            </a:extLst>
          </p:cNvPr>
          <p:cNvCxnSpPr/>
          <p:nvPr/>
        </p:nvCxnSpPr>
        <p:spPr>
          <a:xfrm>
            <a:off x="1285103" y="5399903"/>
            <a:ext cx="99842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6951-AB3C-4542-A9FD-57CBFFC5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216"/>
            <a:ext cx="10972800" cy="849319"/>
          </a:xfrm>
        </p:spPr>
        <p:txBody>
          <a:bodyPr/>
          <a:lstStyle/>
          <a:p>
            <a:r>
              <a:rPr lang="en-US" dirty="0"/>
              <a:t>Frame by frame animation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B97B8-6868-4A4B-9338-A90600FF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09" y="2165348"/>
            <a:ext cx="7757382" cy="316041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423B5FF-35E8-1D42-8E8B-619941A76730}"/>
              </a:ext>
            </a:extLst>
          </p:cNvPr>
          <p:cNvGrpSpPr/>
          <p:nvPr/>
        </p:nvGrpSpPr>
        <p:grpSpPr>
          <a:xfrm>
            <a:off x="2217309" y="2144754"/>
            <a:ext cx="7757381" cy="3181009"/>
            <a:chOff x="2217309" y="2144754"/>
            <a:chExt cx="7757381" cy="31810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32A22B-2B31-134E-999E-5335009A760C}"/>
                </a:ext>
              </a:extLst>
            </p:cNvPr>
            <p:cNvSpPr/>
            <p:nvPr/>
          </p:nvSpPr>
          <p:spPr>
            <a:xfrm>
              <a:off x="8133533" y="2165348"/>
              <a:ext cx="1841157" cy="3160415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A8FD92-9577-7E4C-83B5-45F4312E5CC4}"/>
                </a:ext>
              </a:extLst>
            </p:cNvPr>
            <p:cNvSpPr/>
            <p:nvPr/>
          </p:nvSpPr>
          <p:spPr>
            <a:xfrm>
              <a:off x="4349578" y="2165348"/>
              <a:ext cx="1841157" cy="3160415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EA69E4-4907-D84F-9764-9CA05215D416}"/>
                </a:ext>
              </a:extLst>
            </p:cNvPr>
            <p:cNvSpPr/>
            <p:nvPr/>
          </p:nvSpPr>
          <p:spPr>
            <a:xfrm>
              <a:off x="2217309" y="2165348"/>
              <a:ext cx="1978475" cy="3160415"/>
            </a:xfrm>
            <a:prstGeom prst="rect">
              <a:avLst/>
            </a:prstGeom>
            <a:noFill/>
            <a:ln w="57150">
              <a:solidFill>
                <a:srgbClr val="92D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53AA2F-53F5-1540-B754-F226C5A3FB40}"/>
                </a:ext>
              </a:extLst>
            </p:cNvPr>
            <p:cNvSpPr/>
            <p:nvPr/>
          </p:nvSpPr>
          <p:spPr>
            <a:xfrm>
              <a:off x="6344529" y="2144754"/>
              <a:ext cx="1651690" cy="3160415"/>
            </a:xfrm>
            <a:prstGeom prst="rect">
              <a:avLst/>
            </a:prstGeom>
            <a:noFill/>
            <a:ln w="57150">
              <a:solidFill>
                <a:srgbClr val="92D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2D919D-096B-C54D-A600-8653358B6F7E}"/>
              </a:ext>
            </a:extLst>
          </p:cNvPr>
          <p:cNvSpPr txBox="1"/>
          <p:nvPr/>
        </p:nvSpPr>
        <p:spPr>
          <a:xfrm>
            <a:off x="2474043" y="1637779"/>
            <a:ext cx="14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Frame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B479A-2CCC-FC4A-A1CF-D76CB5254F0E}"/>
              </a:ext>
            </a:extLst>
          </p:cNvPr>
          <p:cNvSpPr txBox="1"/>
          <p:nvPr/>
        </p:nvSpPr>
        <p:spPr>
          <a:xfrm>
            <a:off x="4537653" y="1637778"/>
            <a:ext cx="14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Frame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37460-B413-5048-BE68-41033410554D}"/>
              </a:ext>
            </a:extLst>
          </p:cNvPr>
          <p:cNvSpPr txBox="1"/>
          <p:nvPr/>
        </p:nvSpPr>
        <p:spPr>
          <a:xfrm>
            <a:off x="6437871" y="1637777"/>
            <a:ext cx="14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Frame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DA318A-C828-7047-8651-222510D47BE7}"/>
              </a:ext>
            </a:extLst>
          </p:cNvPr>
          <p:cNvSpPr txBox="1"/>
          <p:nvPr/>
        </p:nvSpPr>
        <p:spPr>
          <a:xfrm>
            <a:off x="8252953" y="1637776"/>
            <a:ext cx="14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Frame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7F029-3E99-714E-B92E-BA80B809169F}"/>
              </a:ext>
            </a:extLst>
          </p:cNvPr>
          <p:cNvSpPr txBox="1"/>
          <p:nvPr/>
        </p:nvSpPr>
        <p:spPr>
          <a:xfrm>
            <a:off x="877330" y="5560541"/>
            <a:ext cx="10705070" cy="11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Player Idle: either frame 2 or frame 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Player walking: LOOP from frame1 to frame 3</a:t>
            </a:r>
          </a:p>
        </p:txBody>
      </p:sp>
    </p:spTree>
    <p:extLst>
      <p:ext uri="{BB962C8B-B14F-4D97-AF65-F5344CB8AC3E}">
        <p14:creationId xmlns:p14="http://schemas.microsoft.com/office/powerpoint/2010/main" val="30658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79A1-0E08-BE4F-8042-DB9423E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E928-8F33-604D-8890-8BEED7AC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CLASS</a:t>
            </a:r>
            <a:r>
              <a:rPr lang="en-US" sz="2400" i="1" dirty="0"/>
              <a:t>: </a:t>
            </a:r>
            <a:r>
              <a:rPr lang="en-US" sz="2400" i="1" dirty="0" err="1"/>
              <a:t>PlayerComponent.java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C76CF-5CF2-BD41-9AC7-6C210B2F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92741"/>
            <a:ext cx="7790935" cy="544999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D244BB4-951E-8046-9D24-409A431D79C1}"/>
              </a:ext>
            </a:extLst>
          </p:cNvPr>
          <p:cNvGrpSpPr/>
          <p:nvPr/>
        </p:nvGrpSpPr>
        <p:grpSpPr>
          <a:xfrm>
            <a:off x="5955960" y="2153642"/>
            <a:ext cx="5704696" cy="1557317"/>
            <a:chOff x="6005387" y="2981544"/>
            <a:chExt cx="5704696" cy="1557317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413FFB34-3FE4-8B45-B14A-234218FFC72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05387" y="3880020"/>
              <a:ext cx="3447532" cy="65884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395C92-39C7-364F-9916-FFBA6C10A903}"/>
                </a:ext>
              </a:extLst>
            </p:cNvPr>
            <p:cNvSpPr txBox="1"/>
            <p:nvPr/>
          </p:nvSpPr>
          <p:spPr>
            <a:xfrm>
              <a:off x="8449962" y="2981544"/>
              <a:ext cx="32601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Hold and execute an </a:t>
              </a:r>
              <a:r>
                <a:rPr lang="en-US" sz="2400" dirty="0" err="1">
                  <a:solidFill>
                    <a:srgbClr val="FF0000"/>
                  </a:solidFill>
                </a:rPr>
                <a:t>AnimationChannel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6F5692-FF8A-364D-9BD4-AAB85BEAFD64}"/>
              </a:ext>
            </a:extLst>
          </p:cNvPr>
          <p:cNvGrpSpPr/>
          <p:nvPr/>
        </p:nvGrpSpPr>
        <p:grpSpPr>
          <a:xfrm>
            <a:off x="6536724" y="3530137"/>
            <a:ext cx="5753099" cy="1569660"/>
            <a:chOff x="5990967" y="3093942"/>
            <a:chExt cx="5753099" cy="1569660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4194E9CE-7A9C-1748-B675-8EAC58DAA5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90967" y="3880018"/>
              <a:ext cx="3461952" cy="298143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3D8CA7-42AA-A246-B81A-1BB58107B233}"/>
                </a:ext>
              </a:extLst>
            </p:cNvPr>
            <p:cNvSpPr txBox="1"/>
            <p:nvPr/>
          </p:nvSpPr>
          <p:spPr>
            <a:xfrm>
              <a:off x="8745496" y="3093942"/>
              <a:ext cx="29985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Defines a sequence of images to loop from, and set the loop speed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7237E39-B58C-CF4E-A55A-B51F0ACFD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6724" y="5046665"/>
            <a:ext cx="3445476" cy="32201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638-AAB4-FC49-952F-E5CD4E0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tmx</a:t>
            </a:r>
            <a:r>
              <a:rPr lang="en-US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93333-2C1F-A343-98AF-D920F6E5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30843"/>
            <a:ext cx="11308211" cy="11793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2AC467-577F-AA4D-9315-D84BA5E7F1B7}"/>
              </a:ext>
            </a:extLst>
          </p:cNvPr>
          <p:cNvGrpSpPr/>
          <p:nvPr/>
        </p:nvGrpSpPr>
        <p:grpSpPr>
          <a:xfrm>
            <a:off x="3768811" y="3521612"/>
            <a:ext cx="4127156" cy="2734394"/>
            <a:chOff x="3768811" y="3521612"/>
            <a:chExt cx="4127156" cy="2734394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95BABDF-3B25-D843-81EA-429A325E5EB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64925" y="3725498"/>
              <a:ext cx="2026508" cy="1618735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55DC8A-A470-0F4C-809A-5FC8BA8FBF4A}"/>
                </a:ext>
              </a:extLst>
            </p:cNvPr>
            <p:cNvSpPr txBox="1"/>
            <p:nvPr/>
          </p:nvSpPr>
          <p:spPr>
            <a:xfrm>
              <a:off x="5090983" y="5548120"/>
              <a:ext cx="28049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Must exist in your project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4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79A1-0E08-BE4F-8042-DB9423E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E928-8F33-604D-8890-8BEED7AC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624639"/>
          </a:xfrm>
        </p:spPr>
        <p:txBody>
          <a:bodyPr>
            <a:normAutofit/>
          </a:bodyPr>
          <a:lstStyle/>
          <a:p>
            <a:r>
              <a:rPr lang="en-US" sz="2400" i="1" dirty="0" err="1"/>
              <a:t>PlayerComponent.java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41316-F9BC-9C4E-A997-F60393C5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2" y="2730843"/>
            <a:ext cx="11030598" cy="35900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05179A-4C51-C44B-B73F-438C45E20411}"/>
              </a:ext>
            </a:extLst>
          </p:cNvPr>
          <p:cNvGrpSpPr/>
          <p:nvPr/>
        </p:nvGrpSpPr>
        <p:grpSpPr>
          <a:xfrm>
            <a:off x="7142206" y="1327545"/>
            <a:ext cx="5198072" cy="2626003"/>
            <a:chOff x="8449962" y="2981544"/>
            <a:chExt cx="3260121" cy="2626003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5507CA4D-6622-CF4C-9216-33684F8A74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47716" y="4211105"/>
              <a:ext cx="1789926" cy="100295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CE3768-8347-1541-A7CE-DA98EA2BC084}"/>
                </a:ext>
              </a:extLst>
            </p:cNvPr>
            <p:cNvSpPr txBox="1"/>
            <p:nvPr/>
          </p:nvSpPr>
          <p:spPr>
            <a:xfrm>
              <a:off x="8449962" y="2981544"/>
              <a:ext cx="32601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Original image is 128 x 42 pixels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Holds 4 frames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AE0444-61A9-0D40-B37E-8236D4C1BB24}"/>
              </a:ext>
            </a:extLst>
          </p:cNvPr>
          <p:cNvGrpSpPr/>
          <p:nvPr/>
        </p:nvGrpSpPr>
        <p:grpSpPr>
          <a:xfrm>
            <a:off x="3348684" y="5774536"/>
            <a:ext cx="4845904" cy="987345"/>
            <a:chOff x="6005387" y="4538860"/>
            <a:chExt cx="4845904" cy="987345"/>
          </a:xfrm>
        </p:grpSpPr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25B5DA57-48FE-9F49-917D-C4FC22EB8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05387" y="4538860"/>
              <a:ext cx="1458094" cy="760058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0920C4-F62E-E644-A8F7-0E519D54F02D}"/>
                </a:ext>
              </a:extLst>
            </p:cNvPr>
            <p:cNvSpPr txBox="1"/>
            <p:nvPr/>
          </p:nvSpPr>
          <p:spPr>
            <a:xfrm>
              <a:off x="7591170" y="5064540"/>
              <a:ext cx="326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Starts the 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7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79A1-0E08-BE4F-8042-DB9423E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E928-8F33-604D-8890-8BEED7AC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need to bind the texture with the character</a:t>
            </a:r>
          </a:p>
          <a:p>
            <a:r>
              <a:rPr lang="en-US" sz="2400" i="1" dirty="0" err="1"/>
              <a:t>PlayerComponent.java</a:t>
            </a: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Same as using </a:t>
            </a:r>
            <a:r>
              <a:rPr lang="en-US" sz="2400" dirty="0">
                <a:solidFill>
                  <a:srgbClr val="FF0000"/>
                </a:solidFill>
              </a:rPr>
              <a:t>.view() </a:t>
            </a:r>
            <a:r>
              <a:rPr lang="en-US" sz="2400" dirty="0"/>
              <a:t>in the Factory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1F56-8DF4-7747-8333-B7C764BB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08006"/>
            <a:ext cx="9694701" cy="20918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2E79C6-CA2B-6A43-A802-4643CB0CF0A4}"/>
              </a:ext>
            </a:extLst>
          </p:cNvPr>
          <p:cNvCxnSpPr/>
          <p:nvPr/>
        </p:nvCxnSpPr>
        <p:spPr>
          <a:xfrm flipH="1">
            <a:off x="2879124" y="2656703"/>
            <a:ext cx="3496962" cy="15693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304C3A-4BBC-6C46-A9E8-30EB0462ED85}"/>
              </a:ext>
            </a:extLst>
          </p:cNvPr>
          <p:cNvCxnSpPr>
            <a:cxnSpLocks/>
          </p:cNvCxnSpPr>
          <p:nvPr/>
        </p:nvCxnSpPr>
        <p:spPr>
          <a:xfrm>
            <a:off x="4337222" y="2534650"/>
            <a:ext cx="4621427" cy="16913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6951-AB3C-4542-A9FD-57CBFFC5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player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0AC7-9434-E34C-A446-72A060EE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/>
              <a:t>GameFactory.java</a:t>
            </a:r>
            <a:endParaRPr lang="en-US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91C2E-6021-2546-B7CA-1D66887C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86950"/>
            <a:ext cx="8183596" cy="35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4F3D-F783-2D45-B5A4-C3516C0F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walking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F283-413E-AB4D-BC0C-AE65FC01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/>
              <a:t>PlayerComponent.java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9046B-46D0-A64A-9369-E7D9C14B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10021"/>
            <a:ext cx="11144665" cy="30841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7F05A5-FA6D-CA47-829C-A13B317232B9}"/>
              </a:ext>
            </a:extLst>
          </p:cNvPr>
          <p:cNvCxnSpPr>
            <a:cxnSpLocks/>
          </p:cNvCxnSpPr>
          <p:nvPr/>
        </p:nvCxnSpPr>
        <p:spPr>
          <a:xfrm>
            <a:off x="4769707" y="4937584"/>
            <a:ext cx="14704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B9DDC-AAC2-164C-B856-68E3238DAA03}"/>
              </a:ext>
            </a:extLst>
          </p:cNvPr>
          <p:cNvSpPr txBox="1"/>
          <p:nvPr/>
        </p:nvSpPr>
        <p:spPr>
          <a:xfrm>
            <a:off x="6353431" y="4737529"/>
            <a:ext cx="1705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playerWalk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2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3128-6E30-064A-BEA8-BC1FC60E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Recording 2023-05-30 at 4.50.31 PM" descr="Screen Recording 2023-05-30 at 4.50.31 PM">
            <a:hlinkClick r:id="" action="ppaction://media"/>
            <a:extLst>
              <a:ext uri="{FF2B5EF4-FFF2-40B4-BE49-F238E27FC236}">
                <a16:creationId xmlns:a16="http://schemas.microsoft.com/office/drawing/2014/main" id="{889B27B5-A5DD-3447-AF1E-35A2A4D6C77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98946" y="1220565"/>
            <a:ext cx="5010150" cy="4035425"/>
          </a:xfrm>
        </p:spPr>
      </p:pic>
    </p:spTree>
    <p:extLst>
      <p:ext uri="{BB962C8B-B14F-4D97-AF65-F5344CB8AC3E}">
        <p14:creationId xmlns:p14="http://schemas.microsoft.com/office/powerpoint/2010/main" val="38549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63-E6B2-064C-AB1F-3E4C9039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A1F6-F3AF-6D41-A0DA-FAD1C834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638-AAB4-FC49-952F-E5CD4E0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tmx</a:t>
            </a:r>
            <a:r>
              <a:rPr lang="en-US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183F9-A417-BC4E-86ED-8E2918B3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0" y="385786"/>
            <a:ext cx="6635578" cy="60864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1BE145-EBD0-AC43-95C0-D4E5F3907FB9}"/>
              </a:ext>
            </a:extLst>
          </p:cNvPr>
          <p:cNvGrpSpPr/>
          <p:nvPr/>
        </p:nvGrpSpPr>
        <p:grpSpPr>
          <a:xfrm>
            <a:off x="793922" y="557784"/>
            <a:ext cx="4062286" cy="2820240"/>
            <a:chOff x="-2708189" y="3127989"/>
            <a:chExt cx="4062286" cy="2820240"/>
          </a:xfrm>
        </p:grpSpPr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FF78318C-6F42-4842-94DD-936F7EB23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463245" y="3127989"/>
              <a:ext cx="2817342" cy="2284269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52021-8DA8-5F40-B3C9-9B7EB2CE5284}"/>
                </a:ext>
              </a:extLst>
            </p:cNvPr>
            <p:cNvSpPr txBox="1"/>
            <p:nvPr/>
          </p:nvSpPr>
          <p:spPr>
            <a:xfrm>
              <a:off x="-2708189" y="5548119"/>
              <a:ext cx="280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Tile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638-AAB4-FC49-952F-E5CD4E0A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.</a:t>
            </a:r>
            <a:r>
              <a:rPr lang="en-US" dirty="0" err="1"/>
              <a:t>tmx</a:t>
            </a:r>
            <a:r>
              <a:rPr lang="en-US" dirty="0"/>
              <a:t>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9C2A6-B082-534F-8735-7B4313EBE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98" y="584447"/>
            <a:ext cx="11206404" cy="42586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503307F-2A58-504B-A72C-37F4557154E7}"/>
              </a:ext>
            </a:extLst>
          </p:cNvPr>
          <p:cNvGrpSpPr/>
          <p:nvPr/>
        </p:nvGrpSpPr>
        <p:grpSpPr>
          <a:xfrm>
            <a:off x="439252" y="834253"/>
            <a:ext cx="2804984" cy="5242011"/>
            <a:chOff x="439252" y="834253"/>
            <a:chExt cx="2804984" cy="5242011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6410F499-9EA4-8148-9C1A-6614715259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814525" y="3252029"/>
              <a:ext cx="4848251" cy="12700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614AF6-0CAD-1841-B45D-2E789CAB44AB}"/>
                </a:ext>
              </a:extLst>
            </p:cNvPr>
            <p:cNvSpPr txBox="1"/>
            <p:nvPr/>
          </p:nvSpPr>
          <p:spPr>
            <a:xfrm>
              <a:off x="439252" y="5676154"/>
              <a:ext cx="280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Object layer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88659A-F583-994B-865F-D5DE7F71C5A8}"/>
              </a:ext>
            </a:extLst>
          </p:cNvPr>
          <p:cNvGrpSpPr/>
          <p:nvPr/>
        </p:nvGrpSpPr>
        <p:grpSpPr>
          <a:xfrm>
            <a:off x="3966523" y="3113904"/>
            <a:ext cx="3212754" cy="3362470"/>
            <a:chOff x="997541" y="2332168"/>
            <a:chExt cx="3212754" cy="3362470"/>
          </a:xfrm>
        </p:grpSpPr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5BB830E-F8F1-3F40-A969-D71E645D894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137652" y="3467361"/>
              <a:ext cx="2962360" cy="691974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BF0FCE-0B12-0942-AC14-096EB9D18B4B}"/>
                </a:ext>
              </a:extLst>
            </p:cNvPr>
            <p:cNvSpPr txBox="1"/>
            <p:nvPr/>
          </p:nvSpPr>
          <p:spPr>
            <a:xfrm>
              <a:off x="1405311" y="5294528"/>
              <a:ext cx="280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Must change to </a:t>
              </a:r>
              <a:r>
                <a:rPr lang="en-US" sz="2000" i="1" dirty="0">
                  <a:solidFill>
                    <a:srgbClr val="FF0000"/>
                  </a:solidFill>
                </a:rPr>
                <a:t>type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8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7CAF-A311-9046-8147-1C917DBB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18-6DB4-CB46-988D-CA3340AE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E6A9B-D77D-AA4B-AA78-E2576DCA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350"/>
            <a:ext cx="116586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24C-27E8-684D-A6F1-AB4ADB83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A39C6E-30C1-1E4C-BEED-5EE8F391E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08" y="957283"/>
            <a:ext cx="11207784" cy="43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D475-F7FD-F34A-A96C-69A35710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9B9E-60CF-7644-828E-BFA47D13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661710"/>
          </a:xfrm>
        </p:spPr>
        <p:txBody>
          <a:bodyPr>
            <a:normAutofit/>
          </a:bodyPr>
          <a:lstStyle/>
          <a:p>
            <a:r>
              <a:rPr lang="en-US" sz="2400" dirty="0"/>
              <a:t>Belongs to game initialization =&gt; codes should be under </a:t>
            </a:r>
            <a:r>
              <a:rPr lang="en-US" sz="2400" dirty="0" err="1">
                <a:solidFill>
                  <a:srgbClr val="FF0000"/>
                </a:solidFill>
              </a:rPr>
              <a:t>initGame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7761-CC04-3243-B1D8-DAB4EC1E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7914"/>
            <a:ext cx="9470331" cy="2252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58871-6CA0-474D-AA83-A19D884E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5" y="1516874"/>
            <a:ext cx="5603447" cy="38242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27CB05-5EE1-EE45-BA1C-70A002BAC8D2}"/>
              </a:ext>
            </a:extLst>
          </p:cNvPr>
          <p:cNvCxnSpPr>
            <a:cxnSpLocks/>
          </p:cNvCxnSpPr>
          <p:nvPr/>
        </p:nvCxnSpPr>
        <p:spPr>
          <a:xfrm>
            <a:off x="609600" y="2286000"/>
            <a:ext cx="2010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57DA57-E606-C345-9DF1-25BF234CDC7E}"/>
              </a:ext>
            </a:extLst>
          </p:cNvPr>
          <p:cNvCxnSpPr>
            <a:cxnSpLocks/>
          </p:cNvCxnSpPr>
          <p:nvPr/>
        </p:nvCxnSpPr>
        <p:spPr>
          <a:xfrm>
            <a:off x="934136" y="2734963"/>
            <a:ext cx="2010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6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6388-232F-1D44-9157-97FB206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110-FD61-094E-A8F1-98AE4D445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64260"/>
            <a:ext cx="10972800" cy="1578477"/>
          </a:xfrm>
        </p:spPr>
        <p:txBody>
          <a:bodyPr>
            <a:normAutofit/>
          </a:bodyPr>
          <a:lstStyle/>
          <a:p>
            <a:r>
              <a:rPr lang="en-US" sz="2800" dirty="0"/>
              <a:t>Objects that belong to the object layer in Tiled must be defined in an </a:t>
            </a:r>
            <a:r>
              <a:rPr lang="en-US" sz="2800" dirty="0" err="1"/>
              <a:t>EntityFactory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67DC7-FF98-B244-A505-831CA1B2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5" y="2106204"/>
            <a:ext cx="119507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1F0"/>
      </a:lt2>
      <a:accent1>
        <a:srgbClr val="37A9B5"/>
      </a:accent1>
      <a:accent2>
        <a:srgbClr val="42B38F"/>
      </a:accent2>
      <a:accent3>
        <a:srgbClr val="4987C7"/>
      </a:accent3>
      <a:accent4>
        <a:srgbClr val="B53753"/>
      </a:accent4>
      <a:accent5>
        <a:srgbClr val="C76249"/>
      </a:accent5>
      <a:accent6>
        <a:srgbClr val="B58437"/>
      </a:accent6>
      <a:hlink>
        <a:srgbClr val="C1514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{5EBB15D3-7785-A544-ACB3-8A0ADAB43055}tf10001073</Template>
  <TotalTime>147</TotalTime>
  <Words>457</Words>
  <Application>Microsoft Macintosh PowerPoint</Application>
  <PresentationFormat>Widescreen</PresentationFormat>
  <Paragraphs>95</Paragraphs>
  <Slides>35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Avenir Next LT Pro</vt:lpstr>
      <vt:lpstr>Calibri</vt:lpstr>
      <vt:lpstr>Posterama</vt:lpstr>
      <vt:lpstr>SplashVTI</vt:lpstr>
      <vt:lpstr>Platformer Game</vt:lpstr>
      <vt:lpstr>Tiled</vt:lpstr>
      <vt:lpstr>.tmx file</vt:lpstr>
      <vt:lpstr>.tmx file</vt:lpstr>
      <vt:lpstr>Preparing the .tmx file</vt:lpstr>
      <vt:lpstr>PowerPoint Presentation</vt:lpstr>
      <vt:lpstr>PowerPoint Presentation</vt:lpstr>
      <vt:lpstr>Loading the map…</vt:lpstr>
      <vt:lpstr>Loading the map</vt:lpstr>
      <vt:lpstr>Adding an EntityType enum class</vt:lpstr>
      <vt:lpstr>Adding an EntityFactory </vt:lpstr>
      <vt:lpstr>Defining a game Entity</vt:lpstr>
      <vt:lpstr>Defining a platform Entity</vt:lpstr>
      <vt:lpstr>Adding EntityFactory to GameApplication</vt:lpstr>
      <vt:lpstr>Running the code again… ERROR</vt:lpstr>
      <vt:lpstr>Adding the rest of the Entities</vt:lpstr>
      <vt:lpstr>Adding a view to a coin Entity</vt:lpstr>
      <vt:lpstr>Coins are not on the ground?</vt:lpstr>
      <vt:lpstr>PowerPoint Presentation</vt:lpstr>
      <vt:lpstr>Modifying the coin Entity</vt:lpstr>
      <vt:lpstr>PowerPoint Presentation</vt:lpstr>
      <vt:lpstr>Adding a background</vt:lpstr>
      <vt:lpstr>PowerPoint Presentation</vt:lpstr>
      <vt:lpstr>Defining a player Entity</vt:lpstr>
      <vt:lpstr>Defining a player Entity</vt:lpstr>
      <vt:lpstr>Defining a player Entity</vt:lpstr>
      <vt:lpstr>Spawning a player Entity</vt:lpstr>
      <vt:lpstr>Frame by frame animation</vt:lpstr>
      <vt:lpstr>Defining a player Entity</vt:lpstr>
      <vt:lpstr>Defining a player Entity</vt:lpstr>
      <vt:lpstr>Defining a player Entity</vt:lpstr>
      <vt:lpstr>Defining a player Entity</vt:lpstr>
      <vt:lpstr>Testing the walking animation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 Game</dc:title>
  <dc:creator>Karina Sang</dc:creator>
  <cp:lastModifiedBy>Karina Sang</cp:lastModifiedBy>
  <cp:revision>20</cp:revision>
  <dcterms:created xsi:type="dcterms:W3CDTF">2023-05-23T19:01:34Z</dcterms:created>
  <dcterms:modified xsi:type="dcterms:W3CDTF">2023-05-30T20:51:30Z</dcterms:modified>
</cp:coreProperties>
</file>