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T Norms Bold" charset="1" panose="02000803030000020004"/>
      <p:regular r:id="rId19"/>
    </p:embeddedFont>
    <p:embeddedFont>
      <p:font typeface="TT Norms" charset="1" panose="02000503030000020003"/>
      <p:regular r:id="rId20"/>
    </p:embeddedFont>
    <p:embeddedFont>
      <p:font typeface="TT Norms Italics" charset="1" panose="02000503030000090003"/>
      <p:regular r:id="rId21"/>
    </p:embeddedFont>
    <p:embeddedFont>
      <p:font typeface="TT Norms Bold Italics" charset="1" panose="0200080302000009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9067" y="1294432"/>
            <a:ext cx="13317461" cy="5304957"/>
            <a:chOff x="0" y="0"/>
            <a:chExt cx="3507480" cy="1397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07479" cy="1397190"/>
            </a:xfrm>
            <a:custGeom>
              <a:avLst/>
              <a:gdLst/>
              <a:ahLst/>
              <a:cxnLst/>
              <a:rect r="r" b="b" t="t" l="l"/>
              <a:pathLst>
                <a:path h="1397190" w="3507479">
                  <a:moveTo>
                    <a:pt x="29648" y="0"/>
                  </a:moveTo>
                  <a:lnTo>
                    <a:pt x="3477831" y="0"/>
                  </a:lnTo>
                  <a:cubicBezTo>
                    <a:pt x="3485694" y="0"/>
                    <a:pt x="3493236" y="3124"/>
                    <a:pt x="3498796" y="8684"/>
                  </a:cubicBezTo>
                  <a:cubicBezTo>
                    <a:pt x="3504356" y="14244"/>
                    <a:pt x="3507479" y="21785"/>
                    <a:pt x="3507479" y="29648"/>
                  </a:cubicBezTo>
                  <a:lnTo>
                    <a:pt x="3507479" y="1367542"/>
                  </a:lnTo>
                  <a:cubicBezTo>
                    <a:pt x="3507479" y="1375405"/>
                    <a:pt x="3504356" y="1382946"/>
                    <a:pt x="3498796" y="1388507"/>
                  </a:cubicBezTo>
                  <a:cubicBezTo>
                    <a:pt x="3493236" y="1394067"/>
                    <a:pt x="3485694" y="1397190"/>
                    <a:pt x="3477831" y="1397190"/>
                  </a:cubicBezTo>
                  <a:lnTo>
                    <a:pt x="29648" y="1397190"/>
                  </a:lnTo>
                  <a:cubicBezTo>
                    <a:pt x="21785" y="1397190"/>
                    <a:pt x="14244" y="1394067"/>
                    <a:pt x="8684" y="1388507"/>
                  </a:cubicBezTo>
                  <a:cubicBezTo>
                    <a:pt x="3124" y="1382946"/>
                    <a:pt x="0" y="1375405"/>
                    <a:pt x="0" y="1367542"/>
                  </a:cubicBezTo>
                  <a:lnTo>
                    <a:pt x="0" y="29648"/>
                  </a:lnTo>
                  <a:cubicBezTo>
                    <a:pt x="0" y="21785"/>
                    <a:pt x="3124" y="14244"/>
                    <a:pt x="8684" y="8684"/>
                  </a:cubicBezTo>
                  <a:cubicBezTo>
                    <a:pt x="14244" y="3124"/>
                    <a:pt x="21785" y="0"/>
                    <a:pt x="2964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507480" cy="1444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59048" y="600092"/>
            <a:ext cx="4463399" cy="6565591"/>
            <a:chOff x="0" y="0"/>
            <a:chExt cx="1175545" cy="17292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5545" cy="1729209"/>
            </a:xfrm>
            <a:custGeom>
              <a:avLst/>
              <a:gdLst/>
              <a:ahLst/>
              <a:cxnLst/>
              <a:rect r="r" b="b" t="t" l="l"/>
              <a:pathLst>
                <a:path h="1729209" w="1175545">
                  <a:moveTo>
                    <a:pt x="88461" y="0"/>
                  </a:moveTo>
                  <a:lnTo>
                    <a:pt x="1087084" y="0"/>
                  </a:lnTo>
                  <a:cubicBezTo>
                    <a:pt x="1110545" y="0"/>
                    <a:pt x="1133046" y="9320"/>
                    <a:pt x="1149636" y="25910"/>
                  </a:cubicBezTo>
                  <a:cubicBezTo>
                    <a:pt x="1166225" y="42499"/>
                    <a:pt x="1175545" y="65000"/>
                    <a:pt x="1175545" y="88461"/>
                  </a:cubicBezTo>
                  <a:lnTo>
                    <a:pt x="1175545" y="1640748"/>
                  </a:lnTo>
                  <a:cubicBezTo>
                    <a:pt x="1175545" y="1664209"/>
                    <a:pt x="1166225" y="1686710"/>
                    <a:pt x="1149636" y="1703300"/>
                  </a:cubicBezTo>
                  <a:cubicBezTo>
                    <a:pt x="1133046" y="1719889"/>
                    <a:pt x="1110545" y="1729209"/>
                    <a:pt x="1087084" y="1729209"/>
                  </a:cubicBezTo>
                  <a:lnTo>
                    <a:pt x="88461" y="1729209"/>
                  </a:lnTo>
                  <a:cubicBezTo>
                    <a:pt x="65000" y="1729209"/>
                    <a:pt x="42499" y="1719889"/>
                    <a:pt x="25910" y="1703300"/>
                  </a:cubicBezTo>
                  <a:cubicBezTo>
                    <a:pt x="9320" y="1686710"/>
                    <a:pt x="0" y="1664209"/>
                    <a:pt x="0" y="1640748"/>
                  </a:cubicBezTo>
                  <a:lnTo>
                    <a:pt x="0" y="88461"/>
                  </a:lnTo>
                  <a:cubicBezTo>
                    <a:pt x="0" y="65000"/>
                    <a:pt x="9320" y="42499"/>
                    <a:pt x="25910" y="25910"/>
                  </a:cubicBezTo>
                  <a:cubicBezTo>
                    <a:pt x="42499" y="9320"/>
                    <a:pt x="65000" y="0"/>
                    <a:pt x="88461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75545" cy="1776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88548" y="-333375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866535" y="6104170"/>
            <a:ext cx="1890414" cy="1903473"/>
            <a:chOff x="0" y="0"/>
            <a:chExt cx="693308" cy="69809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3308" cy="698098"/>
            </a:xfrm>
            <a:custGeom>
              <a:avLst/>
              <a:gdLst/>
              <a:ahLst/>
              <a:cxnLst/>
              <a:rect r="r" b="b" t="t" l="l"/>
              <a:pathLst>
                <a:path h="698098" w="693308">
                  <a:moveTo>
                    <a:pt x="176100" y="0"/>
                  </a:moveTo>
                  <a:lnTo>
                    <a:pt x="517208" y="0"/>
                  </a:lnTo>
                  <a:cubicBezTo>
                    <a:pt x="563913" y="0"/>
                    <a:pt x="608704" y="18553"/>
                    <a:pt x="641730" y="51579"/>
                  </a:cubicBezTo>
                  <a:cubicBezTo>
                    <a:pt x="674755" y="84604"/>
                    <a:pt x="693308" y="129396"/>
                    <a:pt x="693308" y="176100"/>
                  </a:cubicBezTo>
                  <a:lnTo>
                    <a:pt x="693308" y="521997"/>
                  </a:lnTo>
                  <a:cubicBezTo>
                    <a:pt x="693308" y="619255"/>
                    <a:pt x="614465" y="698098"/>
                    <a:pt x="517208" y="698098"/>
                  </a:cubicBezTo>
                  <a:lnTo>
                    <a:pt x="176100" y="698098"/>
                  </a:lnTo>
                  <a:cubicBezTo>
                    <a:pt x="129396" y="698098"/>
                    <a:pt x="84604" y="679544"/>
                    <a:pt x="51579" y="646519"/>
                  </a:cubicBezTo>
                  <a:cubicBezTo>
                    <a:pt x="18553" y="613494"/>
                    <a:pt x="0" y="568702"/>
                    <a:pt x="0" y="521997"/>
                  </a:cubicBezTo>
                  <a:lnTo>
                    <a:pt x="0" y="176100"/>
                  </a:lnTo>
                  <a:cubicBezTo>
                    <a:pt x="0" y="129396"/>
                    <a:pt x="18553" y="84604"/>
                    <a:pt x="51579" y="51579"/>
                  </a:cubicBezTo>
                  <a:cubicBezTo>
                    <a:pt x="84604" y="18553"/>
                    <a:pt x="129396" y="0"/>
                    <a:pt x="176100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93308" cy="745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81952" y="1418186"/>
            <a:ext cx="5393647" cy="3086100"/>
            <a:chOff x="0" y="0"/>
            <a:chExt cx="1420549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20549" cy="812800"/>
            </a:xfrm>
            <a:custGeom>
              <a:avLst/>
              <a:gdLst/>
              <a:ahLst/>
              <a:cxnLst/>
              <a:rect r="r" b="b" t="t" l="l"/>
              <a:pathLst>
                <a:path h="812800" w="1420549">
                  <a:moveTo>
                    <a:pt x="73204" y="0"/>
                  </a:moveTo>
                  <a:lnTo>
                    <a:pt x="1347345" y="0"/>
                  </a:lnTo>
                  <a:cubicBezTo>
                    <a:pt x="1366760" y="0"/>
                    <a:pt x="1385380" y="7713"/>
                    <a:pt x="1399108" y="21441"/>
                  </a:cubicBezTo>
                  <a:cubicBezTo>
                    <a:pt x="1412837" y="35169"/>
                    <a:pt x="1420549" y="53789"/>
                    <a:pt x="1420549" y="73204"/>
                  </a:cubicBezTo>
                  <a:lnTo>
                    <a:pt x="1420549" y="739596"/>
                  </a:lnTo>
                  <a:cubicBezTo>
                    <a:pt x="1420549" y="780025"/>
                    <a:pt x="1387774" y="812800"/>
                    <a:pt x="1347345" y="812800"/>
                  </a:cubicBezTo>
                  <a:lnTo>
                    <a:pt x="73204" y="812800"/>
                  </a:lnTo>
                  <a:cubicBezTo>
                    <a:pt x="32775" y="812800"/>
                    <a:pt x="0" y="780025"/>
                    <a:pt x="0" y="739596"/>
                  </a:cubicBezTo>
                  <a:lnTo>
                    <a:pt x="0" y="73204"/>
                  </a:lnTo>
                  <a:cubicBezTo>
                    <a:pt x="0" y="32775"/>
                    <a:pt x="32775" y="0"/>
                    <a:pt x="73204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20549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2720" y="171506"/>
            <a:ext cx="2297758" cy="2076337"/>
          </a:xfrm>
          <a:custGeom>
            <a:avLst/>
            <a:gdLst/>
            <a:ahLst/>
            <a:cxnLst/>
            <a:rect r="r" b="b" t="t" l="l"/>
            <a:pathLst>
              <a:path h="2076337" w="2297758">
                <a:moveTo>
                  <a:pt x="0" y="0"/>
                </a:moveTo>
                <a:lnTo>
                  <a:pt x="2297757" y="0"/>
                </a:lnTo>
                <a:lnTo>
                  <a:pt x="2297757" y="2076338"/>
                </a:lnTo>
                <a:lnTo>
                  <a:pt x="0" y="2076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155811" y="1998163"/>
            <a:ext cx="3989609" cy="4478132"/>
          </a:xfrm>
          <a:custGeom>
            <a:avLst/>
            <a:gdLst/>
            <a:ahLst/>
            <a:cxnLst/>
            <a:rect r="r" b="b" t="t" l="l"/>
            <a:pathLst>
              <a:path h="4478132" w="3989609">
                <a:moveTo>
                  <a:pt x="0" y="0"/>
                </a:moveTo>
                <a:lnTo>
                  <a:pt x="3989608" y="0"/>
                </a:lnTo>
                <a:lnTo>
                  <a:pt x="3989608" y="4478132"/>
                </a:lnTo>
                <a:lnTo>
                  <a:pt x="0" y="4478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266368" y="6541272"/>
            <a:ext cx="1090747" cy="1029268"/>
          </a:xfrm>
          <a:custGeom>
            <a:avLst/>
            <a:gdLst/>
            <a:ahLst/>
            <a:cxnLst/>
            <a:rect r="r" b="b" t="t" l="l"/>
            <a:pathLst>
              <a:path h="1029268" w="1090747">
                <a:moveTo>
                  <a:pt x="0" y="0"/>
                </a:moveTo>
                <a:lnTo>
                  <a:pt x="1090747" y="0"/>
                </a:lnTo>
                <a:lnTo>
                  <a:pt x="1090747" y="1029268"/>
                </a:lnTo>
                <a:lnTo>
                  <a:pt x="0" y="10292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941089" y="2011337"/>
            <a:ext cx="7490259" cy="4183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93"/>
              </a:lnSpc>
            </a:pPr>
            <a:r>
              <a:rPr lang="en-US" b="true" sz="7657" spc="-344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ANÁLISIS PREDICTIVO DE RIESGO CREDITICIO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41089" y="7635794"/>
            <a:ext cx="8965953" cy="9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3"/>
              </a:lnSpc>
            </a:pPr>
            <a:r>
              <a:rPr lang="en-US" sz="301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Transformando datos en decisiones inteligentes para reducir el riesgo de incumplimiento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00774" y="9385247"/>
            <a:ext cx="4920593" cy="671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488"/>
              </a:lnSpc>
            </a:pPr>
            <a:r>
              <a:rPr lang="en-US" sz="392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Por: Karina Serrano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0325" y="1908236"/>
            <a:ext cx="17027430" cy="7968749"/>
            <a:chOff x="0" y="0"/>
            <a:chExt cx="4484591" cy="20987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4591" cy="2098765"/>
            </a:xfrm>
            <a:custGeom>
              <a:avLst/>
              <a:gdLst/>
              <a:ahLst/>
              <a:cxnLst/>
              <a:rect r="r" b="b" t="t" l="l"/>
              <a:pathLst>
                <a:path h="2098765" w="4484591">
                  <a:moveTo>
                    <a:pt x="23188" y="0"/>
                  </a:moveTo>
                  <a:lnTo>
                    <a:pt x="4461402" y="0"/>
                  </a:lnTo>
                  <a:cubicBezTo>
                    <a:pt x="4467552" y="0"/>
                    <a:pt x="4473450" y="2443"/>
                    <a:pt x="4477799" y="6792"/>
                  </a:cubicBezTo>
                  <a:cubicBezTo>
                    <a:pt x="4482148" y="11140"/>
                    <a:pt x="4484591" y="17038"/>
                    <a:pt x="4484591" y="23188"/>
                  </a:cubicBezTo>
                  <a:lnTo>
                    <a:pt x="4484591" y="2075577"/>
                  </a:lnTo>
                  <a:cubicBezTo>
                    <a:pt x="4484591" y="2081727"/>
                    <a:pt x="4482148" y="2087625"/>
                    <a:pt x="4477799" y="2091973"/>
                  </a:cubicBezTo>
                  <a:cubicBezTo>
                    <a:pt x="4473450" y="2096322"/>
                    <a:pt x="4467552" y="2098765"/>
                    <a:pt x="4461402" y="2098765"/>
                  </a:cubicBezTo>
                  <a:lnTo>
                    <a:pt x="23188" y="2098765"/>
                  </a:lnTo>
                  <a:cubicBezTo>
                    <a:pt x="10382" y="2098765"/>
                    <a:pt x="0" y="2088383"/>
                    <a:pt x="0" y="2075577"/>
                  </a:cubicBezTo>
                  <a:lnTo>
                    <a:pt x="0" y="23188"/>
                  </a:lnTo>
                  <a:cubicBezTo>
                    <a:pt x="0" y="17038"/>
                    <a:pt x="2443" y="11140"/>
                    <a:pt x="6792" y="6792"/>
                  </a:cubicBezTo>
                  <a:cubicBezTo>
                    <a:pt x="11140" y="2443"/>
                    <a:pt x="17038" y="0"/>
                    <a:pt x="231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84591" cy="2146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91260" y="257449"/>
            <a:ext cx="2555110" cy="2434433"/>
            <a:chOff x="0" y="0"/>
            <a:chExt cx="1008733" cy="9610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8733" cy="961091"/>
            </a:xfrm>
            <a:custGeom>
              <a:avLst/>
              <a:gdLst/>
              <a:ahLst/>
              <a:cxnLst/>
              <a:rect r="r" b="b" t="t" l="l"/>
              <a:pathLst>
                <a:path h="961091" w="1008733">
                  <a:moveTo>
                    <a:pt x="154529" y="0"/>
                  </a:moveTo>
                  <a:lnTo>
                    <a:pt x="854204" y="0"/>
                  </a:lnTo>
                  <a:cubicBezTo>
                    <a:pt x="939548" y="0"/>
                    <a:pt x="1008733" y="69185"/>
                    <a:pt x="1008733" y="154529"/>
                  </a:cubicBezTo>
                  <a:lnTo>
                    <a:pt x="1008733" y="806562"/>
                  </a:lnTo>
                  <a:cubicBezTo>
                    <a:pt x="1008733" y="847546"/>
                    <a:pt x="992452" y="886851"/>
                    <a:pt x="963473" y="915831"/>
                  </a:cubicBezTo>
                  <a:cubicBezTo>
                    <a:pt x="934493" y="944810"/>
                    <a:pt x="895188" y="961091"/>
                    <a:pt x="854204" y="961091"/>
                  </a:cubicBezTo>
                  <a:lnTo>
                    <a:pt x="154529" y="961091"/>
                  </a:lnTo>
                  <a:cubicBezTo>
                    <a:pt x="69185" y="961091"/>
                    <a:pt x="0" y="891906"/>
                    <a:pt x="0" y="806562"/>
                  </a:cubicBezTo>
                  <a:lnTo>
                    <a:pt x="0" y="154529"/>
                  </a:lnTo>
                  <a:cubicBezTo>
                    <a:pt x="0" y="69185"/>
                    <a:pt x="69185" y="0"/>
                    <a:pt x="154529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008733" cy="1008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869557" y="-635524"/>
            <a:ext cx="3214372" cy="3007535"/>
            <a:chOff x="0" y="0"/>
            <a:chExt cx="1269004" cy="11873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58824" y="2965659"/>
            <a:ext cx="7444156" cy="5110404"/>
          </a:xfrm>
          <a:custGeom>
            <a:avLst/>
            <a:gdLst/>
            <a:ahLst/>
            <a:cxnLst/>
            <a:rect r="r" b="b" t="t" l="l"/>
            <a:pathLst>
              <a:path h="5110404" w="7444156">
                <a:moveTo>
                  <a:pt x="0" y="0"/>
                </a:moveTo>
                <a:lnTo>
                  <a:pt x="7444156" y="0"/>
                </a:lnTo>
                <a:lnTo>
                  <a:pt x="7444156" y="5110404"/>
                </a:lnTo>
                <a:lnTo>
                  <a:pt x="0" y="5110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97B2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0262962" y="8282032"/>
            <a:ext cx="7544793" cy="519878"/>
          </a:xfrm>
          <a:custGeom>
            <a:avLst/>
            <a:gdLst/>
            <a:ahLst/>
            <a:cxnLst/>
            <a:rect r="r" b="b" t="t" l="l"/>
            <a:pathLst>
              <a:path h="519878" w="7544793">
                <a:moveTo>
                  <a:pt x="0" y="0"/>
                </a:moveTo>
                <a:lnTo>
                  <a:pt x="7544793" y="0"/>
                </a:lnTo>
                <a:lnTo>
                  <a:pt x="7544793" y="519878"/>
                </a:lnTo>
                <a:lnTo>
                  <a:pt x="0" y="519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635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210282" y="435259"/>
            <a:ext cx="1936087" cy="13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 b="true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Evaluar un nuevo cliente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4497" y="729455"/>
            <a:ext cx="12907924" cy="71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4"/>
              </a:lnSpc>
            </a:pPr>
            <a:r>
              <a:rPr lang="en-US" sz="4800" spc="-187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Una herramienta para todos: </a:t>
            </a:r>
            <a:r>
              <a:rPr lang="en-US" sz="4800" spc="-187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El Score de Riesgo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4497" y="2119328"/>
            <a:ext cx="8667113" cy="7537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¿Cómo funciona?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◦ Ingresamos los datos de un nuevo cliente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→ El modelo analiza 11 variables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→ Genera un score de probabilidad de incumplimiento</a:t>
            </a:r>
          </a:p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Ejemplo práctico:</a:t>
            </a: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Un nuevo cliente con estas características tiene una</a:t>
            </a:r>
            <a:r>
              <a:rPr lang="en-US" sz="33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 probabilidad del 30% de no cumplir</a:t>
            </a: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con sus obligaciones de pago.</a:t>
            </a:r>
          </a:p>
          <a:p>
            <a:pPr algn="l">
              <a:lnSpc>
                <a:spcPts val="4620"/>
              </a:lnSpc>
            </a:pPr>
            <a:r>
              <a:rPr lang="en-US" sz="33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Diseñada para la operación diaria: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Sin complicaciones técnicas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Cualquier persona puede usarla</a:t>
            </a:r>
          </a:p>
          <a:p>
            <a:pPr algn="l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Integrable a sistemas existentes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31804" y="2867363"/>
          <a:ext cx="14316817" cy="5876765"/>
        </p:xfrm>
        <a:graphic>
          <a:graphicData uri="http://schemas.openxmlformats.org/drawingml/2006/table">
            <a:tbl>
              <a:tblPr/>
              <a:tblGrid>
                <a:gridCol w="14316817"/>
              </a:tblGrid>
              <a:tr h="13815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true">
                          <a:solidFill>
                            <a:srgbClr val="FFFFFF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Beneficios Cuantificables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95CD9"/>
                    </a:solidFill>
                  </a:tcPr>
                </a:tc>
              </a:tr>
              <a:tr h="11146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272B47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Reducción de Cartera Vencida: </a:t>
                      </a:r>
                      <a:r>
                        <a:rPr lang="en-US" sz="3599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Identificación temprana de riesgo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D1F2"/>
                    </a:solidFill>
                  </a:tcPr>
                </a:tc>
              </a:tr>
              <a:tr h="11165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272B47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Decisiones más precisas: </a:t>
                      </a:r>
                      <a:r>
                        <a:rPr lang="en-US" sz="3599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En aprobaciones de crédito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5E8"/>
                    </a:solidFill>
                  </a:tcPr>
                </a:tc>
              </a:tr>
              <a:tr h="111569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272B47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Eficiencia Operativa: </a:t>
                      </a:r>
                      <a:r>
                        <a:rPr lang="en-US" sz="3599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Evaluación automática y rápida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D1F2"/>
                    </a:solidFill>
                  </a:tcPr>
                </a:tc>
              </a:tr>
              <a:tr h="11482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272B47"/>
                          </a:solidFill>
                          <a:latin typeface="TT Norms Bold"/>
                          <a:ea typeface="TT Norms Bold"/>
                          <a:cs typeface="TT Norms Bold"/>
                          <a:sym typeface="TT Norms Bold"/>
                        </a:rPr>
                        <a:t>Cartera más saludable y rentable:</a:t>
                      </a:r>
                      <a:r>
                        <a:rPr lang="en-US" sz="3599">
                          <a:solidFill>
                            <a:srgbClr val="272B47"/>
                          </a:solidFill>
                          <a:latin typeface="TT Norms"/>
                          <a:ea typeface="TT Norms"/>
                          <a:cs typeface="TT Norms"/>
                          <a:sym typeface="TT Norms"/>
                        </a:rPr>
                        <a:t> Mejor calidad de la cartera total</a:t>
                      </a:r>
                      <a:endParaRPr lang="en-US" sz="1100"/>
                    </a:p>
                  </a:txBody>
                  <a:tcPr marL="123825" marR="123825" marT="123825" marB="123825" anchor="ctr">
                    <a:lnL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95C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CE5E8"/>
                    </a:solidFill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04903" y="8744127"/>
            <a:ext cx="1708374" cy="1351751"/>
          </a:xfrm>
          <a:custGeom>
            <a:avLst/>
            <a:gdLst/>
            <a:ahLst/>
            <a:cxnLst/>
            <a:rect r="r" b="b" t="t" l="l"/>
            <a:pathLst>
              <a:path h="1351751" w="1708374">
                <a:moveTo>
                  <a:pt x="0" y="0"/>
                </a:moveTo>
                <a:lnTo>
                  <a:pt x="1708374" y="0"/>
                </a:lnTo>
                <a:lnTo>
                  <a:pt x="1708374" y="1351751"/>
                </a:lnTo>
                <a:lnTo>
                  <a:pt x="0" y="13517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43501"/>
            <a:ext cx="16230600" cy="94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b="true" sz="620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RESULTADOS TANGIBLES DEL MODELO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6870" y="1893605"/>
            <a:ext cx="16442430" cy="8010797"/>
            <a:chOff x="0" y="0"/>
            <a:chExt cx="7634276" cy="3719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34276" cy="3719440"/>
            </a:xfrm>
            <a:custGeom>
              <a:avLst/>
              <a:gdLst/>
              <a:ahLst/>
              <a:cxnLst/>
              <a:rect r="r" b="b" t="t" l="l"/>
              <a:pathLst>
                <a:path h="3719440" w="7634276">
                  <a:moveTo>
                    <a:pt x="24013" y="0"/>
                  </a:moveTo>
                  <a:lnTo>
                    <a:pt x="7610263" y="0"/>
                  </a:lnTo>
                  <a:cubicBezTo>
                    <a:pt x="7623525" y="0"/>
                    <a:pt x="7634276" y="10751"/>
                    <a:pt x="7634276" y="24013"/>
                  </a:cubicBezTo>
                  <a:lnTo>
                    <a:pt x="7634276" y="3695427"/>
                  </a:lnTo>
                  <a:cubicBezTo>
                    <a:pt x="7634276" y="3708689"/>
                    <a:pt x="7623525" y="3719440"/>
                    <a:pt x="7610263" y="3719440"/>
                  </a:cubicBezTo>
                  <a:lnTo>
                    <a:pt x="24013" y="3719440"/>
                  </a:lnTo>
                  <a:cubicBezTo>
                    <a:pt x="10751" y="3719440"/>
                    <a:pt x="0" y="3708689"/>
                    <a:pt x="0" y="3695427"/>
                  </a:cubicBezTo>
                  <a:lnTo>
                    <a:pt x="0" y="24013"/>
                  </a:lnTo>
                  <a:cubicBezTo>
                    <a:pt x="0" y="10751"/>
                    <a:pt x="10751" y="0"/>
                    <a:pt x="240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634276" cy="3767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8288" y="2158128"/>
            <a:ext cx="15831012" cy="7374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Para Ejecutivos Comerciales: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Herramienta de apoyo confiable en la toma de decisiones de crédito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Para Gerencia de Riesgo: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Control mejorado y visibilidad del riesgo de la cartera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Para la Empresa: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Cartera más saludable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Mayor rentabilidad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Menor exposición al riesgo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 </a:t>
            </a:r>
          </a:p>
          <a:p>
            <a:pPr algn="l">
              <a:lnSpc>
                <a:spcPts val="5599"/>
              </a:lnSpc>
            </a:pPr>
            <a:r>
              <a:rPr lang="en-US" sz="3999" i="true">
                <a:solidFill>
                  <a:srgbClr val="272B47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El modelo se convierte en un activo estratégico que genera valor en toda la organización.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247425" y="89687"/>
            <a:ext cx="2075083" cy="1977078"/>
            <a:chOff x="0" y="0"/>
            <a:chExt cx="1008733" cy="9610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8733" cy="961091"/>
            </a:xfrm>
            <a:custGeom>
              <a:avLst/>
              <a:gdLst/>
              <a:ahLst/>
              <a:cxnLst/>
              <a:rect r="r" b="b" t="t" l="l"/>
              <a:pathLst>
                <a:path h="961091" w="1008733">
                  <a:moveTo>
                    <a:pt x="190276" y="0"/>
                  </a:moveTo>
                  <a:lnTo>
                    <a:pt x="818457" y="0"/>
                  </a:lnTo>
                  <a:cubicBezTo>
                    <a:pt x="923544" y="0"/>
                    <a:pt x="1008733" y="85189"/>
                    <a:pt x="1008733" y="190276"/>
                  </a:cubicBezTo>
                  <a:lnTo>
                    <a:pt x="1008733" y="770815"/>
                  </a:lnTo>
                  <a:cubicBezTo>
                    <a:pt x="1008733" y="821280"/>
                    <a:pt x="988686" y="869677"/>
                    <a:pt x="953002" y="905361"/>
                  </a:cubicBezTo>
                  <a:cubicBezTo>
                    <a:pt x="917319" y="941044"/>
                    <a:pt x="868921" y="961091"/>
                    <a:pt x="818457" y="961091"/>
                  </a:cubicBezTo>
                  <a:lnTo>
                    <a:pt x="190276" y="961091"/>
                  </a:lnTo>
                  <a:cubicBezTo>
                    <a:pt x="85189" y="961091"/>
                    <a:pt x="0" y="875902"/>
                    <a:pt x="0" y="770815"/>
                  </a:cubicBezTo>
                  <a:lnTo>
                    <a:pt x="0" y="190276"/>
                  </a:lnTo>
                  <a:cubicBezTo>
                    <a:pt x="0" y="85189"/>
                    <a:pt x="85189" y="0"/>
                    <a:pt x="190276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08733" cy="1008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473439" y="-635524"/>
            <a:ext cx="2610490" cy="2442511"/>
            <a:chOff x="0" y="0"/>
            <a:chExt cx="1269004" cy="11873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51250" y="0"/>
                  </a:moveTo>
                  <a:lnTo>
                    <a:pt x="1117753" y="0"/>
                  </a:lnTo>
                  <a:cubicBezTo>
                    <a:pt x="1157867" y="0"/>
                    <a:pt x="1196339" y="15935"/>
                    <a:pt x="1224704" y="44300"/>
                  </a:cubicBezTo>
                  <a:cubicBezTo>
                    <a:pt x="1253068" y="72665"/>
                    <a:pt x="1269004" y="111136"/>
                    <a:pt x="1269004" y="151250"/>
                  </a:cubicBezTo>
                  <a:lnTo>
                    <a:pt x="1269004" y="1036096"/>
                  </a:lnTo>
                  <a:cubicBezTo>
                    <a:pt x="1269004" y="1119629"/>
                    <a:pt x="1201287" y="1187346"/>
                    <a:pt x="1117753" y="1187346"/>
                  </a:cubicBezTo>
                  <a:lnTo>
                    <a:pt x="151250" y="1187346"/>
                  </a:lnTo>
                  <a:cubicBezTo>
                    <a:pt x="67717" y="1187346"/>
                    <a:pt x="0" y="1119629"/>
                    <a:pt x="0" y="1036096"/>
                  </a:cubicBezTo>
                  <a:lnTo>
                    <a:pt x="0" y="151250"/>
                  </a:lnTo>
                  <a:cubicBezTo>
                    <a:pt x="0" y="67717"/>
                    <a:pt x="67717" y="0"/>
                    <a:pt x="151250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721586" y="194106"/>
            <a:ext cx="1392768" cy="1392768"/>
          </a:xfrm>
          <a:custGeom>
            <a:avLst/>
            <a:gdLst/>
            <a:ahLst/>
            <a:cxnLst/>
            <a:rect r="r" b="b" t="t" l="l"/>
            <a:pathLst>
              <a:path h="1392768" w="1392768">
                <a:moveTo>
                  <a:pt x="0" y="0"/>
                </a:moveTo>
                <a:lnTo>
                  <a:pt x="1392768" y="0"/>
                </a:lnTo>
                <a:lnTo>
                  <a:pt x="1392768" y="1392767"/>
                </a:lnTo>
                <a:lnTo>
                  <a:pt x="0" y="139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22785" y="472988"/>
            <a:ext cx="16230600" cy="94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b="true" sz="620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IMPACTO EN EL NEGOCIO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6870" y="1893605"/>
            <a:ext cx="16442430" cy="8010797"/>
            <a:chOff x="0" y="0"/>
            <a:chExt cx="7634276" cy="3719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34276" cy="3719440"/>
            </a:xfrm>
            <a:custGeom>
              <a:avLst/>
              <a:gdLst/>
              <a:ahLst/>
              <a:cxnLst/>
              <a:rect r="r" b="b" t="t" l="l"/>
              <a:pathLst>
                <a:path h="3719440" w="7634276">
                  <a:moveTo>
                    <a:pt x="24013" y="0"/>
                  </a:moveTo>
                  <a:lnTo>
                    <a:pt x="7610263" y="0"/>
                  </a:lnTo>
                  <a:cubicBezTo>
                    <a:pt x="7623525" y="0"/>
                    <a:pt x="7634276" y="10751"/>
                    <a:pt x="7634276" y="24013"/>
                  </a:cubicBezTo>
                  <a:lnTo>
                    <a:pt x="7634276" y="3695427"/>
                  </a:lnTo>
                  <a:cubicBezTo>
                    <a:pt x="7634276" y="3708689"/>
                    <a:pt x="7623525" y="3719440"/>
                    <a:pt x="7610263" y="3719440"/>
                  </a:cubicBezTo>
                  <a:lnTo>
                    <a:pt x="24013" y="3719440"/>
                  </a:lnTo>
                  <a:cubicBezTo>
                    <a:pt x="10751" y="3719440"/>
                    <a:pt x="0" y="3708689"/>
                    <a:pt x="0" y="3695427"/>
                  </a:cubicBezTo>
                  <a:lnTo>
                    <a:pt x="0" y="24013"/>
                  </a:lnTo>
                  <a:cubicBezTo>
                    <a:pt x="0" y="10751"/>
                    <a:pt x="10751" y="0"/>
                    <a:pt x="240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634276" cy="3767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8288" y="6788125"/>
            <a:ext cx="15293298" cy="2625977"/>
            <a:chOff x="0" y="0"/>
            <a:chExt cx="2954534" cy="5073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54534" cy="507316"/>
            </a:xfrm>
            <a:custGeom>
              <a:avLst/>
              <a:gdLst/>
              <a:ahLst/>
              <a:cxnLst/>
              <a:rect r="r" b="b" t="t" l="l"/>
              <a:pathLst>
                <a:path h="507316" w="2954534">
                  <a:moveTo>
                    <a:pt x="9112" y="0"/>
                  </a:moveTo>
                  <a:lnTo>
                    <a:pt x="2945422" y="0"/>
                  </a:lnTo>
                  <a:cubicBezTo>
                    <a:pt x="2950454" y="0"/>
                    <a:pt x="2954534" y="4080"/>
                    <a:pt x="2954534" y="9112"/>
                  </a:cubicBezTo>
                  <a:lnTo>
                    <a:pt x="2954534" y="498204"/>
                  </a:lnTo>
                  <a:cubicBezTo>
                    <a:pt x="2954534" y="500621"/>
                    <a:pt x="2953574" y="502938"/>
                    <a:pt x="2951865" y="504647"/>
                  </a:cubicBezTo>
                  <a:cubicBezTo>
                    <a:pt x="2950156" y="506356"/>
                    <a:pt x="2947838" y="507316"/>
                    <a:pt x="2945422" y="507316"/>
                  </a:cubicBezTo>
                  <a:lnTo>
                    <a:pt x="9112" y="507316"/>
                  </a:lnTo>
                  <a:cubicBezTo>
                    <a:pt x="6695" y="507316"/>
                    <a:pt x="4378" y="506356"/>
                    <a:pt x="2669" y="504647"/>
                  </a:cubicBezTo>
                  <a:cubicBezTo>
                    <a:pt x="960" y="502938"/>
                    <a:pt x="0" y="500621"/>
                    <a:pt x="0" y="498204"/>
                  </a:cubicBezTo>
                  <a:lnTo>
                    <a:pt x="0" y="9112"/>
                  </a:lnTo>
                  <a:cubicBezTo>
                    <a:pt x="0" y="6695"/>
                    <a:pt x="960" y="4378"/>
                    <a:pt x="2669" y="2669"/>
                  </a:cubicBezTo>
                  <a:cubicBezTo>
                    <a:pt x="4378" y="960"/>
                    <a:pt x="6695" y="0"/>
                    <a:pt x="9112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954534" cy="5549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428288" y="2186703"/>
            <a:ext cx="15293298" cy="6700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 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Modelo robusto y reutilizable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construido exitosamente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Random Forest es la mejor opción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para predicción de riesgo crediticio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b="true" sz="3999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Escalable y flexible.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El scoring puede escalarse a 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       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API / Excel / App.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ctr">
              <a:lnSpc>
                <a:spcPts val="7139"/>
              </a:lnSpc>
            </a:pPr>
            <a:r>
              <a:rPr lang="en-US" b="true" sz="5099" i="true">
                <a:solidFill>
                  <a:srgbClr val="272B47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La predicción no es el futuro, es una herramienta para tomar mejores decisiones hoy.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247425" y="89687"/>
            <a:ext cx="2075083" cy="1977078"/>
            <a:chOff x="0" y="0"/>
            <a:chExt cx="1008733" cy="9610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08733" cy="961091"/>
            </a:xfrm>
            <a:custGeom>
              <a:avLst/>
              <a:gdLst/>
              <a:ahLst/>
              <a:cxnLst/>
              <a:rect r="r" b="b" t="t" l="l"/>
              <a:pathLst>
                <a:path h="961091" w="1008733">
                  <a:moveTo>
                    <a:pt x="190276" y="0"/>
                  </a:moveTo>
                  <a:lnTo>
                    <a:pt x="818457" y="0"/>
                  </a:lnTo>
                  <a:cubicBezTo>
                    <a:pt x="923544" y="0"/>
                    <a:pt x="1008733" y="85189"/>
                    <a:pt x="1008733" y="190276"/>
                  </a:cubicBezTo>
                  <a:lnTo>
                    <a:pt x="1008733" y="770815"/>
                  </a:lnTo>
                  <a:cubicBezTo>
                    <a:pt x="1008733" y="821280"/>
                    <a:pt x="988686" y="869677"/>
                    <a:pt x="953002" y="905361"/>
                  </a:cubicBezTo>
                  <a:cubicBezTo>
                    <a:pt x="917319" y="941044"/>
                    <a:pt x="868921" y="961091"/>
                    <a:pt x="818457" y="961091"/>
                  </a:cubicBezTo>
                  <a:lnTo>
                    <a:pt x="190276" y="961091"/>
                  </a:lnTo>
                  <a:cubicBezTo>
                    <a:pt x="85189" y="961091"/>
                    <a:pt x="0" y="875902"/>
                    <a:pt x="0" y="770815"/>
                  </a:cubicBezTo>
                  <a:lnTo>
                    <a:pt x="0" y="190276"/>
                  </a:lnTo>
                  <a:cubicBezTo>
                    <a:pt x="0" y="85189"/>
                    <a:pt x="85189" y="0"/>
                    <a:pt x="190276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008733" cy="1008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473439" y="-635524"/>
            <a:ext cx="2610490" cy="2442511"/>
            <a:chOff x="0" y="0"/>
            <a:chExt cx="1269004" cy="11873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51250" y="0"/>
                  </a:moveTo>
                  <a:lnTo>
                    <a:pt x="1117753" y="0"/>
                  </a:lnTo>
                  <a:cubicBezTo>
                    <a:pt x="1157867" y="0"/>
                    <a:pt x="1196339" y="15935"/>
                    <a:pt x="1224704" y="44300"/>
                  </a:cubicBezTo>
                  <a:cubicBezTo>
                    <a:pt x="1253068" y="72665"/>
                    <a:pt x="1269004" y="111136"/>
                    <a:pt x="1269004" y="151250"/>
                  </a:cubicBezTo>
                  <a:lnTo>
                    <a:pt x="1269004" y="1036096"/>
                  </a:lnTo>
                  <a:cubicBezTo>
                    <a:pt x="1269004" y="1119629"/>
                    <a:pt x="1201287" y="1187346"/>
                    <a:pt x="1117753" y="1187346"/>
                  </a:cubicBezTo>
                  <a:lnTo>
                    <a:pt x="151250" y="1187346"/>
                  </a:lnTo>
                  <a:cubicBezTo>
                    <a:pt x="67717" y="1187346"/>
                    <a:pt x="0" y="1119629"/>
                    <a:pt x="0" y="1036096"/>
                  </a:cubicBezTo>
                  <a:lnTo>
                    <a:pt x="0" y="151250"/>
                  </a:lnTo>
                  <a:cubicBezTo>
                    <a:pt x="0" y="67717"/>
                    <a:pt x="67717" y="0"/>
                    <a:pt x="151250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721586" y="194106"/>
            <a:ext cx="1392768" cy="1392768"/>
          </a:xfrm>
          <a:custGeom>
            <a:avLst/>
            <a:gdLst/>
            <a:ahLst/>
            <a:cxnLst/>
            <a:rect r="r" b="b" t="t" l="l"/>
            <a:pathLst>
              <a:path h="1392768" w="1392768">
                <a:moveTo>
                  <a:pt x="0" y="0"/>
                </a:moveTo>
                <a:lnTo>
                  <a:pt x="1392768" y="0"/>
                </a:lnTo>
                <a:lnTo>
                  <a:pt x="1392768" y="1392767"/>
                </a:lnTo>
                <a:lnTo>
                  <a:pt x="0" y="1392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22785" y="472988"/>
            <a:ext cx="16230600" cy="942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0"/>
              </a:lnSpc>
            </a:pPr>
            <a:r>
              <a:rPr lang="en-US" b="true" sz="6200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CONCLUSIONES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67477" y="-837278"/>
            <a:ext cx="3601394" cy="3623825"/>
            <a:chOff x="0" y="0"/>
            <a:chExt cx="1388542" cy="13971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8542" cy="1397190"/>
            </a:xfrm>
            <a:custGeom>
              <a:avLst/>
              <a:gdLst/>
              <a:ahLst/>
              <a:cxnLst/>
              <a:rect r="r" b="b" t="t" l="l"/>
              <a:pathLst>
                <a:path h="1397190" w="1388542">
                  <a:moveTo>
                    <a:pt x="109635" y="0"/>
                  </a:moveTo>
                  <a:lnTo>
                    <a:pt x="1278907" y="0"/>
                  </a:lnTo>
                  <a:cubicBezTo>
                    <a:pt x="1339457" y="0"/>
                    <a:pt x="1388542" y="49085"/>
                    <a:pt x="1388542" y="109635"/>
                  </a:cubicBezTo>
                  <a:lnTo>
                    <a:pt x="1388542" y="1287556"/>
                  </a:lnTo>
                  <a:cubicBezTo>
                    <a:pt x="1388542" y="1348105"/>
                    <a:pt x="1339457" y="1397190"/>
                    <a:pt x="1278907" y="1397190"/>
                  </a:cubicBezTo>
                  <a:lnTo>
                    <a:pt x="109635" y="1397190"/>
                  </a:lnTo>
                  <a:cubicBezTo>
                    <a:pt x="49085" y="1397190"/>
                    <a:pt x="0" y="1348105"/>
                    <a:pt x="0" y="1287556"/>
                  </a:cubicBezTo>
                  <a:lnTo>
                    <a:pt x="0" y="109635"/>
                  </a:lnTo>
                  <a:cubicBezTo>
                    <a:pt x="0" y="49085"/>
                    <a:pt x="49085" y="0"/>
                    <a:pt x="10963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88542" cy="1444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272529" y="1752234"/>
            <a:ext cx="2865527" cy="3391266"/>
            <a:chOff x="0" y="0"/>
            <a:chExt cx="1104823" cy="13075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4823" cy="1307526"/>
            </a:xfrm>
            <a:custGeom>
              <a:avLst/>
              <a:gdLst/>
              <a:ahLst/>
              <a:cxnLst/>
              <a:rect r="r" b="b" t="t" l="l"/>
              <a:pathLst>
                <a:path h="1307526" w="1104823">
                  <a:moveTo>
                    <a:pt x="137789" y="0"/>
                  </a:moveTo>
                  <a:lnTo>
                    <a:pt x="967034" y="0"/>
                  </a:lnTo>
                  <a:cubicBezTo>
                    <a:pt x="1043133" y="0"/>
                    <a:pt x="1104823" y="61690"/>
                    <a:pt x="1104823" y="137789"/>
                  </a:cubicBezTo>
                  <a:lnTo>
                    <a:pt x="1104823" y="1169737"/>
                  </a:lnTo>
                  <a:cubicBezTo>
                    <a:pt x="1104823" y="1245835"/>
                    <a:pt x="1043133" y="1307526"/>
                    <a:pt x="967034" y="1307526"/>
                  </a:cubicBezTo>
                  <a:lnTo>
                    <a:pt x="137789" y="1307526"/>
                  </a:lnTo>
                  <a:cubicBezTo>
                    <a:pt x="61690" y="1307526"/>
                    <a:pt x="0" y="1245835"/>
                    <a:pt x="0" y="1169737"/>
                  </a:cubicBezTo>
                  <a:lnTo>
                    <a:pt x="0" y="137789"/>
                  </a:lnTo>
                  <a:cubicBezTo>
                    <a:pt x="0" y="61690"/>
                    <a:pt x="61690" y="0"/>
                    <a:pt x="137789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104823" cy="1355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0256" y="2662391"/>
            <a:ext cx="13702272" cy="7313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En el dinámico mundo financiero, el riesgo de que un cliente no cumpla con sus pagos es un desafío constante que impacta directamente la rentabilidad.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</a:pPr>
            <a:r>
              <a:rPr lang="en-US" sz="38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La pregunta crítica:</a:t>
            </a:r>
            <a:r>
              <a:rPr lang="en-US" sz="3800" i="true">
                <a:solidFill>
                  <a:srgbClr val="272B47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 </a:t>
            </a:r>
            <a:r>
              <a:rPr lang="en-US" sz="3800" i="true" b="true">
                <a:solidFill>
                  <a:srgbClr val="272B47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¿Cómo identificar a los clientes con mayor riesgo ANTES de que ocurra el incumplimiento?</a:t>
            </a:r>
          </a:p>
          <a:p>
            <a:pPr algn="l">
              <a:lnSpc>
                <a:spcPts val="5320"/>
              </a:lnSpc>
            </a:pPr>
          </a:p>
          <a:p>
            <a:pPr algn="l">
              <a:lnSpc>
                <a:spcPts val="5320"/>
              </a:lnSpc>
            </a:pPr>
            <a:r>
              <a:rPr lang="en-US" sz="38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El costo de no predecir: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Cartera vencida que afecta el flujo de caja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Pérdidas financieras por cuentas incobrables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Recursos desperdiciados en cobranza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958137" y="2271686"/>
            <a:ext cx="1870029" cy="2358981"/>
          </a:xfrm>
          <a:custGeom>
            <a:avLst/>
            <a:gdLst/>
            <a:ahLst/>
            <a:cxnLst/>
            <a:rect r="r" b="b" t="t" l="l"/>
            <a:pathLst>
              <a:path h="2358981" w="1870029">
                <a:moveTo>
                  <a:pt x="0" y="0"/>
                </a:moveTo>
                <a:lnTo>
                  <a:pt x="1870028" y="0"/>
                </a:lnTo>
                <a:lnTo>
                  <a:pt x="1870028" y="2358981"/>
                </a:lnTo>
                <a:lnTo>
                  <a:pt x="0" y="2358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77277" y="43976"/>
            <a:ext cx="1381794" cy="2443688"/>
          </a:xfrm>
          <a:custGeom>
            <a:avLst/>
            <a:gdLst/>
            <a:ahLst/>
            <a:cxnLst/>
            <a:rect r="r" b="b" t="t" l="l"/>
            <a:pathLst>
              <a:path h="2443688" w="1381794">
                <a:moveTo>
                  <a:pt x="0" y="0"/>
                </a:moveTo>
                <a:lnTo>
                  <a:pt x="1381794" y="0"/>
                </a:lnTo>
                <a:lnTo>
                  <a:pt x="1381794" y="2443688"/>
                </a:lnTo>
                <a:lnTo>
                  <a:pt x="0" y="2443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77601" y="218022"/>
            <a:ext cx="12739037" cy="222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b="true" sz="6400" spc="-37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EL DESAFÍO.</a:t>
            </a:r>
          </a:p>
          <a:p>
            <a:pPr algn="just">
              <a:lnSpc>
                <a:spcPts val="8960"/>
              </a:lnSpc>
              <a:spcBef>
                <a:spcPct val="0"/>
              </a:spcBef>
            </a:pPr>
            <a:r>
              <a:rPr lang="en-US" b="true" sz="6400" spc="-37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ANTICIPAR EL RIESGO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24001" y="-422141"/>
            <a:ext cx="5682215" cy="7592649"/>
            <a:chOff x="0" y="0"/>
            <a:chExt cx="1496550" cy="19997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6550" cy="1999710"/>
            </a:xfrm>
            <a:custGeom>
              <a:avLst/>
              <a:gdLst/>
              <a:ahLst/>
              <a:cxnLst/>
              <a:rect r="r" b="b" t="t" l="l"/>
              <a:pathLst>
                <a:path h="1999710" w="1496550">
                  <a:moveTo>
                    <a:pt x="69487" y="0"/>
                  </a:moveTo>
                  <a:lnTo>
                    <a:pt x="1427064" y="0"/>
                  </a:lnTo>
                  <a:cubicBezTo>
                    <a:pt x="1465440" y="0"/>
                    <a:pt x="1496550" y="31110"/>
                    <a:pt x="1496550" y="69487"/>
                  </a:cubicBezTo>
                  <a:lnTo>
                    <a:pt x="1496550" y="1930223"/>
                  </a:lnTo>
                  <a:cubicBezTo>
                    <a:pt x="1496550" y="1968600"/>
                    <a:pt x="1465440" y="1999710"/>
                    <a:pt x="1427064" y="1999710"/>
                  </a:cubicBezTo>
                  <a:lnTo>
                    <a:pt x="69487" y="1999710"/>
                  </a:lnTo>
                  <a:cubicBezTo>
                    <a:pt x="31110" y="1999710"/>
                    <a:pt x="0" y="1968600"/>
                    <a:pt x="0" y="1930223"/>
                  </a:cubicBezTo>
                  <a:lnTo>
                    <a:pt x="0" y="69487"/>
                  </a:lnTo>
                  <a:cubicBezTo>
                    <a:pt x="0" y="31110"/>
                    <a:pt x="31110" y="0"/>
                    <a:pt x="69487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96550" cy="20473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55418" y="1784581"/>
            <a:ext cx="7864100" cy="6812540"/>
            <a:chOff x="0" y="0"/>
            <a:chExt cx="2071203" cy="17942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1203" cy="1794249"/>
            </a:xfrm>
            <a:custGeom>
              <a:avLst/>
              <a:gdLst/>
              <a:ahLst/>
              <a:cxnLst/>
              <a:rect r="r" b="b" t="t" l="l"/>
              <a:pathLst>
                <a:path h="1794249" w="2071203">
                  <a:moveTo>
                    <a:pt x="50208" y="0"/>
                  </a:moveTo>
                  <a:lnTo>
                    <a:pt x="2020996" y="0"/>
                  </a:lnTo>
                  <a:cubicBezTo>
                    <a:pt x="2048725" y="0"/>
                    <a:pt x="2071203" y="22479"/>
                    <a:pt x="2071203" y="50208"/>
                  </a:cubicBezTo>
                  <a:lnTo>
                    <a:pt x="2071203" y="1744041"/>
                  </a:lnTo>
                  <a:cubicBezTo>
                    <a:pt x="2071203" y="1771770"/>
                    <a:pt x="2048725" y="1794249"/>
                    <a:pt x="2020996" y="1794249"/>
                  </a:cubicBezTo>
                  <a:lnTo>
                    <a:pt x="50208" y="1794249"/>
                  </a:lnTo>
                  <a:cubicBezTo>
                    <a:pt x="36892" y="1794249"/>
                    <a:pt x="24121" y="1788959"/>
                    <a:pt x="14705" y="1779544"/>
                  </a:cubicBezTo>
                  <a:cubicBezTo>
                    <a:pt x="5290" y="1770128"/>
                    <a:pt x="0" y="1757357"/>
                    <a:pt x="0" y="1744041"/>
                  </a:cubicBezTo>
                  <a:lnTo>
                    <a:pt x="0" y="50208"/>
                  </a:lnTo>
                  <a:cubicBezTo>
                    <a:pt x="0" y="22479"/>
                    <a:pt x="22479" y="0"/>
                    <a:pt x="5020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071203" cy="1841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207197" y="2469752"/>
            <a:ext cx="6968877" cy="5518397"/>
          </a:xfrm>
          <a:custGeom>
            <a:avLst/>
            <a:gdLst/>
            <a:ahLst/>
            <a:cxnLst/>
            <a:rect r="r" b="b" t="t" l="l"/>
            <a:pathLst>
              <a:path h="5518397" w="6968877">
                <a:moveTo>
                  <a:pt x="0" y="0"/>
                </a:moveTo>
                <a:lnTo>
                  <a:pt x="6968878" y="0"/>
                </a:lnTo>
                <a:lnTo>
                  <a:pt x="6968878" y="5518397"/>
                </a:lnTo>
                <a:lnTo>
                  <a:pt x="0" y="5518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44" t="0" r="-144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828416"/>
            <a:ext cx="9431837" cy="7727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Análisis de 20,052 clientes revela: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50% de incumplimiento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1 de cada 2 clientes ha incumplido con sus obligaciones de pago.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El impacto: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Sin h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errami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ent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s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redictiv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as,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aproba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mos créditos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con la misma probabil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idad de fallar que de tener éxito.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i="true">
                <a:solidFill>
                  <a:srgbClr val="272B47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Necesitamos una forma más inteligente de evaluar el riesgo.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7601" y="341847"/>
            <a:ext cx="13859247" cy="780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  <a:spcBef>
                <a:spcPct val="0"/>
              </a:spcBef>
            </a:pPr>
            <a:r>
              <a:rPr lang="en-US" b="true" sz="4500" spc="-26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¿QUÉ TAN GRANDE ES EL DESAFÍO?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34620" y="1035630"/>
            <a:ext cx="3393678" cy="2835495"/>
            <a:chOff x="0" y="0"/>
            <a:chExt cx="819616" cy="6848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9616" cy="684807"/>
            </a:xfrm>
            <a:custGeom>
              <a:avLst/>
              <a:gdLst/>
              <a:ahLst/>
              <a:cxnLst/>
              <a:rect r="r" b="b" t="t" l="l"/>
              <a:pathLst>
                <a:path h="684807" w="819616">
                  <a:moveTo>
                    <a:pt x="116345" y="0"/>
                  </a:moveTo>
                  <a:lnTo>
                    <a:pt x="703270" y="0"/>
                  </a:lnTo>
                  <a:cubicBezTo>
                    <a:pt x="767526" y="0"/>
                    <a:pt x="819616" y="52089"/>
                    <a:pt x="819616" y="116345"/>
                  </a:cubicBezTo>
                  <a:lnTo>
                    <a:pt x="819616" y="568462"/>
                  </a:lnTo>
                  <a:cubicBezTo>
                    <a:pt x="819616" y="599319"/>
                    <a:pt x="807358" y="628912"/>
                    <a:pt x="785539" y="650731"/>
                  </a:cubicBezTo>
                  <a:cubicBezTo>
                    <a:pt x="763720" y="672550"/>
                    <a:pt x="734127" y="684807"/>
                    <a:pt x="703270" y="684807"/>
                  </a:cubicBezTo>
                  <a:lnTo>
                    <a:pt x="116345" y="684807"/>
                  </a:lnTo>
                  <a:cubicBezTo>
                    <a:pt x="52089" y="684807"/>
                    <a:pt x="0" y="632718"/>
                    <a:pt x="0" y="568462"/>
                  </a:cubicBezTo>
                  <a:lnTo>
                    <a:pt x="0" y="116345"/>
                  </a:lnTo>
                  <a:cubicBezTo>
                    <a:pt x="0" y="52089"/>
                    <a:pt x="52089" y="0"/>
                    <a:pt x="116345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9616" cy="732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49231" y="1555139"/>
            <a:ext cx="13069239" cy="7601642"/>
            <a:chOff x="0" y="0"/>
            <a:chExt cx="3156384" cy="18358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56384" cy="1835891"/>
            </a:xfrm>
            <a:custGeom>
              <a:avLst/>
              <a:gdLst/>
              <a:ahLst/>
              <a:cxnLst/>
              <a:rect r="r" b="b" t="t" l="l"/>
              <a:pathLst>
                <a:path h="1835891" w="3156384">
                  <a:moveTo>
                    <a:pt x="30211" y="0"/>
                  </a:moveTo>
                  <a:lnTo>
                    <a:pt x="3126173" y="0"/>
                  </a:lnTo>
                  <a:cubicBezTo>
                    <a:pt x="3134185" y="0"/>
                    <a:pt x="3141869" y="3183"/>
                    <a:pt x="3147535" y="8849"/>
                  </a:cubicBezTo>
                  <a:cubicBezTo>
                    <a:pt x="3153201" y="14514"/>
                    <a:pt x="3156384" y="22199"/>
                    <a:pt x="3156384" y="30211"/>
                  </a:cubicBezTo>
                  <a:lnTo>
                    <a:pt x="3156384" y="1805680"/>
                  </a:lnTo>
                  <a:cubicBezTo>
                    <a:pt x="3156384" y="1813692"/>
                    <a:pt x="3153201" y="1821377"/>
                    <a:pt x="3147535" y="1827042"/>
                  </a:cubicBezTo>
                  <a:cubicBezTo>
                    <a:pt x="3141869" y="1832708"/>
                    <a:pt x="3134185" y="1835891"/>
                    <a:pt x="3126173" y="1835891"/>
                  </a:cubicBezTo>
                  <a:lnTo>
                    <a:pt x="30211" y="1835891"/>
                  </a:lnTo>
                  <a:cubicBezTo>
                    <a:pt x="22199" y="1835891"/>
                    <a:pt x="14514" y="1832708"/>
                    <a:pt x="8849" y="1827042"/>
                  </a:cubicBezTo>
                  <a:cubicBezTo>
                    <a:pt x="3183" y="1821377"/>
                    <a:pt x="0" y="1813692"/>
                    <a:pt x="0" y="1805680"/>
                  </a:cubicBezTo>
                  <a:lnTo>
                    <a:pt x="0" y="30211"/>
                  </a:lnTo>
                  <a:cubicBezTo>
                    <a:pt x="0" y="22199"/>
                    <a:pt x="3183" y="14514"/>
                    <a:pt x="8849" y="8849"/>
                  </a:cubicBezTo>
                  <a:cubicBezTo>
                    <a:pt x="14514" y="3183"/>
                    <a:pt x="22199" y="0"/>
                    <a:pt x="302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56384" cy="1883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20596" y="3087797"/>
            <a:ext cx="3515105" cy="2908509"/>
            <a:chOff x="0" y="0"/>
            <a:chExt cx="848942" cy="7024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8942" cy="702441"/>
            </a:xfrm>
            <a:custGeom>
              <a:avLst/>
              <a:gdLst/>
              <a:ahLst/>
              <a:cxnLst/>
              <a:rect r="r" b="b" t="t" l="l"/>
              <a:pathLst>
                <a:path h="702441" w="848942">
                  <a:moveTo>
                    <a:pt x="112326" y="0"/>
                  </a:moveTo>
                  <a:lnTo>
                    <a:pt x="736616" y="0"/>
                  </a:lnTo>
                  <a:cubicBezTo>
                    <a:pt x="798652" y="0"/>
                    <a:pt x="848942" y="50290"/>
                    <a:pt x="848942" y="112326"/>
                  </a:cubicBezTo>
                  <a:lnTo>
                    <a:pt x="848942" y="590115"/>
                  </a:lnTo>
                  <a:cubicBezTo>
                    <a:pt x="848942" y="652151"/>
                    <a:pt x="798652" y="702441"/>
                    <a:pt x="736616" y="702441"/>
                  </a:cubicBezTo>
                  <a:lnTo>
                    <a:pt x="112326" y="702441"/>
                  </a:lnTo>
                  <a:cubicBezTo>
                    <a:pt x="50290" y="702441"/>
                    <a:pt x="0" y="652151"/>
                    <a:pt x="0" y="590115"/>
                  </a:cubicBezTo>
                  <a:lnTo>
                    <a:pt x="0" y="112326"/>
                  </a:lnTo>
                  <a:cubicBezTo>
                    <a:pt x="0" y="50290"/>
                    <a:pt x="50290" y="0"/>
                    <a:pt x="112326" y="0"/>
                  </a:cubicBezTo>
                  <a:close/>
                </a:path>
              </a:pathLst>
            </a:custGeom>
            <a:solidFill>
              <a:srgbClr val="495CD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48942" cy="750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311046" y="4893256"/>
            <a:ext cx="3365458" cy="336545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17321" y="0"/>
                  </a:moveTo>
                  <a:lnTo>
                    <a:pt x="695479" y="0"/>
                  </a:lnTo>
                  <a:cubicBezTo>
                    <a:pt x="726595" y="0"/>
                    <a:pt x="756436" y="12361"/>
                    <a:pt x="778438" y="34362"/>
                  </a:cubicBezTo>
                  <a:cubicBezTo>
                    <a:pt x="800439" y="56364"/>
                    <a:pt x="812800" y="86205"/>
                    <a:pt x="812800" y="117321"/>
                  </a:cubicBezTo>
                  <a:lnTo>
                    <a:pt x="812800" y="695479"/>
                  </a:lnTo>
                  <a:cubicBezTo>
                    <a:pt x="812800" y="726595"/>
                    <a:pt x="800439" y="756436"/>
                    <a:pt x="778438" y="778438"/>
                  </a:cubicBezTo>
                  <a:cubicBezTo>
                    <a:pt x="756436" y="800439"/>
                    <a:pt x="726595" y="812800"/>
                    <a:pt x="695479" y="812800"/>
                  </a:cubicBezTo>
                  <a:lnTo>
                    <a:pt x="117321" y="812800"/>
                  </a:lnTo>
                  <a:cubicBezTo>
                    <a:pt x="86205" y="812800"/>
                    <a:pt x="56364" y="800439"/>
                    <a:pt x="34362" y="778438"/>
                  </a:cubicBezTo>
                  <a:cubicBezTo>
                    <a:pt x="12361" y="756436"/>
                    <a:pt x="0" y="726595"/>
                    <a:pt x="0" y="695479"/>
                  </a:cubicBezTo>
                  <a:lnTo>
                    <a:pt x="0" y="117321"/>
                  </a:lnTo>
                  <a:cubicBezTo>
                    <a:pt x="0" y="86205"/>
                    <a:pt x="12361" y="56364"/>
                    <a:pt x="34362" y="34362"/>
                  </a:cubicBezTo>
                  <a:cubicBezTo>
                    <a:pt x="56364" y="12361"/>
                    <a:pt x="86205" y="0"/>
                    <a:pt x="117321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891720" y="5633434"/>
            <a:ext cx="2299360" cy="1977450"/>
          </a:xfrm>
          <a:custGeom>
            <a:avLst/>
            <a:gdLst/>
            <a:ahLst/>
            <a:cxnLst/>
            <a:rect r="r" b="b" t="t" l="l"/>
            <a:pathLst>
              <a:path h="1977450" w="2299360">
                <a:moveTo>
                  <a:pt x="0" y="0"/>
                </a:moveTo>
                <a:lnTo>
                  <a:pt x="2299361" y="0"/>
                </a:lnTo>
                <a:lnTo>
                  <a:pt x="2299361" y="1977450"/>
                </a:lnTo>
                <a:lnTo>
                  <a:pt x="0" y="197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59469" y="1729610"/>
            <a:ext cx="10994427" cy="7319858"/>
          </a:xfrm>
          <a:custGeom>
            <a:avLst/>
            <a:gdLst/>
            <a:ahLst/>
            <a:cxnLst/>
            <a:rect r="r" b="b" t="t" l="l"/>
            <a:pathLst>
              <a:path h="7319858" w="10994427">
                <a:moveTo>
                  <a:pt x="0" y="0"/>
                </a:moveTo>
                <a:lnTo>
                  <a:pt x="10994427" y="0"/>
                </a:lnTo>
                <a:lnTo>
                  <a:pt x="10994427" y="7319858"/>
                </a:lnTo>
                <a:lnTo>
                  <a:pt x="0" y="7319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96084" y="2086422"/>
            <a:ext cx="7568034" cy="905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Entender los datos. </a:t>
            </a:r>
          </a:p>
          <a:p>
            <a:pPr algn="l">
              <a:lnSpc>
                <a:spcPts val="3651"/>
              </a:lnSpc>
              <a:spcBef>
                <a:spcPct val="0"/>
              </a:spcBef>
            </a:pPr>
            <a:r>
              <a:rPr lang="en-US" sz="2608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¿Qué información tenemos de nuestros clientes?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9231" y="492973"/>
            <a:ext cx="13728918" cy="688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3"/>
              </a:lnSpc>
            </a:pPr>
            <a:r>
              <a:rPr lang="en-US" sz="4630" spc="-18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ANÁLISIS PREDICTIVO: DE DATOS A DECISIONES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02344" y="1990408"/>
            <a:ext cx="1357103" cy="109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Paso </a:t>
            </a:r>
          </a:p>
          <a:p>
            <a:pPr algn="ctr">
              <a:lnSpc>
                <a:spcPts val="4478"/>
              </a:lnSpc>
              <a:spcBef>
                <a:spcPct val="0"/>
              </a:spcBef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93095" y="3987895"/>
            <a:ext cx="7803651" cy="905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Limpiar y preparar.</a:t>
            </a:r>
          </a:p>
          <a:p>
            <a:pPr algn="l">
              <a:lnSpc>
                <a:spcPts val="3651"/>
              </a:lnSpc>
              <a:spcBef>
                <a:spcPct val="0"/>
              </a:spcBef>
            </a:pPr>
            <a:r>
              <a:rPr lang="en-US" sz="2608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Transformar información cruda en datos utilizables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14169" y="5870811"/>
            <a:ext cx="7855663" cy="905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Construir inteligencia predictiva</a:t>
            </a:r>
          </a:p>
          <a:p>
            <a:pPr algn="l">
              <a:lnSpc>
                <a:spcPts val="3651"/>
              </a:lnSpc>
              <a:spcBef>
                <a:spcPct val="0"/>
              </a:spcBef>
            </a:pPr>
            <a:r>
              <a:rPr lang="en-US" sz="2608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Entrenar modelos para identificar patrones de riesgo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93095" y="7772525"/>
            <a:ext cx="7842835" cy="905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 Crear herramienta práctica </a:t>
            </a:r>
          </a:p>
          <a:p>
            <a:pPr algn="l">
              <a:lnSpc>
                <a:spcPts val="3651"/>
              </a:lnSpc>
              <a:spcBef>
                <a:spcPct val="0"/>
              </a:spcBef>
            </a:pPr>
            <a:r>
              <a:rPr lang="en-US" sz="2608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Score de riesgo simple y accionable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68972" y="3959320"/>
            <a:ext cx="1357103" cy="109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Paso </a:t>
            </a:r>
          </a:p>
          <a:p>
            <a:pPr algn="ctr">
              <a:lnSpc>
                <a:spcPts val="4478"/>
              </a:lnSpc>
              <a:spcBef>
                <a:spcPct val="0"/>
              </a:spcBef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02344" y="5804136"/>
            <a:ext cx="1357103" cy="109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Paso </a:t>
            </a:r>
          </a:p>
          <a:p>
            <a:pPr algn="ctr">
              <a:lnSpc>
                <a:spcPts val="4478"/>
              </a:lnSpc>
              <a:spcBef>
                <a:spcPct val="0"/>
              </a:spcBef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797547" y="7676511"/>
            <a:ext cx="1357103" cy="109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8"/>
              </a:lnSpc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Paso </a:t>
            </a:r>
          </a:p>
          <a:p>
            <a:pPr algn="ctr">
              <a:lnSpc>
                <a:spcPts val="4478"/>
              </a:lnSpc>
              <a:spcBef>
                <a:spcPct val="0"/>
              </a:spcBef>
            </a:pPr>
            <a:r>
              <a:rPr lang="en-US" sz="31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24921" y="-273288"/>
            <a:ext cx="2988126" cy="2031832"/>
            <a:chOff x="0" y="0"/>
            <a:chExt cx="786996" cy="5351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86996" cy="535133"/>
            </a:xfrm>
            <a:custGeom>
              <a:avLst/>
              <a:gdLst/>
              <a:ahLst/>
              <a:cxnLst/>
              <a:rect r="r" b="b" t="t" l="l"/>
              <a:pathLst>
                <a:path h="535133" w="786996">
                  <a:moveTo>
                    <a:pt x="132136" y="0"/>
                  </a:moveTo>
                  <a:lnTo>
                    <a:pt x="654860" y="0"/>
                  </a:lnTo>
                  <a:cubicBezTo>
                    <a:pt x="689905" y="0"/>
                    <a:pt x="723514" y="13921"/>
                    <a:pt x="748294" y="38702"/>
                  </a:cubicBezTo>
                  <a:cubicBezTo>
                    <a:pt x="773075" y="63482"/>
                    <a:pt x="786996" y="97091"/>
                    <a:pt x="786996" y="132136"/>
                  </a:cubicBezTo>
                  <a:lnTo>
                    <a:pt x="786996" y="402997"/>
                  </a:lnTo>
                  <a:cubicBezTo>
                    <a:pt x="786996" y="475974"/>
                    <a:pt x="727837" y="535133"/>
                    <a:pt x="654860" y="535133"/>
                  </a:cubicBezTo>
                  <a:lnTo>
                    <a:pt x="132136" y="535133"/>
                  </a:lnTo>
                  <a:cubicBezTo>
                    <a:pt x="97091" y="535133"/>
                    <a:pt x="63482" y="521211"/>
                    <a:pt x="38702" y="496431"/>
                  </a:cubicBezTo>
                  <a:cubicBezTo>
                    <a:pt x="13921" y="471651"/>
                    <a:pt x="0" y="438042"/>
                    <a:pt x="0" y="402997"/>
                  </a:cubicBezTo>
                  <a:lnTo>
                    <a:pt x="0" y="132136"/>
                  </a:lnTo>
                  <a:cubicBezTo>
                    <a:pt x="0" y="97091"/>
                    <a:pt x="13921" y="63482"/>
                    <a:pt x="38702" y="38702"/>
                  </a:cubicBezTo>
                  <a:cubicBezTo>
                    <a:pt x="63482" y="13921"/>
                    <a:pt x="97091" y="0"/>
                    <a:pt x="13213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86996" cy="582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34505" y="6203715"/>
            <a:ext cx="8331242" cy="4083285"/>
            <a:chOff x="0" y="0"/>
            <a:chExt cx="2194237" cy="10754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94237" cy="1075433"/>
            </a:xfrm>
            <a:custGeom>
              <a:avLst/>
              <a:gdLst/>
              <a:ahLst/>
              <a:cxnLst/>
              <a:rect r="r" b="b" t="t" l="l"/>
              <a:pathLst>
                <a:path h="1075433" w="2194237">
                  <a:moveTo>
                    <a:pt x="47392" y="0"/>
                  </a:moveTo>
                  <a:lnTo>
                    <a:pt x="2146844" y="0"/>
                  </a:lnTo>
                  <a:cubicBezTo>
                    <a:pt x="2173018" y="0"/>
                    <a:pt x="2194237" y="21218"/>
                    <a:pt x="2194237" y="47392"/>
                  </a:cubicBezTo>
                  <a:lnTo>
                    <a:pt x="2194237" y="1028041"/>
                  </a:lnTo>
                  <a:cubicBezTo>
                    <a:pt x="2194237" y="1054215"/>
                    <a:pt x="2173018" y="1075433"/>
                    <a:pt x="2146844" y="1075433"/>
                  </a:cubicBezTo>
                  <a:lnTo>
                    <a:pt x="47392" y="1075433"/>
                  </a:lnTo>
                  <a:cubicBezTo>
                    <a:pt x="21218" y="1075433"/>
                    <a:pt x="0" y="1054215"/>
                    <a:pt x="0" y="1028041"/>
                  </a:cubicBezTo>
                  <a:lnTo>
                    <a:pt x="0" y="47392"/>
                  </a:lnTo>
                  <a:cubicBezTo>
                    <a:pt x="0" y="21218"/>
                    <a:pt x="21218" y="0"/>
                    <a:pt x="47392" y="0"/>
                  </a:cubicBezTo>
                  <a:close/>
                </a:path>
              </a:pathLst>
            </a:custGeom>
            <a:solidFill>
              <a:srgbClr val="45D1F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94237" cy="1123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00531">
            <a:off x="16840771" y="39799"/>
            <a:ext cx="837059" cy="1480329"/>
          </a:xfrm>
          <a:custGeom>
            <a:avLst/>
            <a:gdLst/>
            <a:ahLst/>
            <a:cxnLst/>
            <a:rect r="r" b="b" t="t" l="l"/>
            <a:pathLst>
              <a:path h="1480329" w="837059">
                <a:moveTo>
                  <a:pt x="0" y="0"/>
                </a:moveTo>
                <a:lnTo>
                  <a:pt x="837058" y="0"/>
                </a:lnTo>
                <a:lnTo>
                  <a:pt x="837058" y="1480329"/>
                </a:lnTo>
                <a:lnTo>
                  <a:pt x="0" y="1480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91208" y="6254139"/>
            <a:ext cx="7417837" cy="3982438"/>
          </a:xfrm>
          <a:custGeom>
            <a:avLst/>
            <a:gdLst/>
            <a:ahLst/>
            <a:cxnLst/>
            <a:rect r="r" b="b" t="t" l="l"/>
            <a:pathLst>
              <a:path h="3982438" w="7417837">
                <a:moveTo>
                  <a:pt x="0" y="0"/>
                </a:moveTo>
                <a:lnTo>
                  <a:pt x="7417837" y="0"/>
                </a:lnTo>
                <a:lnTo>
                  <a:pt x="7417837" y="3982437"/>
                </a:lnTo>
                <a:lnTo>
                  <a:pt x="0" y="39824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rnd">
            <a:solidFill>
              <a:srgbClr val="5B7EA9"/>
            </a:solidFill>
            <a:prstDash val="dash"/>
            <a:round/>
          </a:ln>
        </p:spPr>
      </p:sp>
      <p:sp>
        <p:nvSpPr>
          <p:cNvPr name="TextBox 10" id="10"/>
          <p:cNvSpPr txBox="true"/>
          <p:nvPr/>
        </p:nvSpPr>
        <p:spPr>
          <a:xfrm rot="0">
            <a:off x="877601" y="1560624"/>
            <a:ext cx="16741383" cy="4105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374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20,052 clientes.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Base sólida para identificar patrones confiables</a:t>
            </a:r>
          </a:p>
          <a:p>
            <a:pPr algn="l">
              <a:lnSpc>
                <a:spcPts val="4724"/>
              </a:lnSpc>
            </a:pPr>
            <a:r>
              <a:rPr lang="en-US" sz="3374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11 variables estratégicas.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Factores críticos que influyen en el comportamiento de pago:</a:t>
            </a:r>
          </a:p>
          <a:p>
            <a:pPr algn="l" marL="728552" indent="-36427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Historial de pagos y retrasos</a:t>
            </a:r>
          </a:p>
          <a:p>
            <a:pPr algn="l" marL="728552" indent="-36427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Nivel de endeuda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miento</a:t>
            </a:r>
          </a:p>
          <a:p>
            <a:pPr algn="l" marL="728552" indent="-36427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Caracte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rís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cas demográficas</a:t>
            </a:r>
          </a:p>
          <a:p>
            <a:pPr algn="l" marL="728552" indent="-364276" lvl="1">
              <a:lnSpc>
                <a:spcPts val="4724"/>
              </a:lnSpc>
              <a:buFont typeface="Arial"/>
              <a:buChar char="•"/>
            </a:pP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Utiliz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ación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de crédito</a:t>
            </a:r>
          </a:p>
          <a:p>
            <a:pPr algn="l">
              <a:lnSpc>
                <a:spcPts val="4724"/>
              </a:lnSpc>
            </a:pP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3374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nformación histórica completa.</a:t>
            </a:r>
            <a:r>
              <a:rPr lang="en-US" sz="3374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Para predecir comportamiento futuro con precisión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7601" y="341847"/>
            <a:ext cx="13859247" cy="780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00"/>
              </a:lnSpc>
              <a:spcBef>
                <a:spcPct val="0"/>
              </a:spcBef>
            </a:pPr>
            <a:r>
              <a:rPr lang="en-US" b="true" sz="4500" spc="-261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INFORMACIÓN ANALIZADA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5288" y="2040118"/>
            <a:ext cx="7434434" cy="7021503"/>
            <a:chOff x="0" y="0"/>
            <a:chExt cx="2042671" cy="19292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42671" cy="1929214"/>
            </a:xfrm>
            <a:custGeom>
              <a:avLst/>
              <a:gdLst/>
              <a:ahLst/>
              <a:cxnLst/>
              <a:rect r="r" b="b" t="t" l="l"/>
              <a:pathLst>
                <a:path h="1929214" w="2042671">
                  <a:moveTo>
                    <a:pt x="53109" y="0"/>
                  </a:moveTo>
                  <a:lnTo>
                    <a:pt x="1989561" y="0"/>
                  </a:lnTo>
                  <a:cubicBezTo>
                    <a:pt x="2018893" y="0"/>
                    <a:pt x="2042671" y="23778"/>
                    <a:pt x="2042671" y="53109"/>
                  </a:cubicBezTo>
                  <a:lnTo>
                    <a:pt x="2042671" y="1876105"/>
                  </a:lnTo>
                  <a:cubicBezTo>
                    <a:pt x="2042671" y="1890191"/>
                    <a:pt x="2037075" y="1903699"/>
                    <a:pt x="2027115" y="1913659"/>
                  </a:cubicBezTo>
                  <a:cubicBezTo>
                    <a:pt x="2017155" y="1923619"/>
                    <a:pt x="2003647" y="1929214"/>
                    <a:pt x="1989561" y="1929214"/>
                  </a:cubicBezTo>
                  <a:lnTo>
                    <a:pt x="53109" y="1929214"/>
                  </a:lnTo>
                  <a:cubicBezTo>
                    <a:pt x="23778" y="1929214"/>
                    <a:pt x="0" y="1905437"/>
                    <a:pt x="0" y="1876105"/>
                  </a:cubicBezTo>
                  <a:lnTo>
                    <a:pt x="0" y="53109"/>
                  </a:lnTo>
                  <a:cubicBezTo>
                    <a:pt x="0" y="39024"/>
                    <a:pt x="5595" y="25515"/>
                    <a:pt x="15555" y="15555"/>
                  </a:cubicBezTo>
                  <a:cubicBezTo>
                    <a:pt x="25515" y="5595"/>
                    <a:pt x="39024" y="0"/>
                    <a:pt x="53109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42671" cy="1976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9443" y="1151342"/>
            <a:ext cx="10384919" cy="8814042"/>
            <a:chOff x="0" y="0"/>
            <a:chExt cx="2694731" cy="22871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94731" cy="2287112"/>
            </a:xfrm>
            <a:custGeom>
              <a:avLst/>
              <a:gdLst/>
              <a:ahLst/>
              <a:cxnLst/>
              <a:rect r="r" b="b" t="t" l="l"/>
              <a:pathLst>
                <a:path h="2287112" w="2694731">
                  <a:moveTo>
                    <a:pt x="38020" y="0"/>
                  </a:moveTo>
                  <a:lnTo>
                    <a:pt x="2656711" y="0"/>
                  </a:lnTo>
                  <a:cubicBezTo>
                    <a:pt x="2677709" y="0"/>
                    <a:pt x="2694731" y="17022"/>
                    <a:pt x="2694731" y="38020"/>
                  </a:cubicBezTo>
                  <a:lnTo>
                    <a:pt x="2694731" y="2249092"/>
                  </a:lnTo>
                  <a:cubicBezTo>
                    <a:pt x="2694731" y="2259175"/>
                    <a:pt x="2690725" y="2268846"/>
                    <a:pt x="2683595" y="2275976"/>
                  </a:cubicBezTo>
                  <a:cubicBezTo>
                    <a:pt x="2676465" y="2283106"/>
                    <a:pt x="2666794" y="2287112"/>
                    <a:pt x="2656711" y="2287112"/>
                  </a:cubicBezTo>
                  <a:lnTo>
                    <a:pt x="38020" y="2287112"/>
                  </a:lnTo>
                  <a:cubicBezTo>
                    <a:pt x="27937" y="2287112"/>
                    <a:pt x="18266" y="2283106"/>
                    <a:pt x="11136" y="2275976"/>
                  </a:cubicBezTo>
                  <a:cubicBezTo>
                    <a:pt x="4006" y="2268846"/>
                    <a:pt x="0" y="2259175"/>
                    <a:pt x="0" y="2249092"/>
                  </a:cubicBezTo>
                  <a:lnTo>
                    <a:pt x="0" y="38020"/>
                  </a:lnTo>
                  <a:cubicBezTo>
                    <a:pt x="0" y="27937"/>
                    <a:pt x="4006" y="18266"/>
                    <a:pt x="11136" y="11136"/>
                  </a:cubicBezTo>
                  <a:cubicBezTo>
                    <a:pt x="18266" y="4006"/>
                    <a:pt x="27937" y="0"/>
                    <a:pt x="3802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694731" cy="2334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47885" y="1625428"/>
            <a:ext cx="6941838" cy="6993289"/>
            <a:chOff x="0" y="0"/>
            <a:chExt cx="1907326" cy="19214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7326" cy="1921462"/>
            </a:xfrm>
            <a:custGeom>
              <a:avLst/>
              <a:gdLst/>
              <a:ahLst/>
              <a:cxnLst/>
              <a:rect r="r" b="b" t="t" l="l"/>
              <a:pathLst>
                <a:path h="1921462" w="1907326">
                  <a:moveTo>
                    <a:pt x="56878" y="0"/>
                  </a:moveTo>
                  <a:lnTo>
                    <a:pt x="1850448" y="0"/>
                  </a:lnTo>
                  <a:cubicBezTo>
                    <a:pt x="1865533" y="0"/>
                    <a:pt x="1880000" y="5992"/>
                    <a:pt x="1890666" y="16659"/>
                  </a:cubicBezTo>
                  <a:cubicBezTo>
                    <a:pt x="1901333" y="27326"/>
                    <a:pt x="1907326" y="41793"/>
                    <a:pt x="1907326" y="56878"/>
                  </a:cubicBezTo>
                  <a:lnTo>
                    <a:pt x="1907326" y="1864584"/>
                  </a:lnTo>
                  <a:cubicBezTo>
                    <a:pt x="1907326" y="1895997"/>
                    <a:pt x="1881861" y="1921462"/>
                    <a:pt x="1850448" y="1921462"/>
                  </a:cubicBezTo>
                  <a:lnTo>
                    <a:pt x="56878" y="1921462"/>
                  </a:lnTo>
                  <a:cubicBezTo>
                    <a:pt x="25465" y="1921462"/>
                    <a:pt x="0" y="1895997"/>
                    <a:pt x="0" y="1864584"/>
                  </a:cubicBezTo>
                  <a:lnTo>
                    <a:pt x="0" y="56878"/>
                  </a:lnTo>
                  <a:cubicBezTo>
                    <a:pt x="0" y="25465"/>
                    <a:pt x="25465" y="0"/>
                    <a:pt x="56878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07326" cy="1969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flipH="true">
            <a:off x="11983764" y="5027166"/>
            <a:ext cx="5777484" cy="0"/>
          </a:xfrm>
          <a:prstGeom prst="line">
            <a:avLst/>
          </a:prstGeom>
          <a:ln cap="rnd" w="47625">
            <a:solidFill>
              <a:srgbClr val="495C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1747769" y="6656973"/>
            <a:ext cx="6523204" cy="480772"/>
          </a:xfrm>
          <a:custGeom>
            <a:avLst/>
            <a:gdLst/>
            <a:ahLst/>
            <a:cxnLst/>
            <a:rect r="r" b="b" t="t" l="l"/>
            <a:pathLst>
              <a:path h="480772" w="6523204">
                <a:moveTo>
                  <a:pt x="0" y="0"/>
                </a:moveTo>
                <a:lnTo>
                  <a:pt x="6523204" y="0"/>
                </a:lnTo>
                <a:lnTo>
                  <a:pt x="6523204" y="480772"/>
                </a:lnTo>
                <a:lnTo>
                  <a:pt x="0" y="480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747769" y="5574924"/>
            <a:ext cx="4163836" cy="1082050"/>
          </a:xfrm>
          <a:custGeom>
            <a:avLst/>
            <a:gdLst/>
            <a:ahLst/>
            <a:cxnLst/>
            <a:rect r="r" b="b" t="t" l="l"/>
            <a:pathLst>
              <a:path h="1082050" w="4163836">
                <a:moveTo>
                  <a:pt x="0" y="0"/>
                </a:moveTo>
                <a:lnTo>
                  <a:pt x="4163836" y="0"/>
                </a:lnTo>
                <a:lnTo>
                  <a:pt x="4163836" y="1082049"/>
                </a:lnTo>
                <a:lnTo>
                  <a:pt x="0" y="10820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747769" y="2914948"/>
            <a:ext cx="3124737" cy="1003356"/>
          </a:xfrm>
          <a:custGeom>
            <a:avLst/>
            <a:gdLst/>
            <a:ahLst/>
            <a:cxnLst/>
            <a:rect r="r" b="b" t="t" l="l"/>
            <a:pathLst>
              <a:path h="1003356" w="3124737">
                <a:moveTo>
                  <a:pt x="0" y="0"/>
                </a:moveTo>
                <a:lnTo>
                  <a:pt x="3124737" y="0"/>
                </a:lnTo>
                <a:lnTo>
                  <a:pt x="3124737" y="1003356"/>
                </a:lnTo>
                <a:lnTo>
                  <a:pt x="0" y="10033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47769" y="3904035"/>
            <a:ext cx="6523204" cy="468277"/>
          </a:xfrm>
          <a:custGeom>
            <a:avLst/>
            <a:gdLst/>
            <a:ahLst/>
            <a:cxnLst/>
            <a:rect r="r" b="b" t="t" l="l"/>
            <a:pathLst>
              <a:path h="468277" w="6523204">
                <a:moveTo>
                  <a:pt x="0" y="0"/>
                </a:moveTo>
                <a:lnTo>
                  <a:pt x="6523204" y="0"/>
                </a:lnTo>
                <a:lnTo>
                  <a:pt x="6523204" y="468277"/>
                </a:lnTo>
                <a:lnTo>
                  <a:pt x="0" y="468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21756" y="311658"/>
            <a:ext cx="15937544" cy="71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4"/>
              </a:lnSpc>
            </a:pPr>
            <a:r>
              <a:rPr lang="en-US" sz="4800" spc="-187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CALIDAD DE DATOS:    EL FUNDAMENTO DEL ANÁLISIS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2988" y="1488144"/>
            <a:ext cx="9603864" cy="802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Desafío Encontrado: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18.1% datos faltantes en ingresos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2.2% datos faltantes en dependientes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57 casos atípicos en uso de crédito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Solución Aplicada: 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Imputación inteligente: Algoritmo KNN para completar datos faltantes sin introducir sesgos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Análisis de casos extremos: Se conservaron outliers porque representan clientes de alto riesgo reales (metodología IQR)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Resultado: </a:t>
            </a:r>
          </a:p>
          <a:p>
            <a:pPr algn="l" marL="755652" indent="-377826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100% de datos utilizables sin sesgo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2732" y="1503767"/>
            <a:ext cx="17760931" cy="8334514"/>
            <a:chOff x="0" y="0"/>
            <a:chExt cx="4677776" cy="21950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77776" cy="2195098"/>
            </a:xfrm>
            <a:custGeom>
              <a:avLst/>
              <a:gdLst/>
              <a:ahLst/>
              <a:cxnLst/>
              <a:rect r="r" b="b" t="t" l="l"/>
              <a:pathLst>
                <a:path h="2195098" w="4677776">
                  <a:moveTo>
                    <a:pt x="22231" y="0"/>
                  </a:moveTo>
                  <a:lnTo>
                    <a:pt x="4655545" y="0"/>
                  </a:lnTo>
                  <a:cubicBezTo>
                    <a:pt x="4667823" y="0"/>
                    <a:pt x="4677776" y="9953"/>
                    <a:pt x="4677776" y="22231"/>
                  </a:cubicBezTo>
                  <a:lnTo>
                    <a:pt x="4677776" y="2172868"/>
                  </a:lnTo>
                  <a:cubicBezTo>
                    <a:pt x="4677776" y="2185145"/>
                    <a:pt x="4667823" y="2195098"/>
                    <a:pt x="4655545" y="2195098"/>
                  </a:cubicBezTo>
                  <a:lnTo>
                    <a:pt x="22231" y="2195098"/>
                  </a:lnTo>
                  <a:cubicBezTo>
                    <a:pt x="9953" y="2195098"/>
                    <a:pt x="0" y="2185145"/>
                    <a:pt x="0" y="2172868"/>
                  </a:cubicBezTo>
                  <a:lnTo>
                    <a:pt x="0" y="22231"/>
                  </a:lnTo>
                  <a:cubicBezTo>
                    <a:pt x="0" y="9953"/>
                    <a:pt x="9953" y="0"/>
                    <a:pt x="222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677776" cy="22427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535525" y="35828"/>
            <a:ext cx="3214372" cy="3007535"/>
            <a:chOff x="0" y="0"/>
            <a:chExt cx="1269004" cy="11873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850853" y="-1024062"/>
            <a:ext cx="3214372" cy="3007535"/>
            <a:chOff x="0" y="0"/>
            <a:chExt cx="1269004" cy="11873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965493" y="1917759"/>
            <a:ext cx="9579557" cy="7538695"/>
          </a:xfrm>
          <a:custGeom>
            <a:avLst/>
            <a:gdLst/>
            <a:ahLst/>
            <a:cxnLst/>
            <a:rect r="r" b="b" t="t" l="l"/>
            <a:pathLst>
              <a:path h="7538695" w="9579557">
                <a:moveTo>
                  <a:pt x="0" y="0"/>
                </a:moveTo>
                <a:lnTo>
                  <a:pt x="9579557" y="0"/>
                </a:lnTo>
                <a:lnTo>
                  <a:pt x="9579557" y="7538694"/>
                </a:lnTo>
                <a:lnTo>
                  <a:pt x="0" y="753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54557" y="213528"/>
            <a:ext cx="14859532" cy="90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97"/>
              </a:lnSpc>
            </a:pPr>
            <a:r>
              <a:rPr lang="en-US" sz="6099" spc="-237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ENTENDIENDO LAS RELACIONES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8832" y="1837261"/>
            <a:ext cx="7210936" cy="748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Hallazgo clave:</a:t>
            </a:r>
            <a:r>
              <a:rPr lang="en-US" sz="34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</a:p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Las variables de 'Días de Retraso' (30-59, 60-89 y 90+ días) están fuertemente conectadas entre sí.</a:t>
            </a:r>
          </a:p>
          <a:p>
            <a:pPr algn="l">
              <a:lnSpc>
                <a:spcPts val="4760"/>
              </a:lnSpc>
            </a:pPr>
          </a:p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¿Qué significa esto para el negocio?</a:t>
            </a:r>
            <a:r>
              <a:rPr lang="en-US" sz="34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Si un cliente se retrasa en un pago, es altamente probable que se retrase en otros. Este patrón es un indicador temprano crucial de riesgo.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</a:p>
          <a:p>
            <a:pPr algn="l">
              <a:lnSpc>
                <a:spcPts val="4620"/>
              </a:lnSpc>
            </a:pPr>
            <a:r>
              <a:rPr lang="en-US" sz="3300" i="true">
                <a:solidFill>
                  <a:srgbClr val="272B47"/>
                </a:solidFill>
                <a:latin typeface="TT Norms Italics"/>
                <a:ea typeface="TT Norms Italics"/>
                <a:cs typeface="TT Norms Italics"/>
                <a:sym typeface="TT Norms Italics"/>
              </a:rPr>
              <a:t>El historial de retrasos es un predictor poderoso del comportamiento futuro.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52114" y="310366"/>
            <a:ext cx="3214372" cy="3007535"/>
            <a:chOff x="0" y="0"/>
            <a:chExt cx="1269004" cy="11873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1050" y="2153882"/>
            <a:ext cx="16046622" cy="7821957"/>
            <a:chOff x="0" y="0"/>
            <a:chExt cx="4226271" cy="20601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26271" cy="2060104"/>
            </a:xfrm>
            <a:custGeom>
              <a:avLst/>
              <a:gdLst/>
              <a:ahLst/>
              <a:cxnLst/>
              <a:rect r="r" b="b" t="t" l="l"/>
              <a:pathLst>
                <a:path h="2060104" w="4226271">
                  <a:moveTo>
                    <a:pt x="24606" y="0"/>
                  </a:moveTo>
                  <a:lnTo>
                    <a:pt x="4201665" y="0"/>
                  </a:lnTo>
                  <a:cubicBezTo>
                    <a:pt x="4215254" y="0"/>
                    <a:pt x="4226271" y="11016"/>
                    <a:pt x="4226271" y="24606"/>
                  </a:cubicBezTo>
                  <a:lnTo>
                    <a:pt x="4226271" y="2035498"/>
                  </a:lnTo>
                  <a:cubicBezTo>
                    <a:pt x="4226271" y="2049088"/>
                    <a:pt x="4215254" y="2060104"/>
                    <a:pt x="4201665" y="2060104"/>
                  </a:cubicBezTo>
                  <a:lnTo>
                    <a:pt x="24606" y="2060104"/>
                  </a:lnTo>
                  <a:cubicBezTo>
                    <a:pt x="18080" y="2060104"/>
                    <a:pt x="11821" y="2057512"/>
                    <a:pt x="7207" y="2052897"/>
                  </a:cubicBezTo>
                  <a:cubicBezTo>
                    <a:pt x="2592" y="2048283"/>
                    <a:pt x="0" y="2042024"/>
                    <a:pt x="0" y="2035498"/>
                  </a:cubicBezTo>
                  <a:lnTo>
                    <a:pt x="0" y="24606"/>
                  </a:lnTo>
                  <a:cubicBezTo>
                    <a:pt x="0" y="11016"/>
                    <a:pt x="11016" y="0"/>
                    <a:pt x="2460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226271" cy="2107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270176" y="-664165"/>
            <a:ext cx="3214372" cy="3007535"/>
            <a:chOff x="0" y="0"/>
            <a:chExt cx="1269004" cy="11873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94497" y="529430"/>
            <a:ext cx="14357616" cy="141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7"/>
              </a:lnSpc>
            </a:pPr>
            <a:r>
              <a:rPr lang="en-US" b="true" sz="4800" spc="-105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MODELOS Y RESULTADOS: BUSCANDO LA MEJOR SOLUCIÓN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3630272" y="6844924"/>
            <a:ext cx="9714977" cy="3102340"/>
            <a:chOff x="0" y="0"/>
            <a:chExt cx="3835381" cy="12247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35381" cy="1224775"/>
            </a:xfrm>
            <a:custGeom>
              <a:avLst/>
              <a:gdLst/>
              <a:ahLst/>
              <a:cxnLst/>
              <a:rect r="r" b="b" t="t" l="l"/>
              <a:pathLst>
                <a:path h="1224775" w="3835381">
                  <a:moveTo>
                    <a:pt x="40642" y="0"/>
                  </a:moveTo>
                  <a:lnTo>
                    <a:pt x="3794739" y="0"/>
                  </a:lnTo>
                  <a:cubicBezTo>
                    <a:pt x="3817185" y="0"/>
                    <a:pt x="3835381" y="18196"/>
                    <a:pt x="3835381" y="40642"/>
                  </a:cubicBezTo>
                  <a:lnTo>
                    <a:pt x="3835381" y="1184132"/>
                  </a:lnTo>
                  <a:cubicBezTo>
                    <a:pt x="3835381" y="1206578"/>
                    <a:pt x="3817185" y="1224775"/>
                    <a:pt x="3794739" y="1224775"/>
                  </a:cubicBezTo>
                  <a:lnTo>
                    <a:pt x="40642" y="1224775"/>
                  </a:lnTo>
                  <a:cubicBezTo>
                    <a:pt x="18196" y="1224775"/>
                    <a:pt x="0" y="1206578"/>
                    <a:pt x="0" y="1184132"/>
                  </a:cubicBezTo>
                  <a:lnTo>
                    <a:pt x="0" y="40642"/>
                  </a:lnTo>
                  <a:cubicBezTo>
                    <a:pt x="0" y="18196"/>
                    <a:pt x="18196" y="0"/>
                    <a:pt x="40642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835381" cy="1272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973250" y="7023576"/>
            <a:ext cx="9029022" cy="2745037"/>
            <a:chOff x="0" y="0"/>
            <a:chExt cx="12038696" cy="366004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11294" cy="3660049"/>
            </a:xfrm>
            <a:custGeom>
              <a:avLst/>
              <a:gdLst/>
              <a:ahLst/>
              <a:cxnLst/>
              <a:rect r="r" b="b" t="t" l="l"/>
              <a:pathLst>
                <a:path h="3660049" w="8911294">
                  <a:moveTo>
                    <a:pt x="0" y="0"/>
                  </a:moveTo>
                  <a:lnTo>
                    <a:pt x="8911294" y="0"/>
                  </a:lnTo>
                  <a:lnTo>
                    <a:pt x="8911294" y="3660049"/>
                  </a:lnTo>
                  <a:lnTo>
                    <a:pt x="0" y="3660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85997" b="0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8863823" y="0"/>
              <a:ext cx="3174873" cy="3660049"/>
            </a:xfrm>
            <a:custGeom>
              <a:avLst/>
              <a:gdLst/>
              <a:ahLst/>
              <a:cxnLst/>
              <a:rect r="r" b="b" t="t" l="l"/>
              <a:pathLst>
                <a:path h="3660049" w="3174873">
                  <a:moveTo>
                    <a:pt x="0" y="0"/>
                  </a:moveTo>
                  <a:lnTo>
                    <a:pt x="3174873" y="0"/>
                  </a:lnTo>
                  <a:lnTo>
                    <a:pt x="3174873" y="3660049"/>
                  </a:lnTo>
                  <a:lnTo>
                    <a:pt x="0" y="3660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2061" t="0" r="0" b="0"/>
              </a:stretch>
            </a:blipFill>
            <a:ln w="38100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TextBox 18" id="18"/>
          <p:cNvSpPr txBox="true"/>
          <p:nvPr/>
        </p:nvSpPr>
        <p:spPr>
          <a:xfrm rot="0">
            <a:off x="1222250" y="2333844"/>
            <a:ext cx="15605422" cy="420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Probamos 3 algoritmos diferentes: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🔹 Regresión Logística.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Enfoque estadístico tradicional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🔹 Árbol de Decisión.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Modelo de reglas simples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🔹 Random Forest.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Inteligencia artificial avanzada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Criterio de selección: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Área Bajo la Curva (AUC) → Mide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capac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d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a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d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de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dis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ingui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r en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re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lien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tes de a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to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y bajo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r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iesg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6870" y="1402700"/>
            <a:ext cx="16442430" cy="8496505"/>
            <a:chOff x="0" y="0"/>
            <a:chExt cx="7634276" cy="39449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34276" cy="3944956"/>
            </a:xfrm>
            <a:custGeom>
              <a:avLst/>
              <a:gdLst/>
              <a:ahLst/>
              <a:cxnLst/>
              <a:rect r="r" b="b" t="t" l="l"/>
              <a:pathLst>
                <a:path h="3944956" w="7634276">
                  <a:moveTo>
                    <a:pt x="24013" y="0"/>
                  </a:moveTo>
                  <a:lnTo>
                    <a:pt x="7610263" y="0"/>
                  </a:lnTo>
                  <a:cubicBezTo>
                    <a:pt x="7623525" y="0"/>
                    <a:pt x="7634276" y="10751"/>
                    <a:pt x="7634276" y="24013"/>
                  </a:cubicBezTo>
                  <a:lnTo>
                    <a:pt x="7634276" y="3920943"/>
                  </a:lnTo>
                  <a:cubicBezTo>
                    <a:pt x="7634276" y="3934205"/>
                    <a:pt x="7623525" y="3944956"/>
                    <a:pt x="7610263" y="3944956"/>
                  </a:cubicBezTo>
                  <a:lnTo>
                    <a:pt x="24013" y="3944956"/>
                  </a:lnTo>
                  <a:cubicBezTo>
                    <a:pt x="10751" y="3944956"/>
                    <a:pt x="0" y="3934205"/>
                    <a:pt x="0" y="3920943"/>
                  </a:cubicBezTo>
                  <a:lnTo>
                    <a:pt x="0" y="24013"/>
                  </a:lnTo>
                  <a:cubicBezTo>
                    <a:pt x="0" y="10751"/>
                    <a:pt x="10751" y="0"/>
                    <a:pt x="2401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634276" cy="3992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348782" y="621413"/>
            <a:ext cx="2459023" cy="2432030"/>
            <a:chOff x="0" y="0"/>
            <a:chExt cx="970799" cy="9601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0799" cy="960142"/>
            </a:xfrm>
            <a:custGeom>
              <a:avLst/>
              <a:gdLst/>
              <a:ahLst/>
              <a:cxnLst/>
              <a:rect r="r" b="b" t="t" l="l"/>
              <a:pathLst>
                <a:path h="960142" w="970799">
                  <a:moveTo>
                    <a:pt x="160567" y="0"/>
                  </a:moveTo>
                  <a:lnTo>
                    <a:pt x="810232" y="0"/>
                  </a:lnTo>
                  <a:cubicBezTo>
                    <a:pt x="852817" y="0"/>
                    <a:pt x="893658" y="16917"/>
                    <a:pt x="923770" y="47029"/>
                  </a:cubicBezTo>
                  <a:cubicBezTo>
                    <a:pt x="953882" y="77141"/>
                    <a:pt x="970799" y="117982"/>
                    <a:pt x="970799" y="160567"/>
                  </a:cubicBezTo>
                  <a:lnTo>
                    <a:pt x="970799" y="799575"/>
                  </a:lnTo>
                  <a:cubicBezTo>
                    <a:pt x="970799" y="842161"/>
                    <a:pt x="953882" y="883001"/>
                    <a:pt x="923770" y="913113"/>
                  </a:cubicBezTo>
                  <a:cubicBezTo>
                    <a:pt x="893658" y="943226"/>
                    <a:pt x="852817" y="960142"/>
                    <a:pt x="810232" y="960142"/>
                  </a:cubicBezTo>
                  <a:lnTo>
                    <a:pt x="160567" y="960142"/>
                  </a:lnTo>
                  <a:cubicBezTo>
                    <a:pt x="117982" y="960142"/>
                    <a:pt x="77141" y="943226"/>
                    <a:pt x="47029" y="913113"/>
                  </a:cubicBezTo>
                  <a:cubicBezTo>
                    <a:pt x="16917" y="883001"/>
                    <a:pt x="0" y="842161"/>
                    <a:pt x="0" y="799575"/>
                  </a:cubicBezTo>
                  <a:lnTo>
                    <a:pt x="0" y="160567"/>
                  </a:lnTo>
                  <a:cubicBezTo>
                    <a:pt x="0" y="117982"/>
                    <a:pt x="16917" y="77141"/>
                    <a:pt x="47029" y="47029"/>
                  </a:cubicBezTo>
                  <a:cubicBezTo>
                    <a:pt x="77141" y="16917"/>
                    <a:pt x="117982" y="0"/>
                    <a:pt x="160567" y="0"/>
                  </a:cubicBezTo>
                  <a:close/>
                </a:path>
              </a:pathLst>
            </a:custGeom>
            <a:solidFill>
              <a:srgbClr val="00E6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70799" cy="1007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707632" y="-313535"/>
            <a:ext cx="3214372" cy="3007535"/>
            <a:chOff x="0" y="0"/>
            <a:chExt cx="1269004" cy="11873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69004" cy="1187346"/>
            </a:xfrm>
            <a:custGeom>
              <a:avLst/>
              <a:gdLst/>
              <a:ahLst/>
              <a:cxnLst/>
              <a:rect r="r" b="b" t="t" l="l"/>
              <a:pathLst>
                <a:path h="1187346" w="1269004">
                  <a:moveTo>
                    <a:pt x="122835" y="0"/>
                  </a:moveTo>
                  <a:lnTo>
                    <a:pt x="1146169" y="0"/>
                  </a:lnTo>
                  <a:cubicBezTo>
                    <a:pt x="1178746" y="0"/>
                    <a:pt x="1209990" y="12942"/>
                    <a:pt x="1233026" y="35978"/>
                  </a:cubicBezTo>
                  <a:cubicBezTo>
                    <a:pt x="1256062" y="59014"/>
                    <a:pt x="1269004" y="90257"/>
                    <a:pt x="1269004" y="122835"/>
                  </a:cubicBezTo>
                  <a:lnTo>
                    <a:pt x="1269004" y="1064511"/>
                  </a:lnTo>
                  <a:cubicBezTo>
                    <a:pt x="1269004" y="1132351"/>
                    <a:pt x="1214009" y="1187346"/>
                    <a:pt x="1146169" y="1187346"/>
                  </a:cubicBezTo>
                  <a:lnTo>
                    <a:pt x="122835" y="1187346"/>
                  </a:lnTo>
                  <a:cubicBezTo>
                    <a:pt x="54995" y="1187346"/>
                    <a:pt x="0" y="1132351"/>
                    <a:pt x="0" y="1064511"/>
                  </a:cubicBezTo>
                  <a:lnTo>
                    <a:pt x="0" y="122835"/>
                  </a:lnTo>
                  <a:cubicBezTo>
                    <a:pt x="0" y="54995"/>
                    <a:pt x="54995" y="0"/>
                    <a:pt x="122835" y="0"/>
                  </a:cubicBezTo>
                  <a:close/>
                </a:path>
              </a:pathLst>
            </a:custGeom>
            <a:solidFill>
              <a:srgbClr val="C6FFF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69004" cy="1234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0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4821288" y="1822880"/>
            <a:ext cx="8869787" cy="0"/>
          </a:xfrm>
          <a:prstGeom prst="line">
            <a:avLst/>
          </a:prstGeom>
          <a:ln cap="flat" w="9525">
            <a:solidFill>
              <a:srgbClr val="C2C2C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7684074" y="1815994"/>
            <a:ext cx="2866010" cy="3015636"/>
          </a:xfrm>
          <a:custGeom>
            <a:avLst/>
            <a:gdLst/>
            <a:ahLst/>
            <a:cxnLst/>
            <a:rect r="r" b="b" t="t" l="l"/>
            <a:pathLst>
              <a:path h="3015636" w="2866010">
                <a:moveTo>
                  <a:pt x="0" y="0"/>
                </a:moveTo>
                <a:lnTo>
                  <a:pt x="2866010" y="0"/>
                </a:lnTo>
                <a:lnTo>
                  <a:pt x="2866010" y="3015636"/>
                </a:lnTo>
                <a:lnTo>
                  <a:pt x="0" y="3015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268" t="0" r="-2302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596925" y="1857106"/>
            <a:ext cx="3001032" cy="2998133"/>
          </a:xfrm>
          <a:custGeom>
            <a:avLst/>
            <a:gdLst/>
            <a:ahLst/>
            <a:cxnLst/>
            <a:rect r="r" b="b" t="t" l="l"/>
            <a:pathLst>
              <a:path h="2998133" w="3001032">
                <a:moveTo>
                  <a:pt x="0" y="0"/>
                </a:moveTo>
                <a:lnTo>
                  <a:pt x="3001032" y="0"/>
                </a:lnTo>
                <a:lnTo>
                  <a:pt x="3001032" y="2998133"/>
                </a:lnTo>
                <a:lnTo>
                  <a:pt x="0" y="2998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615" t="-1545" r="-18647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701037" y="1801459"/>
            <a:ext cx="2933209" cy="3030171"/>
          </a:xfrm>
          <a:custGeom>
            <a:avLst/>
            <a:gdLst/>
            <a:ahLst/>
            <a:cxnLst/>
            <a:rect r="r" b="b" t="t" l="l"/>
            <a:pathLst>
              <a:path h="3030171" w="2933209">
                <a:moveTo>
                  <a:pt x="0" y="0"/>
                </a:moveTo>
                <a:lnTo>
                  <a:pt x="2933209" y="0"/>
                </a:lnTo>
                <a:lnTo>
                  <a:pt x="2933209" y="3030171"/>
                </a:lnTo>
                <a:lnTo>
                  <a:pt x="0" y="3030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635" t="0" r="-21104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963019" y="503441"/>
            <a:ext cx="2324981" cy="13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</a:pPr>
            <a:r>
              <a:rPr lang="en-US" sz="2543" b="true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Área Bajo la Curva </a:t>
            </a:r>
          </a:p>
          <a:p>
            <a:pPr algn="ctr">
              <a:lnSpc>
                <a:spcPts val="3560"/>
              </a:lnSpc>
            </a:pPr>
            <a:r>
              <a:rPr lang="en-US" sz="2543" b="true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(AUC)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94497" y="482715"/>
            <a:ext cx="12907924" cy="71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64"/>
              </a:lnSpc>
            </a:pPr>
            <a:r>
              <a:rPr lang="en-US" sz="4800" spc="-187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DESEMPEÑO DE LOS MODELOS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88926" y="4839371"/>
            <a:ext cx="2603628" cy="28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82"/>
              </a:lnSpc>
              <a:spcBef>
                <a:spcPct val="0"/>
              </a:spcBef>
            </a:pPr>
            <a:r>
              <a:rPr lang="en-US" b="true" sz="170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Regresión Logística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24424" y="4860983"/>
            <a:ext cx="2603628" cy="28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82"/>
              </a:lnSpc>
              <a:spcBef>
                <a:spcPct val="0"/>
              </a:spcBef>
            </a:pPr>
            <a:r>
              <a:rPr lang="en-US" b="true" sz="170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Árbol de Decisión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87447" y="4860713"/>
            <a:ext cx="2398362" cy="28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82"/>
              </a:lnSpc>
              <a:spcBef>
                <a:spcPct val="0"/>
              </a:spcBef>
            </a:pPr>
            <a:r>
              <a:rPr lang="en-US" b="true" sz="1701">
                <a:solidFill>
                  <a:srgbClr val="495CD9"/>
                </a:solidFill>
                <a:latin typeface="TT Norms Bold"/>
                <a:ea typeface="TT Norms Bold"/>
                <a:cs typeface="TT Norms Bold"/>
                <a:sym typeface="TT Norms Bold"/>
              </a:rPr>
              <a:t>Random Forest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1573" y="5410200"/>
            <a:ext cx="15831012" cy="420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RANDOM FOREST: EL MODELO GANADOR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✓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Mayor precisión en la identificación de riesgo</a:t>
            </a: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✓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Más confiable para detectar clientes con probabilidad de impago</a:t>
            </a: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 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✓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Robusto ante diferentes escenarios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272B47"/>
                </a:solidFill>
                <a:latin typeface="TT Norms Bold"/>
                <a:ea typeface="TT Norms Bold"/>
                <a:cs typeface="TT Norms Bold"/>
                <a:sym typeface="TT Norms Bold"/>
              </a:rPr>
              <a:t>¿Por qué Random Forest?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Combina múltiples análisis simultáneos, capturando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pa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trones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comp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lejos qu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e otros mode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l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os</a:t>
            </a:r>
            <a:r>
              <a:rPr lang="en-US" sz="3999">
                <a:solidFill>
                  <a:srgbClr val="272B47"/>
                </a:solidFill>
                <a:latin typeface="TT Norms"/>
                <a:ea typeface="TT Norms"/>
                <a:cs typeface="TT Norms"/>
                <a:sym typeface="TT Norms"/>
              </a:rPr>
              <a:t> no detectan.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DAG0Uq5BDbY</dc:identifier>
  <dcterms:modified xsi:type="dcterms:W3CDTF">2011-08-01T06:04:30Z</dcterms:modified>
  <cp:revision>1</cp:revision>
  <dc:title>Riesgo crediticio</dc:title>
</cp:coreProperties>
</file>