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9bc83a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9bc83a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9bc83ab6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9bc83ab6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9bc83ab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9bc83ab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9bc83ab6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9bc83ab6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9bc83ab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9bc83ab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9bc83ab6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9bc83ab6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9bc83ab6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9bc83ab6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9bc83ab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9bc83ab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4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11" Type="http://schemas.openxmlformats.org/officeDocument/2006/relationships/hyperlink" Target="https://phasmophobia.fandom.com/wiki/Monkey_Paw?wikia-footer-wiki-rec=true" TargetMode="External"/><Relationship Id="rId10" Type="http://schemas.openxmlformats.org/officeDocument/2006/relationships/hyperlink" Target="https://phasmophobia.fandom.com/wiki/Monkey_Paw?wikia-footer-wiki-rec=true" TargetMode="External"/><Relationship Id="rId9" Type="http://schemas.openxmlformats.org/officeDocument/2006/relationships/hyperlink" Target="https://inside-the-backrooms.fandom.com/wiki/Inside_the_Backrooms_Wiki"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828150" y="235050"/>
            <a:ext cx="1487700" cy="1451400"/>
          </a:xfrm>
          <a:prstGeom prst="ellipse">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3904325" y="3639475"/>
            <a:ext cx="1487700" cy="1451400"/>
          </a:xfrm>
          <a:prstGeom prst="ellipse">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2298138" y="1375600"/>
            <a:ext cx="4547700" cy="175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Midterm Project </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Proposal</a:t>
            </a:r>
            <a:endParaRPr>
              <a:solidFill>
                <a:srgbClr val="000000"/>
              </a:solidFill>
              <a:latin typeface="Times New Roman"/>
              <a:ea typeface="Times New Roman"/>
              <a:cs typeface="Times New Roman"/>
              <a:sym typeface="Times New Roman"/>
            </a:endParaRPr>
          </a:p>
        </p:txBody>
      </p:sp>
      <p:sp>
        <p:nvSpPr>
          <p:cNvPr id="57" name="Google Shape;57;p13"/>
          <p:cNvSpPr txBox="1"/>
          <p:nvPr>
            <p:ph idx="1" type="subTitle"/>
          </p:nvPr>
        </p:nvSpPr>
        <p:spPr>
          <a:xfrm>
            <a:off x="3332225" y="3127600"/>
            <a:ext cx="26319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solidFill>
                  <a:schemeClr val="dk1"/>
                </a:solidFill>
                <a:latin typeface="Times New Roman"/>
                <a:ea typeface="Times New Roman"/>
                <a:cs typeface="Times New Roman"/>
                <a:sym typeface="Times New Roman"/>
              </a:rPr>
              <a:t>Karina Wu</a:t>
            </a:r>
            <a:endParaRPr i="1">
              <a:solidFill>
                <a:schemeClr val="dk1"/>
              </a:solidFill>
              <a:latin typeface="Times New Roman"/>
              <a:ea typeface="Times New Roman"/>
              <a:cs typeface="Times New Roman"/>
              <a:sym typeface="Times New Roman"/>
            </a:endParaRPr>
          </a:p>
        </p:txBody>
      </p:sp>
      <p:sp>
        <p:nvSpPr>
          <p:cNvPr id="58" name="Google Shape;58;p13"/>
          <p:cNvSpPr/>
          <p:nvPr/>
        </p:nvSpPr>
        <p:spPr>
          <a:xfrm>
            <a:off x="2506775" y="3548750"/>
            <a:ext cx="1487700" cy="1451400"/>
          </a:xfrm>
          <a:prstGeom prst="ellipse">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p:nvPr/>
        </p:nvSpPr>
        <p:spPr>
          <a:xfrm>
            <a:off x="6584050" y="370125"/>
            <a:ext cx="1487700" cy="1451400"/>
          </a:xfrm>
          <a:prstGeom prst="ellipse">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p:nvPr/>
        </p:nvSpPr>
        <p:spPr>
          <a:xfrm>
            <a:off x="5210600" y="3548750"/>
            <a:ext cx="1487700" cy="1451400"/>
          </a:xfrm>
          <a:prstGeom prst="ellipse">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p:nvPr/>
        </p:nvSpPr>
        <p:spPr>
          <a:xfrm>
            <a:off x="916225" y="424550"/>
            <a:ext cx="1487700" cy="1451400"/>
          </a:xfrm>
          <a:prstGeom prst="ellipse">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1353450" y="2863275"/>
            <a:ext cx="1487700" cy="1451400"/>
          </a:xfrm>
          <a:prstGeom prst="ellipse">
            <a:avLst/>
          </a:prstGeom>
          <a:solidFill>
            <a:srgbClr val="D46A6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7326450" y="1177475"/>
            <a:ext cx="1487700" cy="1451400"/>
          </a:xfrm>
          <a:prstGeom prst="ellipse">
            <a:avLst/>
          </a:prstGeom>
          <a:solidFill>
            <a:srgbClr val="D46A6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3"/>
          <p:cNvSpPr/>
          <p:nvPr/>
        </p:nvSpPr>
        <p:spPr>
          <a:xfrm>
            <a:off x="6174000" y="2798200"/>
            <a:ext cx="1487700" cy="1451400"/>
          </a:xfrm>
          <a:prstGeom prst="ellipse">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3"/>
          <p:cNvSpPr/>
          <p:nvPr/>
        </p:nvSpPr>
        <p:spPr>
          <a:xfrm>
            <a:off x="473525" y="1177475"/>
            <a:ext cx="1487700" cy="1451400"/>
          </a:xfrm>
          <a:prstGeom prst="ellipse">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326575" y="4249600"/>
            <a:ext cx="2041092" cy="1923156"/>
          </a:xfrm>
          <a:prstGeom prst="cloud">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3"/>
          <p:cNvSpPr/>
          <p:nvPr/>
        </p:nvSpPr>
        <p:spPr>
          <a:xfrm>
            <a:off x="362825" y="4510875"/>
            <a:ext cx="2041092" cy="1923156"/>
          </a:xfrm>
          <a:prstGeom prst="cloud">
            <a:avLst/>
          </a:prstGeom>
          <a:solidFill>
            <a:srgbClr val="D46A6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3"/>
          <p:cNvSpPr/>
          <p:nvPr/>
        </p:nvSpPr>
        <p:spPr>
          <a:xfrm>
            <a:off x="-965200" y="3548750"/>
            <a:ext cx="2041092" cy="1923156"/>
          </a:xfrm>
          <a:prstGeom prst="cloud">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3"/>
          <p:cNvSpPr/>
          <p:nvPr/>
        </p:nvSpPr>
        <p:spPr>
          <a:xfrm>
            <a:off x="6455200" y="4314675"/>
            <a:ext cx="2041092" cy="1923156"/>
          </a:xfrm>
          <a:prstGeom prst="cloud">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p:nvPr/>
        </p:nvSpPr>
        <p:spPr>
          <a:xfrm>
            <a:off x="7581825" y="3639475"/>
            <a:ext cx="2041092" cy="1923156"/>
          </a:xfrm>
          <a:prstGeom prst="cloud">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3"/>
          <p:cNvSpPr/>
          <p:nvPr/>
        </p:nvSpPr>
        <p:spPr>
          <a:xfrm>
            <a:off x="7719775" y="4648750"/>
            <a:ext cx="2041092" cy="1923156"/>
          </a:xfrm>
          <a:prstGeom prst="cloud">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3"/>
          <p:cNvSpPr/>
          <p:nvPr/>
        </p:nvSpPr>
        <p:spPr>
          <a:xfrm rot="-6890574">
            <a:off x="8470482" y="-216179"/>
            <a:ext cx="2041075" cy="1923169"/>
          </a:xfrm>
          <a:prstGeom prst="cloud">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p:nvPr/>
        </p:nvSpPr>
        <p:spPr>
          <a:xfrm rot="-6890574">
            <a:off x="8044145" y="-1671473"/>
            <a:ext cx="2041075" cy="1923169"/>
          </a:xfrm>
          <a:prstGeom prst="cloud">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p:nvPr/>
        </p:nvSpPr>
        <p:spPr>
          <a:xfrm rot="-6890574">
            <a:off x="7719791" y="-1023278"/>
            <a:ext cx="2041075" cy="1923169"/>
          </a:xfrm>
          <a:prstGeom prst="cloud">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3"/>
          <p:cNvSpPr/>
          <p:nvPr/>
        </p:nvSpPr>
        <p:spPr>
          <a:xfrm rot="-3039730">
            <a:off x="-1299797" y="-673991"/>
            <a:ext cx="2041106" cy="1923149"/>
          </a:xfrm>
          <a:prstGeom prst="cloud">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p:nvPr/>
        </p:nvSpPr>
        <p:spPr>
          <a:xfrm rot="-3039730">
            <a:off x="-1110358" y="-484500"/>
            <a:ext cx="2041106" cy="1923149"/>
          </a:xfrm>
          <a:prstGeom prst="cloud">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3"/>
          <p:cNvSpPr/>
          <p:nvPr/>
        </p:nvSpPr>
        <p:spPr>
          <a:xfrm rot="-1214776">
            <a:off x="-375872" y="-1367682"/>
            <a:ext cx="2041057" cy="1923171"/>
          </a:xfrm>
          <a:prstGeom prst="cloud">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3197700" y="408750"/>
            <a:ext cx="2753100" cy="572700"/>
          </a:xfrm>
          <a:prstGeom prst="rect">
            <a:avLst/>
          </a:prstGeom>
          <a:solidFill>
            <a:srgbClr val="EFEFEF"/>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Concept/Theme</a:t>
            </a:r>
            <a:endParaRPr>
              <a:latin typeface="Times New Roman"/>
              <a:ea typeface="Times New Roman"/>
              <a:cs typeface="Times New Roman"/>
              <a:sym typeface="Times New Roman"/>
            </a:endParaRPr>
          </a:p>
        </p:txBody>
      </p:sp>
      <p:pic>
        <p:nvPicPr>
          <p:cNvPr id="83" name="Google Shape;83;p14"/>
          <p:cNvPicPr preferRelativeResize="0"/>
          <p:nvPr/>
        </p:nvPicPr>
        <p:blipFill>
          <a:blip r:embed="rId3">
            <a:alphaModFix/>
          </a:blip>
          <a:stretch>
            <a:fillRect/>
          </a:stretch>
        </p:blipFill>
        <p:spPr>
          <a:xfrm>
            <a:off x="415475" y="1124763"/>
            <a:ext cx="3028950" cy="3028950"/>
          </a:xfrm>
          <a:prstGeom prst="rect">
            <a:avLst/>
          </a:prstGeom>
          <a:noFill/>
          <a:ln>
            <a:noFill/>
          </a:ln>
          <a:effectLst>
            <a:outerShdw blurRad="57150" rotWithShape="0" algn="bl" dir="5400000" dist="19050">
              <a:srgbClr val="000000">
                <a:alpha val="50000"/>
              </a:srgbClr>
            </a:outerShdw>
          </a:effectLst>
        </p:spPr>
      </p:pic>
      <p:pic>
        <p:nvPicPr>
          <p:cNvPr id="84" name="Google Shape;84;p14"/>
          <p:cNvPicPr preferRelativeResize="0"/>
          <p:nvPr/>
        </p:nvPicPr>
        <p:blipFill>
          <a:blip r:embed="rId4">
            <a:alphaModFix/>
          </a:blip>
          <a:stretch>
            <a:fillRect/>
          </a:stretch>
        </p:blipFill>
        <p:spPr>
          <a:xfrm>
            <a:off x="3508825" y="1840400"/>
            <a:ext cx="5381174" cy="2940229"/>
          </a:xfrm>
          <a:prstGeom prst="rect">
            <a:avLst/>
          </a:prstGeom>
          <a:noFill/>
          <a:ln>
            <a:noFill/>
          </a:ln>
          <a:effectLst>
            <a:outerShdw blurRad="57150" rotWithShape="0" algn="bl" dir="5400000" dist="19050">
              <a:srgbClr val="000000">
                <a:alpha val="50000"/>
              </a:srgbClr>
            </a:outerShdw>
          </a:effectLst>
        </p:spPr>
      </p:pic>
      <p:sp>
        <p:nvSpPr>
          <p:cNvPr id="85" name="Google Shape;85;p14"/>
          <p:cNvSpPr txBox="1"/>
          <p:nvPr/>
        </p:nvSpPr>
        <p:spPr>
          <a:xfrm>
            <a:off x="4044013" y="1066225"/>
            <a:ext cx="4227300" cy="6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A Guide of How to Survive the Game</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(Info on Levels, Entities, and Others)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idx="1" type="body"/>
          </p:nvPr>
        </p:nvSpPr>
        <p:spPr>
          <a:xfrm>
            <a:off x="314800" y="241950"/>
            <a:ext cx="8520600" cy="4659600"/>
          </a:xfrm>
          <a:prstGeom prst="rect">
            <a:avLst/>
          </a:prstGeom>
          <a:solidFill>
            <a:srgbClr val="AA3939"/>
          </a:solidFill>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latin typeface="Times New Roman"/>
                <a:ea typeface="Times New Roman"/>
                <a:cs typeface="Times New Roman"/>
                <a:sym typeface="Times New Roman"/>
              </a:rPr>
              <a:t>Inside the Backrooms Guide</a:t>
            </a:r>
            <a:endParaRPr sz="2300">
              <a:solidFill>
                <a:schemeClr val="dk1"/>
              </a:solidFill>
              <a:latin typeface="Times New Roman"/>
              <a:ea typeface="Times New Roman"/>
              <a:cs typeface="Times New Roman"/>
              <a:sym typeface="Times New Roman"/>
            </a:endParaRPr>
          </a:p>
        </p:txBody>
      </p:sp>
      <p:sp>
        <p:nvSpPr>
          <p:cNvPr id="91" name="Google Shape;91;p15"/>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Inside the Backrooms Guide</a:t>
            </a:r>
            <a:endParaRPr sz="2200">
              <a:solidFill>
                <a:srgbClr val="D46A6A"/>
              </a:solidFill>
              <a:latin typeface="Times New Roman"/>
              <a:ea typeface="Times New Roman"/>
              <a:cs typeface="Times New Roman"/>
              <a:sym typeface="Times New Roman"/>
            </a:endParaRPr>
          </a:p>
        </p:txBody>
      </p:sp>
      <p:cxnSp>
        <p:nvCxnSpPr>
          <p:cNvPr id="92" name="Google Shape;92;p15"/>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5"/>
          <p:cNvCxnSpPr/>
          <p:nvPr/>
        </p:nvCxnSpPr>
        <p:spPr>
          <a:xfrm flipH="1">
            <a:off x="3847950" y="2415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5"/>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95" name="Google Shape;95;p15"/>
          <p:cNvSpPr txBox="1"/>
          <p:nvPr/>
        </p:nvSpPr>
        <p:spPr>
          <a:xfrm>
            <a:off x="5751275" y="236550"/>
            <a:ext cx="30915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D46A6A"/>
                </a:solidFill>
                <a:latin typeface="Times New Roman"/>
                <a:ea typeface="Times New Roman"/>
                <a:cs typeface="Times New Roman"/>
                <a:sym typeface="Times New Roman"/>
              </a:rPr>
              <a:t> Levels   Entities   Other</a:t>
            </a:r>
            <a:endParaRPr sz="2300">
              <a:solidFill>
                <a:srgbClr val="D46A6A"/>
              </a:solidFill>
              <a:latin typeface="Times New Roman"/>
              <a:ea typeface="Times New Roman"/>
              <a:cs typeface="Times New Roman"/>
              <a:sym typeface="Times New Roman"/>
            </a:endParaRPr>
          </a:p>
        </p:txBody>
      </p:sp>
      <p:cxnSp>
        <p:nvCxnSpPr>
          <p:cNvPr id="96" name="Google Shape;96;p15"/>
          <p:cNvCxnSpPr/>
          <p:nvPr/>
        </p:nvCxnSpPr>
        <p:spPr>
          <a:xfrm flipH="1">
            <a:off x="6823175" y="2414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97" name="Google Shape;97;p15"/>
          <p:cNvCxnSpPr/>
          <p:nvPr/>
        </p:nvCxnSpPr>
        <p:spPr>
          <a:xfrm flipH="1">
            <a:off x="7919175"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98" name="Google Shape;98;p15"/>
          <p:cNvSpPr txBox="1"/>
          <p:nvPr/>
        </p:nvSpPr>
        <p:spPr>
          <a:xfrm>
            <a:off x="695850"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rPr lang="en" sz="5000">
                <a:solidFill>
                  <a:srgbClr val="D46A6A"/>
                </a:solidFill>
                <a:latin typeface="Times New Roman"/>
                <a:ea typeface="Times New Roman"/>
                <a:cs typeface="Times New Roman"/>
                <a:sym typeface="Times New Roman"/>
              </a:rPr>
              <a:t>Levels</a:t>
            </a:r>
            <a:endParaRPr sz="5000">
              <a:solidFill>
                <a:srgbClr val="D46A6A"/>
              </a:solidFill>
              <a:latin typeface="Times New Roman"/>
              <a:ea typeface="Times New Roman"/>
              <a:cs typeface="Times New Roman"/>
              <a:sym typeface="Times New Roman"/>
            </a:endParaRPr>
          </a:p>
        </p:txBody>
      </p:sp>
      <p:sp>
        <p:nvSpPr>
          <p:cNvPr id="99" name="Google Shape;99;p15"/>
          <p:cNvSpPr txBox="1"/>
          <p:nvPr/>
        </p:nvSpPr>
        <p:spPr>
          <a:xfrm>
            <a:off x="3403750"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rPr lang="en" sz="5000">
                <a:solidFill>
                  <a:srgbClr val="D46A6A"/>
                </a:solidFill>
                <a:latin typeface="Times New Roman"/>
                <a:ea typeface="Times New Roman"/>
                <a:cs typeface="Times New Roman"/>
                <a:sym typeface="Times New Roman"/>
              </a:rPr>
              <a:t>Entities</a:t>
            </a:r>
            <a:endParaRPr sz="5000">
              <a:solidFill>
                <a:srgbClr val="D46A6A"/>
              </a:solidFill>
              <a:latin typeface="Times New Roman"/>
              <a:ea typeface="Times New Roman"/>
              <a:cs typeface="Times New Roman"/>
              <a:sym typeface="Times New Roman"/>
            </a:endParaRPr>
          </a:p>
        </p:txBody>
      </p:sp>
      <p:sp>
        <p:nvSpPr>
          <p:cNvPr id="100" name="Google Shape;100;p15"/>
          <p:cNvSpPr txBox="1"/>
          <p:nvPr/>
        </p:nvSpPr>
        <p:spPr>
          <a:xfrm>
            <a:off x="6120875"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rPr lang="en" sz="5000">
                <a:solidFill>
                  <a:srgbClr val="D46A6A"/>
                </a:solidFill>
                <a:latin typeface="Times New Roman"/>
                <a:ea typeface="Times New Roman"/>
                <a:cs typeface="Times New Roman"/>
                <a:sym typeface="Times New Roman"/>
              </a:rPr>
              <a:t>Other</a:t>
            </a:r>
            <a:endParaRPr sz="5000">
              <a:solidFill>
                <a:srgbClr val="D46A6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4800" y="241950"/>
            <a:ext cx="8520600" cy="4659600"/>
          </a:xfrm>
          <a:prstGeom prst="rect">
            <a:avLst/>
          </a:prstGeom>
          <a:solidFill>
            <a:srgbClr val="AA3939"/>
          </a:solidFill>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latin typeface="Times New Roman"/>
                <a:ea typeface="Times New Roman"/>
                <a:cs typeface="Times New Roman"/>
                <a:sym typeface="Times New Roman"/>
              </a:rPr>
              <a:t>Inside the Backrooms Guide</a:t>
            </a:r>
            <a:endParaRPr sz="2300">
              <a:solidFill>
                <a:schemeClr val="dk1"/>
              </a:solidFill>
              <a:latin typeface="Times New Roman"/>
              <a:ea typeface="Times New Roman"/>
              <a:cs typeface="Times New Roman"/>
              <a:sym typeface="Times New Roman"/>
            </a:endParaRPr>
          </a:p>
        </p:txBody>
      </p:sp>
      <p:sp>
        <p:nvSpPr>
          <p:cNvPr id="106" name="Google Shape;106;p16"/>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Inside the Backrooms Guide</a:t>
            </a:r>
            <a:endParaRPr sz="2200">
              <a:solidFill>
                <a:srgbClr val="D46A6A"/>
              </a:solidFill>
              <a:latin typeface="Times New Roman"/>
              <a:ea typeface="Times New Roman"/>
              <a:cs typeface="Times New Roman"/>
              <a:sym typeface="Times New Roman"/>
            </a:endParaRPr>
          </a:p>
        </p:txBody>
      </p:sp>
      <p:cxnSp>
        <p:nvCxnSpPr>
          <p:cNvPr id="107" name="Google Shape;107;p16"/>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p:spPr>
      </p:cxnSp>
      <p:cxnSp>
        <p:nvCxnSpPr>
          <p:cNvPr id="108" name="Google Shape;108;p16"/>
          <p:cNvCxnSpPr/>
          <p:nvPr/>
        </p:nvCxnSpPr>
        <p:spPr>
          <a:xfrm flipH="1">
            <a:off x="3847950" y="2415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09" name="Google Shape;109;p16"/>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10" name="Google Shape;110;p16"/>
          <p:cNvSpPr txBox="1"/>
          <p:nvPr/>
        </p:nvSpPr>
        <p:spPr>
          <a:xfrm>
            <a:off x="5893375" y="236550"/>
            <a:ext cx="29493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D46A6A"/>
                </a:solidFill>
                <a:latin typeface="Times New Roman"/>
                <a:ea typeface="Times New Roman"/>
                <a:cs typeface="Times New Roman"/>
                <a:sym typeface="Times New Roman"/>
              </a:rPr>
              <a:t> Levels   Mobs    Other</a:t>
            </a:r>
            <a:endParaRPr sz="2300">
              <a:solidFill>
                <a:srgbClr val="D46A6A"/>
              </a:solidFill>
              <a:latin typeface="Times New Roman"/>
              <a:ea typeface="Times New Roman"/>
              <a:cs typeface="Times New Roman"/>
              <a:sym typeface="Times New Roman"/>
            </a:endParaRPr>
          </a:p>
        </p:txBody>
      </p:sp>
      <p:cxnSp>
        <p:nvCxnSpPr>
          <p:cNvPr id="111" name="Google Shape;111;p16"/>
          <p:cNvCxnSpPr/>
          <p:nvPr/>
        </p:nvCxnSpPr>
        <p:spPr>
          <a:xfrm flipH="1">
            <a:off x="6946350" y="236550"/>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12" name="Google Shape;112;p16"/>
          <p:cNvCxnSpPr/>
          <p:nvPr/>
        </p:nvCxnSpPr>
        <p:spPr>
          <a:xfrm flipH="1">
            <a:off x="7873825"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13" name="Google Shape;113;p16"/>
          <p:cNvSpPr txBox="1"/>
          <p:nvPr/>
        </p:nvSpPr>
        <p:spPr>
          <a:xfrm>
            <a:off x="478125" y="971325"/>
            <a:ext cx="1640700" cy="13992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D46A6A"/>
                </a:solidFill>
                <a:latin typeface="Times New Roman"/>
                <a:ea typeface="Times New Roman"/>
                <a:cs typeface="Times New Roman"/>
                <a:sym typeface="Times New Roman"/>
              </a:rPr>
              <a:t>Level 1</a:t>
            </a:r>
            <a:endParaRPr sz="2000">
              <a:solidFill>
                <a:srgbClr val="D46A6A"/>
              </a:solidFill>
              <a:latin typeface="Times New Roman"/>
              <a:ea typeface="Times New Roman"/>
              <a:cs typeface="Times New Roman"/>
              <a:sym typeface="Times New Roman"/>
            </a:endParaRPr>
          </a:p>
        </p:txBody>
      </p:sp>
      <p:sp>
        <p:nvSpPr>
          <p:cNvPr id="114" name="Google Shape;114;p16"/>
          <p:cNvSpPr txBox="1"/>
          <p:nvPr/>
        </p:nvSpPr>
        <p:spPr>
          <a:xfrm>
            <a:off x="467900" y="2452375"/>
            <a:ext cx="1640700" cy="13992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D46A6A"/>
                </a:solidFill>
                <a:latin typeface="Times New Roman"/>
                <a:ea typeface="Times New Roman"/>
                <a:cs typeface="Times New Roman"/>
                <a:sym typeface="Times New Roman"/>
              </a:rPr>
              <a:t>Level 2</a:t>
            </a:r>
            <a:endParaRPr sz="2000">
              <a:solidFill>
                <a:srgbClr val="D46A6A"/>
              </a:solidFill>
              <a:latin typeface="Times New Roman"/>
              <a:ea typeface="Times New Roman"/>
              <a:cs typeface="Times New Roman"/>
              <a:sym typeface="Times New Roman"/>
            </a:endParaRPr>
          </a:p>
        </p:txBody>
      </p:sp>
      <p:sp>
        <p:nvSpPr>
          <p:cNvPr id="115" name="Google Shape;115;p16"/>
          <p:cNvSpPr txBox="1"/>
          <p:nvPr/>
        </p:nvSpPr>
        <p:spPr>
          <a:xfrm>
            <a:off x="467900" y="3933425"/>
            <a:ext cx="1640700" cy="968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D46A6A"/>
                </a:solidFill>
                <a:latin typeface="Times New Roman"/>
                <a:ea typeface="Times New Roman"/>
                <a:cs typeface="Times New Roman"/>
                <a:sym typeface="Times New Roman"/>
              </a:rPr>
              <a:t>Level 3</a:t>
            </a:r>
            <a:endParaRPr sz="2000">
              <a:solidFill>
                <a:srgbClr val="D46A6A"/>
              </a:solidFill>
              <a:latin typeface="Times New Roman"/>
              <a:ea typeface="Times New Roman"/>
              <a:cs typeface="Times New Roman"/>
              <a:sym typeface="Times New Roman"/>
            </a:endParaRPr>
          </a:p>
        </p:txBody>
      </p:sp>
      <p:sp>
        <p:nvSpPr>
          <p:cNvPr id="116" name="Google Shape;116;p16"/>
          <p:cNvSpPr txBox="1"/>
          <p:nvPr/>
        </p:nvSpPr>
        <p:spPr>
          <a:xfrm>
            <a:off x="2118825" y="971325"/>
            <a:ext cx="6589800" cy="1399200"/>
          </a:xfrm>
          <a:prstGeom prst="rect">
            <a:avLst/>
          </a:prstGeom>
          <a:solidFill>
            <a:srgbClr val="D46A6A"/>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Lorem ipsum dolor sit amet, consectetur adipiscing elit. Etiam nulla ligula, volutpat eu consequat sed, finibus id turpis. Proin convallis ultricies leo posuere vulputate. Nunc dictum diam luctus neque mattis iaculis. Nunc efficitur bibendum nunc eu</a:t>
            </a:r>
            <a:endParaRPr sz="2000">
              <a:solidFill>
                <a:schemeClr val="dk1"/>
              </a:solidFill>
              <a:latin typeface="Times New Roman"/>
              <a:ea typeface="Times New Roman"/>
              <a:cs typeface="Times New Roman"/>
              <a:sym typeface="Times New Roman"/>
            </a:endParaRPr>
          </a:p>
        </p:txBody>
      </p:sp>
      <p:sp>
        <p:nvSpPr>
          <p:cNvPr id="117" name="Google Shape;117;p16"/>
          <p:cNvSpPr txBox="1"/>
          <p:nvPr/>
        </p:nvSpPr>
        <p:spPr>
          <a:xfrm>
            <a:off x="2108600" y="2452375"/>
            <a:ext cx="6589800" cy="1399200"/>
          </a:xfrm>
          <a:prstGeom prst="rect">
            <a:avLst/>
          </a:prstGeom>
          <a:solidFill>
            <a:srgbClr val="D46A6A"/>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Lorem ipsum dolor sit amet, consectetur adipiscing elit. Etiam nulla ligula, volutpat eu consequat sed, finibus id turpis. Proin convallis ultricies leo posuere vulputate. Nunc dictum diam luctus neque mattis iaculis. Nunc efficitur bibendum nunc eu</a:t>
            </a:r>
            <a:endParaRPr sz="2000">
              <a:solidFill>
                <a:schemeClr val="dk1"/>
              </a:solidFill>
              <a:latin typeface="Times New Roman"/>
              <a:ea typeface="Times New Roman"/>
              <a:cs typeface="Times New Roman"/>
              <a:sym typeface="Times New Roman"/>
            </a:endParaRPr>
          </a:p>
        </p:txBody>
      </p:sp>
      <p:sp>
        <p:nvSpPr>
          <p:cNvPr id="118" name="Google Shape;118;p16"/>
          <p:cNvSpPr txBox="1"/>
          <p:nvPr/>
        </p:nvSpPr>
        <p:spPr>
          <a:xfrm>
            <a:off x="2113700" y="3933425"/>
            <a:ext cx="6589800" cy="968100"/>
          </a:xfrm>
          <a:prstGeom prst="rect">
            <a:avLst/>
          </a:prstGeom>
          <a:solidFill>
            <a:srgbClr val="D46A6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Lorem ipsum dolor sit amet, consectetur adipiscing elit. Etiam nulla ligula, volutpat eu consequat sed, finibus id turpis. Proin convallis ultricies leo posuere vulputate. Nunc dictum diam </a:t>
            </a:r>
            <a:endParaRPr sz="2000">
              <a:solidFill>
                <a:schemeClr val="dk1"/>
              </a:solidFill>
              <a:latin typeface="Times New Roman"/>
              <a:ea typeface="Times New Roman"/>
              <a:cs typeface="Times New Roman"/>
              <a:sym typeface="Times New Roman"/>
            </a:endParaRPr>
          </a:p>
        </p:txBody>
      </p:sp>
      <p:cxnSp>
        <p:nvCxnSpPr>
          <p:cNvPr id="119" name="Google Shape;119;p16"/>
          <p:cNvCxnSpPr/>
          <p:nvPr/>
        </p:nvCxnSpPr>
        <p:spPr>
          <a:xfrm>
            <a:off x="8631500" y="1094925"/>
            <a:ext cx="0" cy="1152000"/>
          </a:xfrm>
          <a:prstGeom prst="straightConnector1">
            <a:avLst/>
          </a:prstGeom>
          <a:noFill/>
          <a:ln cap="flat" cmpd="sng" w="28575">
            <a:solidFill>
              <a:srgbClr val="CCCCCC"/>
            </a:solidFill>
            <a:prstDash val="solid"/>
            <a:round/>
            <a:headEnd len="med" w="med" type="none"/>
            <a:tailEnd len="med" w="med" type="none"/>
          </a:ln>
        </p:spPr>
      </p:cxnSp>
      <p:cxnSp>
        <p:nvCxnSpPr>
          <p:cNvPr id="120" name="Google Shape;120;p16"/>
          <p:cNvCxnSpPr/>
          <p:nvPr/>
        </p:nvCxnSpPr>
        <p:spPr>
          <a:xfrm>
            <a:off x="8631500" y="2575975"/>
            <a:ext cx="0" cy="1152000"/>
          </a:xfrm>
          <a:prstGeom prst="straightConnector1">
            <a:avLst/>
          </a:prstGeom>
          <a:noFill/>
          <a:ln cap="flat" cmpd="sng" w="28575">
            <a:solidFill>
              <a:srgbClr val="CCCCCC"/>
            </a:solidFill>
            <a:prstDash val="solid"/>
            <a:round/>
            <a:headEnd len="med" w="med" type="none"/>
            <a:tailEnd len="med" w="med" type="none"/>
          </a:ln>
        </p:spPr>
      </p:cxnSp>
      <p:cxnSp>
        <p:nvCxnSpPr>
          <p:cNvPr id="121" name="Google Shape;121;p16"/>
          <p:cNvCxnSpPr/>
          <p:nvPr/>
        </p:nvCxnSpPr>
        <p:spPr>
          <a:xfrm>
            <a:off x="8629250" y="4019575"/>
            <a:ext cx="11400" cy="867000"/>
          </a:xfrm>
          <a:prstGeom prst="straightConnector1">
            <a:avLst/>
          </a:prstGeom>
          <a:noFill/>
          <a:ln cap="flat" cmpd="sng" w="28575">
            <a:solidFill>
              <a:srgbClr val="CCCCCC"/>
            </a:solidFill>
            <a:prstDash val="solid"/>
            <a:round/>
            <a:headEnd len="med" w="med" type="none"/>
            <a:tailEnd len="med" w="med" type="none"/>
          </a:ln>
        </p:spPr>
      </p:cxnSp>
      <p:sp>
        <p:nvSpPr>
          <p:cNvPr id="122" name="Google Shape;122;p16"/>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Inside the Backrooms Guide</a:t>
            </a:r>
            <a:endParaRPr sz="2200">
              <a:solidFill>
                <a:srgbClr val="D46A6A"/>
              </a:solidFill>
              <a:latin typeface="Times New Roman"/>
              <a:ea typeface="Times New Roman"/>
              <a:cs typeface="Times New Roman"/>
              <a:sym typeface="Times New Roman"/>
            </a:endParaRPr>
          </a:p>
        </p:txBody>
      </p:sp>
      <p:cxnSp>
        <p:nvCxnSpPr>
          <p:cNvPr id="123" name="Google Shape;123;p16"/>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24" name="Google Shape;124;p16"/>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25" name="Google Shape;125;p16"/>
          <p:cNvSpPr txBox="1"/>
          <p:nvPr/>
        </p:nvSpPr>
        <p:spPr>
          <a:xfrm>
            <a:off x="5751275" y="236550"/>
            <a:ext cx="30915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D46A6A"/>
                </a:solidFill>
                <a:latin typeface="Times New Roman"/>
                <a:ea typeface="Times New Roman"/>
                <a:cs typeface="Times New Roman"/>
                <a:sym typeface="Times New Roman"/>
              </a:rPr>
              <a:t> Levels   Entities   Other</a:t>
            </a:r>
            <a:endParaRPr sz="2300">
              <a:solidFill>
                <a:srgbClr val="D46A6A"/>
              </a:solidFill>
              <a:latin typeface="Times New Roman"/>
              <a:ea typeface="Times New Roman"/>
              <a:cs typeface="Times New Roman"/>
              <a:sym typeface="Times New Roman"/>
            </a:endParaRPr>
          </a:p>
        </p:txBody>
      </p:sp>
      <p:cxnSp>
        <p:nvCxnSpPr>
          <p:cNvPr id="126" name="Google Shape;126;p16"/>
          <p:cNvCxnSpPr/>
          <p:nvPr/>
        </p:nvCxnSpPr>
        <p:spPr>
          <a:xfrm flipH="1">
            <a:off x="6823175" y="2414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16"/>
          <p:cNvCxnSpPr/>
          <p:nvPr/>
        </p:nvCxnSpPr>
        <p:spPr>
          <a:xfrm flipH="1">
            <a:off x="7919175" y="2415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16"/>
          <p:cNvCxnSpPr/>
          <p:nvPr/>
        </p:nvCxnSpPr>
        <p:spPr>
          <a:xfrm flipH="1">
            <a:off x="3847950" y="241575"/>
            <a:ext cx="300" cy="538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7"/>
          <p:cNvPicPr preferRelativeResize="0"/>
          <p:nvPr/>
        </p:nvPicPr>
        <p:blipFill>
          <a:blip r:embed="rId3">
            <a:alphaModFix/>
          </a:blip>
          <a:stretch>
            <a:fillRect/>
          </a:stretch>
        </p:blipFill>
        <p:spPr>
          <a:xfrm>
            <a:off x="245074" y="2651124"/>
            <a:ext cx="2922847" cy="2347600"/>
          </a:xfrm>
          <a:prstGeom prst="rect">
            <a:avLst/>
          </a:prstGeom>
          <a:noFill/>
          <a:ln>
            <a:noFill/>
          </a:ln>
          <a:effectLst>
            <a:outerShdw blurRad="57150" rotWithShape="0" algn="bl" dir="5400000" dist="19050">
              <a:srgbClr val="000000">
                <a:alpha val="50000"/>
              </a:srgbClr>
            </a:outerShdw>
          </a:effectLst>
        </p:spPr>
      </p:pic>
      <p:pic>
        <p:nvPicPr>
          <p:cNvPr id="134" name="Google Shape;134;p17"/>
          <p:cNvPicPr preferRelativeResize="0"/>
          <p:nvPr/>
        </p:nvPicPr>
        <p:blipFill>
          <a:blip r:embed="rId4">
            <a:alphaModFix/>
          </a:blip>
          <a:stretch>
            <a:fillRect/>
          </a:stretch>
        </p:blipFill>
        <p:spPr>
          <a:xfrm>
            <a:off x="2957300" y="1154075"/>
            <a:ext cx="2530950" cy="3524450"/>
          </a:xfrm>
          <a:prstGeom prst="rect">
            <a:avLst/>
          </a:prstGeom>
          <a:noFill/>
          <a:ln>
            <a:noFill/>
          </a:ln>
          <a:effectLst>
            <a:outerShdw blurRad="57150" rotWithShape="0" algn="bl" dir="5400000" dist="19050">
              <a:srgbClr val="000000">
                <a:alpha val="50000"/>
              </a:srgbClr>
            </a:outerShdw>
          </a:effectLst>
        </p:spPr>
      </p:pic>
      <p:pic>
        <p:nvPicPr>
          <p:cNvPr id="135" name="Google Shape;135;p17"/>
          <p:cNvPicPr preferRelativeResize="0"/>
          <p:nvPr/>
        </p:nvPicPr>
        <p:blipFill>
          <a:blip r:embed="rId5">
            <a:alphaModFix/>
          </a:blip>
          <a:stretch>
            <a:fillRect/>
          </a:stretch>
        </p:blipFill>
        <p:spPr>
          <a:xfrm>
            <a:off x="417425" y="303525"/>
            <a:ext cx="3521400" cy="2347600"/>
          </a:xfrm>
          <a:prstGeom prst="rect">
            <a:avLst/>
          </a:prstGeom>
          <a:noFill/>
          <a:ln>
            <a:noFill/>
          </a:ln>
          <a:effectLst>
            <a:outerShdw blurRad="57150" rotWithShape="0" algn="bl" dir="5400000" dist="19050">
              <a:srgbClr val="000000">
                <a:alpha val="50000"/>
              </a:srgbClr>
            </a:outerShdw>
          </a:effectLst>
        </p:spPr>
      </p:pic>
      <p:pic>
        <p:nvPicPr>
          <p:cNvPr id="136" name="Google Shape;136;p17"/>
          <p:cNvPicPr preferRelativeResize="0"/>
          <p:nvPr/>
        </p:nvPicPr>
        <p:blipFill>
          <a:blip r:embed="rId6">
            <a:alphaModFix/>
          </a:blip>
          <a:stretch>
            <a:fillRect/>
          </a:stretch>
        </p:blipFill>
        <p:spPr>
          <a:xfrm>
            <a:off x="5575350" y="152400"/>
            <a:ext cx="3350951" cy="2815275"/>
          </a:xfrm>
          <a:prstGeom prst="rect">
            <a:avLst/>
          </a:prstGeom>
          <a:noFill/>
          <a:ln>
            <a:noFill/>
          </a:ln>
          <a:effectLst>
            <a:outerShdw blurRad="57150" rotWithShape="0" algn="bl" dir="5400000" dist="19050">
              <a:srgbClr val="000000">
                <a:alpha val="50000"/>
              </a:srgbClr>
            </a:outerShdw>
          </a:effectLst>
        </p:spPr>
      </p:pic>
      <p:pic>
        <p:nvPicPr>
          <p:cNvPr id="137" name="Google Shape;137;p17"/>
          <p:cNvPicPr preferRelativeResize="0"/>
          <p:nvPr/>
        </p:nvPicPr>
        <p:blipFill>
          <a:blip r:embed="rId7">
            <a:alphaModFix/>
          </a:blip>
          <a:stretch>
            <a:fillRect/>
          </a:stretch>
        </p:blipFill>
        <p:spPr>
          <a:xfrm>
            <a:off x="4572000" y="3084425"/>
            <a:ext cx="2612575" cy="1908475"/>
          </a:xfrm>
          <a:prstGeom prst="rect">
            <a:avLst/>
          </a:prstGeom>
          <a:noFill/>
          <a:ln>
            <a:noFill/>
          </a:ln>
          <a:effectLst>
            <a:outerShdw blurRad="57150" rotWithShape="0" algn="bl" dir="5400000" dist="19050">
              <a:srgbClr val="000000">
                <a:alpha val="50000"/>
              </a:srgbClr>
            </a:outerShdw>
          </a:effectLst>
        </p:spPr>
      </p:pic>
      <p:pic>
        <p:nvPicPr>
          <p:cNvPr id="138" name="Google Shape;138;p17"/>
          <p:cNvPicPr preferRelativeResize="0"/>
          <p:nvPr/>
        </p:nvPicPr>
        <p:blipFill rotWithShape="1">
          <a:blip r:embed="rId8">
            <a:alphaModFix/>
          </a:blip>
          <a:srcRect b="26856" l="20272" r="20573" t="4944"/>
          <a:stretch/>
        </p:blipFill>
        <p:spPr>
          <a:xfrm>
            <a:off x="7347850" y="2730500"/>
            <a:ext cx="1669150" cy="2188850"/>
          </a:xfrm>
          <a:prstGeom prst="rect">
            <a:avLst/>
          </a:prstGeom>
          <a:noFill/>
          <a:ln>
            <a:noFill/>
          </a:ln>
          <a:effectLst>
            <a:outerShdw blurRad="57150" rotWithShape="0" algn="bl" dir="5400000" dist="19050">
              <a:srgbClr val="000000">
                <a:alpha val="50000"/>
              </a:srgbClr>
            </a:outerShdw>
          </a:effectLst>
        </p:spPr>
      </p:pic>
      <p:sp>
        <p:nvSpPr>
          <p:cNvPr id="139" name="Google Shape;139;p17"/>
          <p:cNvSpPr txBox="1"/>
          <p:nvPr/>
        </p:nvSpPr>
        <p:spPr>
          <a:xfrm>
            <a:off x="6440725" y="2358575"/>
            <a:ext cx="1288200" cy="1269900"/>
          </a:xfrm>
          <a:prstGeom prst="rect">
            <a:avLst/>
          </a:prstGeom>
          <a:solidFill>
            <a:srgbClr val="55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Times New Roman"/>
                <a:ea typeface="Times New Roman"/>
                <a:cs typeface="Times New Roman"/>
                <a:sym typeface="Times New Roman"/>
                <a:hlinkClick r:id="rId9"/>
              </a:rPr>
              <a:t>Inside the Backrooms Wiki</a:t>
            </a:r>
            <a:endParaRPr sz="1800">
              <a:solidFill>
                <a:schemeClr val="dk2"/>
              </a:solidFill>
            </a:endParaRPr>
          </a:p>
        </p:txBody>
      </p:sp>
      <p:sp>
        <p:nvSpPr>
          <p:cNvPr id="140" name="Google Shape;140;p17"/>
          <p:cNvSpPr txBox="1"/>
          <p:nvPr/>
        </p:nvSpPr>
        <p:spPr>
          <a:xfrm>
            <a:off x="2494650" y="4073075"/>
            <a:ext cx="1533000" cy="992400"/>
          </a:xfrm>
          <a:prstGeom prst="rect">
            <a:avLst/>
          </a:prstGeom>
          <a:solidFill>
            <a:srgbClr val="80151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800" u="sng">
                <a:solidFill>
                  <a:schemeClr val="hlink"/>
                </a:solidFill>
                <a:latin typeface="Times New Roman"/>
                <a:ea typeface="Times New Roman"/>
                <a:cs typeface="Times New Roman"/>
                <a:sym typeface="Times New Roman"/>
                <a:hlinkClick r:id="rId10"/>
              </a:rPr>
              <a:t>Phasmophobia</a:t>
            </a:r>
            <a:r>
              <a:rPr lang="en" sz="1800" u="sng">
                <a:solidFill>
                  <a:schemeClr val="hlink"/>
                </a:solidFill>
                <a:latin typeface="Times New Roman"/>
                <a:ea typeface="Times New Roman"/>
                <a:cs typeface="Times New Roman"/>
                <a:sym typeface="Times New Roman"/>
                <a:hlinkClick r:id="rId11"/>
              </a:rPr>
              <a:t> Wiki</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141" name="Google Shape;141;p17"/>
          <p:cNvSpPr txBox="1"/>
          <p:nvPr/>
        </p:nvSpPr>
        <p:spPr>
          <a:xfrm>
            <a:off x="163425" y="2087775"/>
            <a:ext cx="888900" cy="879900"/>
          </a:xfrm>
          <a:prstGeom prst="rect">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Websites: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142" name="Google Shape;142;p17"/>
          <p:cNvSpPr txBox="1"/>
          <p:nvPr/>
        </p:nvSpPr>
        <p:spPr>
          <a:xfrm>
            <a:off x="5002000" y="916225"/>
            <a:ext cx="849000" cy="801900"/>
          </a:xfrm>
          <a:prstGeom prst="rect">
            <a:avLst/>
          </a:prstGeom>
          <a:solidFill>
            <a:srgbClr val="801515"/>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3" name="Google Shape;143;p17"/>
          <p:cNvSpPr txBox="1"/>
          <p:nvPr/>
        </p:nvSpPr>
        <p:spPr>
          <a:xfrm>
            <a:off x="3990588" y="244925"/>
            <a:ext cx="1533000" cy="517200"/>
          </a:xfrm>
          <a:prstGeom prst="rect">
            <a:avLst/>
          </a:prstGeom>
          <a:solidFill>
            <a:srgbClr val="AA39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Mood Board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371925" y="390075"/>
            <a:ext cx="4064100" cy="4426800"/>
          </a:xfrm>
          <a:prstGeom prst="rect">
            <a:avLst/>
          </a:prstGeom>
          <a:solidFill>
            <a:srgbClr val="F3F3F3"/>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Concepts I’ve Learned &amp; Will be Using: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Links between pages within the website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Buttons &amp; Nav Bar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Media Queries (screen sizing)</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Positioning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Box Model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HTML forms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Transitions and Transforms</a:t>
            </a:r>
            <a:endParaRPr sz="1800">
              <a:solidFill>
                <a:schemeClr val="dk1"/>
              </a:solidFill>
              <a:latin typeface="Times New Roman"/>
              <a:ea typeface="Times New Roman"/>
              <a:cs typeface="Times New Roman"/>
              <a:sym typeface="Times New Roman"/>
            </a:endParaRPr>
          </a:p>
        </p:txBody>
      </p:sp>
      <p:sp>
        <p:nvSpPr>
          <p:cNvPr id="149" name="Google Shape;149;p18"/>
          <p:cNvSpPr txBox="1"/>
          <p:nvPr/>
        </p:nvSpPr>
        <p:spPr>
          <a:xfrm>
            <a:off x="4626425" y="390075"/>
            <a:ext cx="4064100" cy="4426800"/>
          </a:xfrm>
          <a:prstGeom prst="rect">
            <a:avLst/>
          </a:prstGeom>
          <a:solidFill>
            <a:srgbClr val="EFEFE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Concepts I Haven’t Learned &amp; Need: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How to have scrollable sections within the website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How to have the info come out from an animation, like hovering over a box and having the info come to the right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 type="body"/>
          </p:nvPr>
        </p:nvSpPr>
        <p:spPr>
          <a:xfrm>
            <a:off x="314800" y="241950"/>
            <a:ext cx="8520600" cy="4659600"/>
          </a:xfrm>
          <a:prstGeom prst="rect">
            <a:avLst/>
          </a:prstGeom>
          <a:solidFill>
            <a:srgbClr val="AA3939"/>
          </a:solidFill>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latin typeface="Times New Roman"/>
                <a:ea typeface="Times New Roman"/>
                <a:cs typeface="Times New Roman"/>
                <a:sym typeface="Times New Roman"/>
              </a:rPr>
              <a:t>Inside the Backrooms Guide</a:t>
            </a:r>
            <a:endParaRPr sz="2300">
              <a:solidFill>
                <a:schemeClr val="dk1"/>
              </a:solidFill>
              <a:latin typeface="Times New Roman"/>
              <a:ea typeface="Times New Roman"/>
              <a:cs typeface="Times New Roman"/>
              <a:sym typeface="Times New Roman"/>
            </a:endParaRPr>
          </a:p>
        </p:txBody>
      </p:sp>
      <p:sp>
        <p:nvSpPr>
          <p:cNvPr id="155" name="Google Shape;155;p19"/>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&lt;header&gt;</a:t>
            </a:r>
            <a:endParaRPr sz="2200">
              <a:solidFill>
                <a:srgbClr val="D46A6A"/>
              </a:solidFill>
              <a:latin typeface="Times New Roman"/>
              <a:ea typeface="Times New Roman"/>
              <a:cs typeface="Times New Roman"/>
              <a:sym typeface="Times New Roman"/>
            </a:endParaRPr>
          </a:p>
        </p:txBody>
      </p:sp>
      <p:cxnSp>
        <p:nvCxnSpPr>
          <p:cNvPr id="156" name="Google Shape;156;p19"/>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p:spPr>
      </p:cxnSp>
      <p:cxnSp>
        <p:nvCxnSpPr>
          <p:cNvPr id="157" name="Google Shape;157;p19"/>
          <p:cNvCxnSpPr/>
          <p:nvPr/>
        </p:nvCxnSpPr>
        <p:spPr>
          <a:xfrm flipH="1">
            <a:off x="3847950" y="2415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59" name="Google Shape;159;p19"/>
          <p:cNvSpPr txBox="1"/>
          <p:nvPr/>
        </p:nvSpPr>
        <p:spPr>
          <a:xfrm>
            <a:off x="5751275" y="236550"/>
            <a:ext cx="31569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D46A6A"/>
                </a:solidFill>
                <a:latin typeface="Times New Roman"/>
                <a:ea typeface="Times New Roman"/>
                <a:cs typeface="Times New Roman"/>
                <a:sym typeface="Times New Roman"/>
              </a:rPr>
              <a:t> &lt;nav&gt;    &lt;nav&gt;    &lt;nav&gt;   </a:t>
            </a:r>
            <a:endParaRPr sz="2300">
              <a:solidFill>
                <a:srgbClr val="D46A6A"/>
              </a:solidFill>
              <a:latin typeface="Times New Roman"/>
              <a:ea typeface="Times New Roman"/>
              <a:cs typeface="Times New Roman"/>
              <a:sym typeface="Times New Roman"/>
            </a:endParaRPr>
          </a:p>
        </p:txBody>
      </p:sp>
      <p:cxnSp>
        <p:nvCxnSpPr>
          <p:cNvPr id="160" name="Google Shape;160;p19"/>
          <p:cNvCxnSpPr/>
          <p:nvPr/>
        </p:nvCxnSpPr>
        <p:spPr>
          <a:xfrm flipH="1">
            <a:off x="6823175" y="2414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61" name="Google Shape;161;p19"/>
          <p:cNvCxnSpPr/>
          <p:nvPr/>
        </p:nvCxnSpPr>
        <p:spPr>
          <a:xfrm flipH="1">
            <a:off x="7919175"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62" name="Google Shape;162;p19"/>
          <p:cNvSpPr txBox="1"/>
          <p:nvPr/>
        </p:nvSpPr>
        <p:spPr>
          <a:xfrm>
            <a:off x="695850"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rgbClr val="D46A6A"/>
              </a:solidFill>
              <a:latin typeface="Times New Roman"/>
              <a:ea typeface="Times New Roman"/>
              <a:cs typeface="Times New Roman"/>
              <a:sym typeface="Times New Roman"/>
            </a:endParaRPr>
          </a:p>
          <a:p>
            <a:pPr indent="0" lvl="0" marL="0" rtl="0" algn="l">
              <a:spcBef>
                <a:spcPts val="0"/>
              </a:spcBef>
              <a:spcAft>
                <a:spcPts val="0"/>
              </a:spcAft>
              <a:buNone/>
            </a:pPr>
            <a:r>
              <a:rPr lang="en" sz="4800">
                <a:solidFill>
                  <a:srgbClr val="D46A6A"/>
                </a:solidFill>
                <a:latin typeface="Times New Roman"/>
                <a:ea typeface="Times New Roman"/>
                <a:cs typeface="Times New Roman"/>
                <a:sym typeface="Times New Roman"/>
              </a:rPr>
              <a:t>&lt;a href&gt;</a:t>
            </a:r>
            <a:endParaRPr sz="4800">
              <a:solidFill>
                <a:srgbClr val="D46A6A"/>
              </a:solidFill>
              <a:latin typeface="Times New Roman"/>
              <a:ea typeface="Times New Roman"/>
              <a:cs typeface="Times New Roman"/>
              <a:sym typeface="Times New Roman"/>
            </a:endParaRPr>
          </a:p>
        </p:txBody>
      </p:sp>
      <p:sp>
        <p:nvSpPr>
          <p:cNvPr id="163" name="Google Shape;163;p19"/>
          <p:cNvSpPr txBox="1"/>
          <p:nvPr/>
        </p:nvSpPr>
        <p:spPr>
          <a:xfrm>
            <a:off x="3403750"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solidFill>
                <a:srgbClr val="D46A6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4800">
                <a:solidFill>
                  <a:srgbClr val="D46A6A"/>
                </a:solidFill>
                <a:latin typeface="Times New Roman"/>
                <a:ea typeface="Times New Roman"/>
                <a:cs typeface="Times New Roman"/>
                <a:sym typeface="Times New Roman"/>
              </a:rPr>
              <a:t>&lt;a href&gt;</a:t>
            </a:r>
            <a:endParaRPr sz="48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t/>
            </a:r>
            <a:endParaRPr sz="5000">
              <a:solidFill>
                <a:srgbClr val="D46A6A"/>
              </a:solidFill>
              <a:latin typeface="Times New Roman"/>
              <a:ea typeface="Times New Roman"/>
              <a:cs typeface="Times New Roman"/>
              <a:sym typeface="Times New Roman"/>
            </a:endParaRPr>
          </a:p>
        </p:txBody>
      </p:sp>
      <p:sp>
        <p:nvSpPr>
          <p:cNvPr id="164" name="Google Shape;164;p19"/>
          <p:cNvSpPr txBox="1"/>
          <p:nvPr/>
        </p:nvSpPr>
        <p:spPr>
          <a:xfrm>
            <a:off x="6120875" y="1578425"/>
            <a:ext cx="2352300" cy="2549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solidFill>
                <a:srgbClr val="D46A6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4800">
                <a:solidFill>
                  <a:srgbClr val="D46A6A"/>
                </a:solidFill>
                <a:latin typeface="Times New Roman"/>
                <a:ea typeface="Times New Roman"/>
                <a:cs typeface="Times New Roman"/>
                <a:sym typeface="Times New Roman"/>
              </a:rPr>
              <a:t>&lt;a href&gt;</a:t>
            </a:r>
            <a:endParaRPr sz="48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t/>
            </a:r>
            <a:endParaRPr sz="5000">
              <a:solidFill>
                <a:srgbClr val="D46A6A"/>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314800" y="241950"/>
            <a:ext cx="8520600" cy="4659600"/>
          </a:xfrm>
          <a:prstGeom prst="rect">
            <a:avLst/>
          </a:prstGeom>
          <a:solidFill>
            <a:srgbClr val="AA3939"/>
          </a:solidFill>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latin typeface="Times New Roman"/>
                <a:ea typeface="Times New Roman"/>
                <a:cs typeface="Times New Roman"/>
                <a:sym typeface="Times New Roman"/>
              </a:rPr>
              <a:t>Inside the Backrooms Guide</a:t>
            </a:r>
            <a:endParaRPr sz="2300">
              <a:solidFill>
                <a:schemeClr val="dk1"/>
              </a:solidFill>
              <a:latin typeface="Times New Roman"/>
              <a:ea typeface="Times New Roman"/>
              <a:cs typeface="Times New Roman"/>
              <a:sym typeface="Times New Roman"/>
            </a:endParaRPr>
          </a:p>
        </p:txBody>
      </p:sp>
      <p:sp>
        <p:nvSpPr>
          <p:cNvPr id="170" name="Google Shape;170;p20"/>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Inside the Backrooms Guide</a:t>
            </a:r>
            <a:endParaRPr sz="2200">
              <a:solidFill>
                <a:srgbClr val="D46A6A"/>
              </a:solidFill>
              <a:latin typeface="Times New Roman"/>
              <a:ea typeface="Times New Roman"/>
              <a:cs typeface="Times New Roman"/>
              <a:sym typeface="Times New Roman"/>
            </a:endParaRPr>
          </a:p>
        </p:txBody>
      </p:sp>
      <p:cxnSp>
        <p:nvCxnSpPr>
          <p:cNvPr id="171" name="Google Shape;171;p20"/>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p:spPr>
      </p:cxnSp>
      <p:cxnSp>
        <p:nvCxnSpPr>
          <p:cNvPr id="172" name="Google Shape;172;p20"/>
          <p:cNvCxnSpPr/>
          <p:nvPr/>
        </p:nvCxnSpPr>
        <p:spPr>
          <a:xfrm flipH="1">
            <a:off x="3847950" y="2415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73" name="Google Shape;173;p20"/>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74" name="Google Shape;174;p20"/>
          <p:cNvSpPr txBox="1"/>
          <p:nvPr/>
        </p:nvSpPr>
        <p:spPr>
          <a:xfrm>
            <a:off x="5893375" y="236550"/>
            <a:ext cx="29493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D46A6A"/>
                </a:solidFill>
                <a:latin typeface="Times New Roman"/>
                <a:ea typeface="Times New Roman"/>
                <a:cs typeface="Times New Roman"/>
                <a:sym typeface="Times New Roman"/>
              </a:rPr>
              <a:t> Levels   Mobs    Other</a:t>
            </a:r>
            <a:endParaRPr sz="2300">
              <a:solidFill>
                <a:srgbClr val="D46A6A"/>
              </a:solidFill>
              <a:latin typeface="Times New Roman"/>
              <a:ea typeface="Times New Roman"/>
              <a:cs typeface="Times New Roman"/>
              <a:sym typeface="Times New Roman"/>
            </a:endParaRPr>
          </a:p>
        </p:txBody>
      </p:sp>
      <p:cxnSp>
        <p:nvCxnSpPr>
          <p:cNvPr id="175" name="Google Shape;175;p20"/>
          <p:cNvCxnSpPr/>
          <p:nvPr/>
        </p:nvCxnSpPr>
        <p:spPr>
          <a:xfrm flipH="1">
            <a:off x="6946350" y="236550"/>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20"/>
          <p:cNvCxnSpPr/>
          <p:nvPr/>
        </p:nvCxnSpPr>
        <p:spPr>
          <a:xfrm flipH="1">
            <a:off x="7873825"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77" name="Google Shape;177;p20"/>
          <p:cNvSpPr txBox="1"/>
          <p:nvPr/>
        </p:nvSpPr>
        <p:spPr>
          <a:xfrm>
            <a:off x="478125" y="971325"/>
            <a:ext cx="1640700" cy="13992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D46A6A"/>
                </a:solidFill>
                <a:latin typeface="Times New Roman"/>
                <a:ea typeface="Times New Roman"/>
                <a:cs typeface="Times New Roman"/>
                <a:sym typeface="Times New Roman"/>
              </a:rPr>
              <a:t>&lt;div&gt;</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rgbClr val="D46A6A"/>
                </a:solidFill>
                <a:latin typeface="Times New Roman"/>
                <a:ea typeface="Times New Roman"/>
                <a:cs typeface="Times New Roman"/>
                <a:sym typeface="Times New Roman"/>
              </a:rPr>
              <a:t>&lt;a href&gt;</a:t>
            </a:r>
            <a:endParaRPr sz="2000">
              <a:solidFill>
                <a:srgbClr val="D46A6A"/>
              </a:solidFill>
              <a:latin typeface="Times New Roman"/>
              <a:ea typeface="Times New Roman"/>
              <a:cs typeface="Times New Roman"/>
              <a:sym typeface="Times New Roman"/>
            </a:endParaRPr>
          </a:p>
        </p:txBody>
      </p:sp>
      <p:sp>
        <p:nvSpPr>
          <p:cNvPr id="178" name="Google Shape;178;p20"/>
          <p:cNvSpPr txBox="1"/>
          <p:nvPr/>
        </p:nvSpPr>
        <p:spPr>
          <a:xfrm>
            <a:off x="467900" y="2452375"/>
            <a:ext cx="1640700" cy="13992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rgbClr val="D46A6A"/>
                </a:solidFill>
                <a:latin typeface="Times New Roman"/>
                <a:ea typeface="Times New Roman"/>
                <a:cs typeface="Times New Roman"/>
                <a:sym typeface="Times New Roman"/>
              </a:rPr>
              <a:t>&lt;div&gt;</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rgbClr val="D46A6A"/>
                </a:solidFill>
                <a:latin typeface="Times New Roman"/>
                <a:ea typeface="Times New Roman"/>
                <a:cs typeface="Times New Roman"/>
                <a:sym typeface="Times New Roman"/>
              </a:rPr>
              <a:t>&lt;a href&gt;</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sp>
        <p:nvSpPr>
          <p:cNvPr id="179" name="Google Shape;179;p20"/>
          <p:cNvSpPr txBox="1"/>
          <p:nvPr/>
        </p:nvSpPr>
        <p:spPr>
          <a:xfrm>
            <a:off x="467900" y="3933425"/>
            <a:ext cx="1640700" cy="968100"/>
          </a:xfrm>
          <a:prstGeom prst="rect">
            <a:avLst/>
          </a:prstGeom>
          <a:solidFill>
            <a:srgbClr val="550000"/>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rgbClr val="D46A6A"/>
                </a:solidFill>
                <a:latin typeface="Times New Roman"/>
                <a:ea typeface="Times New Roman"/>
                <a:cs typeface="Times New Roman"/>
                <a:sym typeface="Times New Roman"/>
              </a:rPr>
              <a:t>&lt;div&gt;</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rgbClr val="D46A6A"/>
                </a:solidFill>
                <a:latin typeface="Times New Roman"/>
                <a:ea typeface="Times New Roman"/>
                <a:cs typeface="Times New Roman"/>
                <a:sym typeface="Times New Roman"/>
              </a:rPr>
              <a:t>&lt;a href&gt;</a:t>
            </a:r>
            <a:endParaRPr sz="2000">
              <a:solidFill>
                <a:srgbClr val="D46A6A"/>
              </a:solidFill>
              <a:latin typeface="Times New Roman"/>
              <a:ea typeface="Times New Roman"/>
              <a:cs typeface="Times New Roman"/>
              <a:sym typeface="Times New Roman"/>
            </a:endParaRPr>
          </a:p>
          <a:p>
            <a:pPr indent="0" lvl="0" marL="0" rtl="0" algn="ctr">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sp>
        <p:nvSpPr>
          <p:cNvPr id="180" name="Google Shape;180;p20"/>
          <p:cNvSpPr txBox="1"/>
          <p:nvPr/>
        </p:nvSpPr>
        <p:spPr>
          <a:xfrm>
            <a:off x="2118825" y="971325"/>
            <a:ext cx="6589800" cy="1399200"/>
          </a:xfrm>
          <a:prstGeom prst="rect">
            <a:avLst/>
          </a:prstGeom>
          <a:solidFill>
            <a:srgbClr val="D46A6A"/>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&lt;div&gt;&lt;p&gt;</a:t>
            </a:r>
            <a:endParaRPr sz="2000">
              <a:solidFill>
                <a:schemeClr val="dk1"/>
              </a:solidFill>
              <a:latin typeface="Times New Roman"/>
              <a:ea typeface="Times New Roman"/>
              <a:cs typeface="Times New Roman"/>
              <a:sym typeface="Times New Roman"/>
            </a:endParaRPr>
          </a:p>
        </p:txBody>
      </p:sp>
      <p:sp>
        <p:nvSpPr>
          <p:cNvPr id="181" name="Google Shape;181;p20"/>
          <p:cNvSpPr txBox="1"/>
          <p:nvPr/>
        </p:nvSpPr>
        <p:spPr>
          <a:xfrm>
            <a:off x="2108600" y="2452375"/>
            <a:ext cx="6589800" cy="1399200"/>
          </a:xfrm>
          <a:prstGeom prst="rect">
            <a:avLst/>
          </a:prstGeom>
          <a:solidFill>
            <a:srgbClr val="D46A6A"/>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&lt;div&gt;&lt;p&gt;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82" name="Google Shape;182;p20"/>
          <p:cNvSpPr txBox="1"/>
          <p:nvPr/>
        </p:nvSpPr>
        <p:spPr>
          <a:xfrm>
            <a:off x="2113700" y="3933425"/>
            <a:ext cx="6589800" cy="968100"/>
          </a:xfrm>
          <a:prstGeom prst="rect">
            <a:avLst/>
          </a:prstGeom>
          <a:solidFill>
            <a:srgbClr val="D46A6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&lt;div&gt;&lt;p&gt;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cxnSp>
        <p:nvCxnSpPr>
          <p:cNvPr id="183" name="Google Shape;183;p20"/>
          <p:cNvCxnSpPr/>
          <p:nvPr/>
        </p:nvCxnSpPr>
        <p:spPr>
          <a:xfrm>
            <a:off x="8631500" y="1094925"/>
            <a:ext cx="0" cy="1152000"/>
          </a:xfrm>
          <a:prstGeom prst="straightConnector1">
            <a:avLst/>
          </a:prstGeom>
          <a:noFill/>
          <a:ln cap="flat" cmpd="sng" w="28575">
            <a:solidFill>
              <a:srgbClr val="CCCCCC"/>
            </a:solidFill>
            <a:prstDash val="solid"/>
            <a:round/>
            <a:headEnd len="med" w="med" type="none"/>
            <a:tailEnd len="med" w="med" type="none"/>
          </a:ln>
        </p:spPr>
      </p:cxnSp>
      <p:cxnSp>
        <p:nvCxnSpPr>
          <p:cNvPr id="184" name="Google Shape;184;p20"/>
          <p:cNvCxnSpPr/>
          <p:nvPr/>
        </p:nvCxnSpPr>
        <p:spPr>
          <a:xfrm>
            <a:off x="8631500" y="2575975"/>
            <a:ext cx="0" cy="1152000"/>
          </a:xfrm>
          <a:prstGeom prst="straightConnector1">
            <a:avLst/>
          </a:prstGeom>
          <a:noFill/>
          <a:ln cap="flat" cmpd="sng" w="28575">
            <a:solidFill>
              <a:srgbClr val="CCCCCC"/>
            </a:solidFill>
            <a:prstDash val="solid"/>
            <a:round/>
            <a:headEnd len="med" w="med" type="none"/>
            <a:tailEnd len="med" w="med" type="none"/>
          </a:ln>
        </p:spPr>
      </p:cxnSp>
      <p:cxnSp>
        <p:nvCxnSpPr>
          <p:cNvPr id="185" name="Google Shape;185;p20"/>
          <p:cNvCxnSpPr/>
          <p:nvPr/>
        </p:nvCxnSpPr>
        <p:spPr>
          <a:xfrm>
            <a:off x="8629250" y="4019575"/>
            <a:ext cx="11400" cy="867000"/>
          </a:xfrm>
          <a:prstGeom prst="straightConnector1">
            <a:avLst/>
          </a:prstGeom>
          <a:noFill/>
          <a:ln cap="flat" cmpd="sng" w="28575">
            <a:solidFill>
              <a:srgbClr val="CCCCCC"/>
            </a:solidFill>
            <a:prstDash val="solid"/>
            <a:round/>
            <a:headEnd len="med" w="med" type="none"/>
            <a:tailEnd len="med" w="med" type="none"/>
          </a:ln>
        </p:spPr>
      </p:cxnSp>
      <p:sp>
        <p:nvSpPr>
          <p:cNvPr id="186" name="Google Shape;186;p20"/>
          <p:cNvSpPr txBox="1"/>
          <p:nvPr/>
        </p:nvSpPr>
        <p:spPr>
          <a:xfrm>
            <a:off x="333050" y="249225"/>
            <a:ext cx="5566800" cy="523200"/>
          </a:xfrm>
          <a:prstGeom prst="rect">
            <a:avLst/>
          </a:prstGeom>
          <a:solidFill>
            <a:srgbClr val="80151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46A6A"/>
                </a:solidFill>
                <a:latin typeface="Times New Roman"/>
                <a:ea typeface="Times New Roman"/>
                <a:cs typeface="Times New Roman"/>
                <a:sym typeface="Times New Roman"/>
              </a:rPr>
              <a:t>&lt;header&gt;</a:t>
            </a:r>
            <a:endParaRPr sz="2200">
              <a:solidFill>
                <a:srgbClr val="D46A6A"/>
              </a:solidFill>
              <a:latin typeface="Times New Roman"/>
              <a:ea typeface="Times New Roman"/>
              <a:cs typeface="Times New Roman"/>
              <a:sym typeface="Times New Roman"/>
            </a:endParaRPr>
          </a:p>
        </p:txBody>
      </p:sp>
      <p:cxnSp>
        <p:nvCxnSpPr>
          <p:cNvPr id="187" name="Google Shape;187;p20"/>
          <p:cNvCxnSpPr/>
          <p:nvPr/>
        </p:nvCxnSpPr>
        <p:spPr>
          <a:xfrm>
            <a:off x="317200" y="776075"/>
            <a:ext cx="8525400" cy="39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0"/>
          <p:cNvCxnSpPr/>
          <p:nvPr/>
        </p:nvCxnSpPr>
        <p:spPr>
          <a:xfrm flipH="1">
            <a:off x="5899550" y="241575"/>
            <a:ext cx="300" cy="538500"/>
          </a:xfrm>
          <a:prstGeom prst="straightConnector1">
            <a:avLst/>
          </a:prstGeom>
          <a:noFill/>
          <a:ln cap="flat" cmpd="sng" w="19050">
            <a:solidFill>
              <a:schemeClr val="dk1"/>
            </a:solidFill>
            <a:prstDash val="solid"/>
            <a:round/>
            <a:headEnd len="med" w="med" type="none"/>
            <a:tailEnd len="med" w="med" type="none"/>
          </a:ln>
        </p:spPr>
      </p:cxnSp>
      <p:sp>
        <p:nvSpPr>
          <p:cNvPr id="189" name="Google Shape;189;p20"/>
          <p:cNvSpPr txBox="1"/>
          <p:nvPr/>
        </p:nvSpPr>
        <p:spPr>
          <a:xfrm>
            <a:off x="5751275" y="236550"/>
            <a:ext cx="3091500" cy="538500"/>
          </a:xfrm>
          <a:prstGeom prst="rect">
            <a:avLst/>
          </a:prstGeom>
          <a:solidFill>
            <a:srgbClr val="801515"/>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D46A6A"/>
                </a:solidFill>
                <a:latin typeface="Times New Roman"/>
                <a:ea typeface="Times New Roman"/>
                <a:cs typeface="Times New Roman"/>
                <a:sym typeface="Times New Roman"/>
              </a:rPr>
              <a:t>&lt;nav&gt;    &lt;nav&gt;    &lt;nav&gt;   </a:t>
            </a:r>
            <a:endParaRPr sz="2300">
              <a:solidFill>
                <a:srgbClr val="D46A6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solidFill>
                <a:srgbClr val="D46A6A"/>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rgbClr val="D46A6A"/>
              </a:solidFill>
              <a:latin typeface="Times New Roman"/>
              <a:ea typeface="Times New Roman"/>
              <a:cs typeface="Times New Roman"/>
              <a:sym typeface="Times New Roman"/>
            </a:endParaRPr>
          </a:p>
        </p:txBody>
      </p:sp>
      <p:cxnSp>
        <p:nvCxnSpPr>
          <p:cNvPr id="190" name="Google Shape;190;p20"/>
          <p:cNvCxnSpPr/>
          <p:nvPr/>
        </p:nvCxnSpPr>
        <p:spPr>
          <a:xfrm flipH="1">
            <a:off x="6823175" y="241475"/>
            <a:ext cx="300" cy="538500"/>
          </a:xfrm>
          <a:prstGeom prst="straightConnector1">
            <a:avLst/>
          </a:prstGeom>
          <a:noFill/>
          <a:ln cap="flat" cmpd="sng" w="19050">
            <a:solidFill>
              <a:schemeClr val="dk1"/>
            </a:solidFill>
            <a:prstDash val="solid"/>
            <a:round/>
            <a:headEnd len="med" w="med" type="none"/>
            <a:tailEnd len="med" w="med" type="none"/>
          </a:ln>
        </p:spPr>
      </p:cxnSp>
      <p:cxnSp>
        <p:nvCxnSpPr>
          <p:cNvPr id="191" name="Google Shape;191;p20"/>
          <p:cNvCxnSpPr/>
          <p:nvPr/>
        </p:nvCxnSpPr>
        <p:spPr>
          <a:xfrm flipH="1">
            <a:off x="7919175" y="241575"/>
            <a:ext cx="300" cy="538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481700" y="290450"/>
            <a:ext cx="1439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Site Map</a:t>
            </a:r>
            <a:endParaRPr u="sng">
              <a:latin typeface="Times New Roman"/>
              <a:ea typeface="Times New Roman"/>
              <a:cs typeface="Times New Roman"/>
              <a:sym typeface="Times New Roman"/>
            </a:endParaRPr>
          </a:p>
        </p:txBody>
      </p:sp>
      <p:sp>
        <p:nvSpPr>
          <p:cNvPr id="197" name="Google Shape;197;p21"/>
          <p:cNvSpPr txBox="1"/>
          <p:nvPr/>
        </p:nvSpPr>
        <p:spPr>
          <a:xfrm>
            <a:off x="3383000" y="1017725"/>
            <a:ext cx="1636800" cy="3948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Main Page</a:t>
            </a:r>
            <a:endParaRPr b="1" sz="1800">
              <a:solidFill>
                <a:schemeClr val="dk1"/>
              </a:solidFill>
              <a:latin typeface="Times New Roman"/>
              <a:ea typeface="Times New Roman"/>
              <a:cs typeface="Times New Roman"/>
              <a:sym typeface="Times New Roman"/>
            </a:endParaRPr>
          </a:p>
        </p:txBody>
      </p:sp>
      <p:sp>
        <p:nvSpPr>
          <p:cNvPr id="198" name="Google Shape;198;p21"/>
          <p:cNvSpPr txBox="1"/>
          <p:nvPr/>
        </p:nvSpPr>
        <p:spPr>
          <a:xfrm>
            <a:off x="1356050" y="1670836"/>
            <a:ext cx="908700" cy="3639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Levels</a:t>
            </a:r>
            <a:endParaRPr b="1" sz="1800">
              <a:solidFill>
                <a:schemeClr val="dk1"/>
              </a:solidFill>
              <a:latin typeface="Times New Roman"/>
              <a:ea typeface="Times New Roman"/>
              <a:cs typeface="Times New Roman"/>
              <a:sym typeface="Times New Roman"/>
            </a:endParaRPr>
          </a:p>
        </p:txBody>
      </p:sp>
      <p:sp>
        <p:nvSpPr>
          <p:cNvPr id="199" name="Google Shape;199;p21"/>
          <p:cNvSpPr txBox="1"/>
          <p:nvPr/>
        </p:nvSpPr>
        <p:spPr>
          <a:xfrm>
            <a:off x="3537650" y="1678575"/>
            <a:ext cx="1327500" cy="3639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Entities</a:t>
            </a:r>
            <a:endParaRPr b="1" sz="1800">
              <a:solidFill>
                <a:schemeClr val="dk1"/>
              </a:solidFill>
              <a:latin typeface="Times New Roman"/>
              <a:ea typeface="Times New Roman"/>
              <a:cs typeface="Times New Roman"/>
              <a:sym typeface="Times New Roman"/>
            </a:endParaRPr>
          </a:p>
        </p:txBody>
      </p:sp>
      <p:sp>
        <p:nvSpPr>
          <p:cNvPr id="200" name="Google Shape;200;p21"/>
          <p:cNvSpPr txBox="1"/>
          <p:nvPr/>
        </p:nvSpPr>
        <p:spPr>
          <a:xfrm>
            <a:off x="6447050" y="1686350"/>
            <a:ext cx="785100" cy="3639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Other</a:t>
            </a:r>
            <a:endParaRPr b="1" sz="1800">
              <a:solidFill>
                <a:schemeClr val="dk1"/>
              </a:solidFill>
              <a:latin typeface="Times New Roman"/>
              <a:ea typeface="Times New Roman"/>
              <a:cs typeface="Times New Roman"/>
              <a:sym typeface="Times New Roman"/>
            </a:endParaRPr>
          </a:p>
        </p:txBody>
      </p:sp>
      <p:sp>
        <p:nvSpPr>
          <p:cNvPr id="201" name="Google Shape;201;p21"/>
          <p:cNvSpPr txBox="1"/>
          <p:nvPr/>
        </p:nvSpPr>
        <p:spPr>
          <a:xfrm>
            <a:off x="1303725" y="2147925"/>
            <a:ext cx="21411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1: Lobby</a:t>
            </a:r>
            <a:endParaRPr sz="1800">
              <a:solidFill>
                <a:schemeClr val="dk1"/>
              </a:solidFill>
              <a:latin typeface="Times New Roman"/>
              <a:ea typeface="Times New Roman"/>
              <a:cs typeface="Times New Roman"/>
              <a:sym typeface="Times New Roman"/>
            </a:endParaRPr>
          </a:p>
        </p:txBody>
      </p:sp>
      <p:sp>
        <p:nvSpPr>
          <p:cNvPr id="202" name="Google Shape;202;p21"/>
          <p:cNvSpPr txBox="1"/>
          <p:nvPr/>
        </p:nvSpPr>
        <p:spPr>
          <a:xfrm>
            <a:off x="1303725" y="2505400"/>
            <a:ext cx="24075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2: Dark Rooms</a:t>
            </a:r>
            <a:endParaRPr sz="1800">
              <a:solidFill>
                <a:schemeClr val="dk1"/>
              </a:solidFill>
              <a:latin typeface="Times New Roman"/>
              <a:ea typeface="Times New Roman"/>
              <a:cs typeface="Times New Roman"/>
              <a:sym typeface="Times New Roman"/>
            </a:endParaRPr>
          </a:p>
        </p:txBody>
      </p:sp>
      <p:sp>
        <p:nvSpPr>
          <p:cNvPr id="203" name="Google Shape;203;p21"/>
          <p:cNvSpPr txBox="1"/>
          <p:nvPr/>
        </p:nvSpPr>
        <p:spPr>
          <a:xfrm>
            <a:off x="1303725" y="2881200"/>
            <a:ext cx="17271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3: Parking</a:t>
            </a:r>
            <a:endParaRPr sz="1800">
              <a:solidFill>
                <a:schemeClr val="dk1"/>
              </a:solidFill>
              <a:latin typeface="Times New Roman"/>
              <a:ea typeface="Times New Roman"/>
              <a:cs typeface="Times New Roman"/>
              <a:sym typeface="Times New Roman"/>
            </a:endParaRPr>
          </a:p>
        </p:txBody>
      </p:sp>
      <p:sp>
        <p:nvSpPr>
          <p:cNvPr id="204" name="Google Shape;204;p21"/>
          <p:cNvSpPr txBox="1"/>
          <p:nvPr/>
        </p:nvSpPr>
        <p:spPr>
          <a:xfrm>
            <a:off x="1308525" y="3256163"/>
            <a:ext cx="28359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4: </a:t>
            </a:r>
            <a:r>
              <a:rPr lang="en" sz="1800">
                <a:solidFill>
                  <a:schemeClr val="dk1"/>
                </a:solidFill>
                <a:latin typeface="Times New Roman"/>
                <a:ea typeface="Times New Roman"/>
                <a:cs typeface="Times New Roman"/>
                <a:sym typeface="Times New Roman"/>
              </a:rPr>
              <a:t>Abandoned</a:t>
            </a:r>
            <a:r>
              <a:rPr lang="en" sz="1800">
                <a:solidFill>
                  <a:schemeClr val="dk1"/>
                </a:solidFill>
                <a:latin typeface="Times New Roman"/>
                <a:ea typeface="Times New Roman"/>
                <a:cs typeface="Times New Roman"/>
                <a:sym typeface="Times New Roman"/>
              </a:rPr>
              <a:t> Office</a:t>
            </a:r>
            <a:endParaRPr sz="1800">
              <a:solidFill>
                <a:schemeClr val="dk1"/>
              </a:solidFill>
              <a:latin typeface="Times New Roman"/>
              <a:ea typeface="Times New Roman"/>
              <a:cs typeface="Times New Roman"/>
              <a:sym typeface="Times New Roman"/>
            </a:endParaRPr>
          </a:p>
        </p:txBody>
      </p:sp>
      <p:sp>
        <p:nvSpPr>
          <p:cNvPr id="205" name="Google Shape;205;p21"/>
          <p:cNvSpPr txBox="1"/>
          <p:nvPr/>
        </p:nvSpPr>
        <p:spPr>
          <a:xfrm>
            <a:off x="1303725" y="3635700"/>
            <a:ext cx="18033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5: Sewage</a:t>
            </a:r>
            <a:endParaRPr sz="1800">
              <a:solidFill>
                <a:schemeClr val="dk1"/>
              </a:solidFill>
              <a:latin typeface="Times New Roman"/>
              <a:ea typeface="Times New Roman"/>
              <a:cs typeface="Times New Roman"/>
              <a:sym typeface="Times New Roman"/>
            </a:endParaRPr>
          </a:p>
        </p:txBody>
      </p:sp>
      <p:sp>
        <p:nvSpPr>
          <p:cNvPr id="206" name="Google Shape;206;p21"/>
          <p:cNvSpPr txBox="1"/>
          <p:nvPr/>
        </p:nvSpPr>
        <p:spPr>
          <a:xfrm>
            <a:off x="1303725" y="4358850"/>
            <a:ext cx="23640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7: Grass Room</a:t>
            </a:r>
            <a:endParaRPr sz="1800">
              <a:solidFill>
                <a:schemeClr val="dk1"/>
              </a:solidFill>
              <a:latin typeface="Times New Roman"/>
              <a:ea typeface="Times New Roman"/>
              <a:cs typeface="Times New Roman"/>
              <a:sym typeface="Times New Roman"/>
            </a:endParaRPr>
          </a:p>
        </p:txBody>
      </p:sp>
      <p:sp>
        <p:nvSpPr>
          <p:cNvPr id="207" name="Google Shape;207;p21"/>
          <p:cNvSpPr txBox="1"/>
          <p:nvPr/>
        </p:nvSpPr>
        <p:spPr>
          <a:xfrm>
            <a:off x="1303725" y="4006925"/>
            <a:ext cx="2511300" cy="46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Level 6: Terror Hotel</a:t>
            </a:r>
            <a:endParaRPr sz="1800">
              <a:solidFill>
                <a:schemeClr val="dk1"/>
              </a:solidFill>
              <a:latin typeface="Times New Roman"/>
              <a:ea typeface="Times New Roman"/>
              <a:cs typeface="Times New Roman"/>
              <a:sym typeface="Times New Roman"/>
            </a:endParaRPr>
          </a:p>
        </p:txBody>
      </p:sp>
      <p:cxnSp>
        <p:nvCxnSpPr>
          <p:cNvPr id="208" name="Google Shape;208;p21"/>
          <p:cNvCxnSpPr>
            <a:stCxn id="197" idx="2"/>
            <a:endCxn id="199" idx="0"/>
          </p:cNvCxnSpPr>
          <p:nvPr/>
        </p:nvCxnSpPr>
        <p:spPr>
          <a:xfrm>
            <a:off x="4201400" y="1412525"/>
            <a:ext cx="0" cy="2661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9" name="Google Shape;209;p21"/>
          <p:cNvCxnSpPr/>
          <p:nvPr/>
        </p:nvCxnSpPr>
        <p:spPr>
          <a:xfrm>
            <a:off x="1810400" y="1526738"/>
            <a:ext cx="5029200" cy="309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0" name="Google Shape;210;p21"/>
          <p:cNvCxnSpPr>
            <a:stCxn id="198" idx="0"/>
          </p:cNvCxnSpPr>
          <p:nvPr/>
        </p:nvCxnSpPr>
        <p:spPr>
          <a:xfrm>
            <a:off x="1810400" y="1670836"/>
            <a:ext cx="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1" name="Google Shape;211;p21"/>
          <p:cNvCxnSpPr>
            <a:endCxn id="198" idx="0"/>
          </p:cNvCxnSpPr>
          <p:nvPr/>
        </p:nvCxnSpPr>
        <p:spPr>
          <a:xfrm flipH="1">
            <a:off x="1810400" y="1527436"/>
            <a:ext cx="2400" cy="1434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2" name="Google Shape;212;p21"/>
          <p:cNvCxnSpPr/>
          <p:nvPr/>
        </p:nvCxnSpPr>
        <p:spPr>
          <a:xfrm>
            <a:off x="6839600" y="1557638"/>
            <a:ext cx="0" cy="1287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3" name="Google Shape;213;p21"/>
          <p:cNvCxnSpPr/>
          <p:nvPr/>
        </p:nvCxnSpPr>
        <p:spPr>
          <a:xfrm flipH="1">
            <a:off x="1303725" y="2207550"/>
            <a:ext cx="4800" cy="2640900"/>
          </a:xfrm>
          <a:prstGeom prst="straightConnector1">
            <a:avLst/>
          </a:prstGeom>
          <a:noFill/>
          <a:ln cap="flat" cmpd="sng" w="9525">
            <a:solidFill>
              <a:schemeClr val="dk1"/>
            </a:solidFill>
            <a:prstDash val="solid"/>
            <a:round/>
            <a:headEnd len="med" w="med" type="none"/>
            <a:tailEnd len="med" w="med" type="none"/>
          </a:ln>
        </p:spPr>
      </p:cxnSp>
      <p:cxnSp>
        <p:nvCxnSpPr>
          <p:cNvPr id="214" name="Google Shape;214;p21"/>
          <p:cNvCxnSpPr>
            <a:stCxn id="198" idx="2"/>
          </p:cNvCxnSpPr>
          <p:nvPr/>
        </p:nvCxnSpPr>
        <p:spPr>
          <a:xfrm>
            <a:off x="1810400" y="2034736"/>
            <a:ext cx="2400" cy="1824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5" name="Google Shape;215;p21"/>
          <p:cNvCxnSpPr/>
          <p:nvPr/>
        </p:nvCxnSpPr>
        <p:spPr>
          <a:xfrm rot="10800000">
            <a:off x="1313175" y="2212525"/>
            <a:ext cx="12324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6" name="Google Shape;216;p21"/>
          <p:cNvCxnSpPr/>
          <p:nvPr/>
        </p:nvCxnSpPr>
        <p:spPr>
          <a:xfrm flipH="1">
            <a:off x="1303875" y="4838850"/>
            <a:ext cx="1241700" cy="48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7" name="Google Shape;217;p21"/>
          <p:cNvSpPr txBox="1"/>
          <p:nvPr/>
        </p:nvSpPr>
        <p:spPr>
          <a:xfrm>
            <a:off x="3998900" y="2163400"/>
            <a:ext cx="2141100" cy="27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Bacteria</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Hound </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Smiler </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Skin Stealer</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Partygoer</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Clump</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Death Rat</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Receptionist</a:t>
            </a:r>
            <a:r>
              <a:rPr lang="en" sz="1650">
                <a:solidFill>
                  <a:schemeClr val="dk1"/>
                </a:solidFill>
                <a:latin typeface="Times New Roman"/>
                <a:ea typeface="Times New Roman"/>
                <a:cs typeface="Times New Roman"/>
                <a:sym typeface="Times New Roman"/>
              </a:rPr>
              <a:t> </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Death Moth </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Flytrap Humanoid</a:t>
            </a:r>
            <a:endParaRPr sz="1650">
              <a:solidFill>
                <a:schemeClr val="dk1"/>
              </a:solidFill>
              <a:latin typeface="Times New Roman"/>
              <a:ea typeface="Times New Roman"/>
              <a:cs typeface="Times New Roman"/>
              <a:sym typeface="Times New Roman"/>
            </a:endParaRPr>
          </a:p>
        </p:txBody>
      </p:sp>
      <p:cxnSp>
        <p:nvCxnSpPr>
          <p:cNvPr id="218" name="Google Shape;218;p21"/>
          <p:cNvCxnSpPr/>
          <p:nvPr/>
        </p:nvCxnSpPr>
        <p:spPr>
          <a:xfrm flipH="1">
            <a:off x="3998900" y="2223013"/>
            <a:ext cx="4800" cy="26409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9" name="Google Shape;219;p21"/>
          <p:cNvCxnSpPr/>
          <p:nvPr/>
        </p:nvCxnSpPr>
        <p:spPr>
          <a:xfrm>
            <a:off x="4200200" y="2053473"/>
            <a:ext cx="2400" cy="1824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20" name="Google Shape;220;p21"/>
          <p:cNvCxnSpPr/>
          <p:nvPr/>
        </p:nvCxnSpPr>
        <p:spPr>
          <a:xfrm rot="10800000">
            <a:off x="4008350" y="2227988"/>
            <a:ext cx="12324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21" name="Google Shape;221;p21"/>
          <p:cNvCxnSpPr/>
          <p:nvPr/>
        </p:nvCxnSpPr>
        <p:spPr>
          <a:xfrm flipH="1">
            <a:off x="3999050" y="4854313"/>
            <a:ext cx="1241700" cy="48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22" name="Google Shape;222;p21"/>
          <p:cNvSpPr txBox="1"/>
          <p:nvPr/>
        </p:nvSpPr>
        <p:spPr>
          <a:xfrm>
            <a:off x="6323875" y="2241200"/>
            <a:ext cx="1660200" cy="101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Items</a:t>
            </a:r>
            <a:endParaRPr sz="16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chemeClr val="dk1"/>
                </a:solidFill>
                <a:latin typeface="Times New Roman"/>
                <a:ea typeface="Times New Roman"/>
                <a:cs typeface="Times New Roman"/>
                <a:sym typeface="Times New Roman"/>
              </a:rPr>
              <a:t>Achievements</a:t>
            </a:r>
            <a:endParaRPr sz="1650">
              <a:solidFill>
                <a:schemeClr val="dk1"/>
              </a:solidFill>
              <a:latin typeface="Times New Roman"/>
              <a:ea typeface="Times New Roman"/>
              <a:cs typeface="Times New Roman"/>
              <a:sym typeface="Times New Roman"/>
            </a:endParaRPr>
          </a:p>
        </p:txBody>
      </p:sp>
      <p:cxnSp>
        <p:nvCxnSpPr>
          <p:cNvPr id="223" name="Google Shape;223;p21"/>
          <p:cNvCxnSpPr/>
          <p:nvPr/>
        </p:nvCxnSpPr>
        <p:spPr>
          <a:xfrm>
            <a:off x="6328675" y="2236213"/>
            <a:ext cx="4500" cy="10230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24" name="Google Shape;224;p21"/>
          <p:cNvCxnSpPr/>
          <p:nvPr/>
        </p:nvCxnSpPr>
        <p:spPr>
          <a:xfrm>
            <a:off x="6838400" y="2053473"/>
            <a:ext cx="2400" cy="1824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25" name="Google Shape;225;p21"/>
          <p:cNvCxnSpPr/>
          <p:nvPr/>
        </p:nvCxnSpPr>
        <p:spPr>
          <a:xfrm rot="10800000">
            <a:off x="6333325" y="2241188"/>
            <a:ext cx="12324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26" name="Google Shape;226;p21"/>
          <p:cNvCxnSpPr/>
          <p:nvPr/>
        </p:nvCxnSpPr>
        <p:spPr>
          <a:xfrm flipH="1">
            <a:off x="6323875" y="3251363"/>
            <a:ext cx="1241700" cy="48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