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8" r:id="rId3"/>
    <p:sldId id="259" r:id="rId4"/>
    <p:sldId id="260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5" r:id="rId16"/>
    <p:sldId id="283" r:id="rId17"/>
    <p:sldId id="284" r:id="rId18"/>
    <p:sldId id="311" r:id="rId19"/>
    <p:sldId id="312" r:id="rId20"/>
    <p:sldId id="313" r:id="rId21"/>
    <p:sldId id="314" r:id="rId22"/>
    <p:sldId id="318" r:id="rId23"/>
    <p:sldId id="319" r:id="rId24"/>
    <p:sldId id="279" r:id="rId25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Old Standard TT" panose="020B0604020202020204" charset="0"/>
      <p:regular r:id="rId31"/>
      <p:bold r:id="rId32"/>
      <p: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1-03-15T22:45:55.8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12330 16387 0,'-18'0'78,"0"0"-62,1 17-16,-19 1 15,19-18 48,-1 0-47,-17 17 15,35 1-16,-18-18 17,18 18-17,-17-18 1</inkml:trace>
  <inkml:trace contextRef="#ctx0" brushRef="#br0" timeOffset="551.91">12718 16051 0,'35'0'16,"-17"0"0,17 0-1,0 0 1,-17 0-16,35 0 16,17-17 15,-34 17-31,16 0 31,1-36-15,-17 36-1</inkml:trace>
  <inkml:trace contextRef="#ctx0" brushRef="#br0" timeOffset="1179.16">13035 16016 0,'0'0'0,"0"53"16,0-35 0,0 35-1,0-18 1,0-18-1,0 19 1,0 17 0,0-18-1,0 36 17,0-54-32,0 54 15,-17-36 1,-19 53 15,1-70 0,0-18-15,-1 0 0,19 0-16,-1 0 15,-52 0 1,34 0-1,-34-53 1,34 18 0,36 17-1,0-17 1</inkml:trace>
  <inkml:trace contextRef="#ctx0" brushRef="#br0" timeOffset="2000.89">13511 15998 0,'-17'0'15,"-1"0"1,0 0 0,1 0-1,-36 0 1,53 36-1,0-1 1,0 0 0,18 18 15,17-18-15,0-17-1,-17 17 1,17 1-1,-17-19-15,-1 54 32,-17-36-17,36 18-15,-36-18 16,0-17 0,0 0-1,0-1 16,-18-17-15,-17 0 15,17 0-31,0 0 0,-105 0 32,105 0-32,-35 0 31,53-17 0</inkml:trace>
  <inkml:trace contextRef="#ctx0" brushRef="#br0" timeOffset="2889.23">13970 16228 0,'0'-18'31,"0"0"1,-35 18-32,17 0 31,0 0-31,1 0 16,-1 0-16,1 0 31,-1 0-31,0 71 31,18 0-15,0-36-1,0-17 1,0 52 0,53-35-1,0-17 16,-18 17-15,-17-35 0,0 0 15,17 0 0,0 0-31,-35-53 31,0 0-15,0 18 0,0-71-1,0 71 1,0 0 0,-17 17-1,-1 18-15,0-18 16,1 1-1,-1 17 1,-17-35 15</inkml:trace>
  <inkml:trace contextRef="#ctx0" brushRef="#br0" timeOffset="3437.52">14252 16245 0,'0'18'16,"0"0"0,0 70-1,0-18 1,0 1 0,0-53-16,0 35 15,0-18 1,0 0-1</inkml:trace>
  <inkml:trace contextRef="#ctx0" brushRef="#br0" timeOffset="4148.67">14252 16298 0,'18'0'16,"0"0"-1,-1 0 1,1 0-1,17 71 1,-35-36-16,0 18 16,18 18-1,-1-36 1,-17 18 0,18-36-1,0-17 32,-18-35 0,0-18-47,0-158 31,0 34-15,0 107-16,0-19 31,0 37-15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7a770f107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7a770f107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7a770f107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7a770f107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7a770f107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7a770f107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7f2b0c2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7f2b0c2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7f2b0c2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37f2b0c2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1f03e7e4e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1f03e7e4e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1f03e7e4e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1f03e7e4e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1f03e7e4e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1f03e7e4e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1f03e7e4e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1f03e7e4e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1f03e7e4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1f03e7e4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5b1fef9fc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5b1fef9fc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1f03e7e4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1f03e7e4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60633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5bdaa679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5bdaa679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7f2b0c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7f2b0c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7f2b0c2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7f2b0c2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7a770f10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7a770f10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7a770f10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7a770f10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7a770f10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7a770f10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7a770f1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7a770f10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7a770f10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7a770f10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33"/>
            <a:ext cx="9144000" cy="228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4796667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5120852"/>
            <a:ext cx="8118600" cy="10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86200"/>
            <a:ext cx="8520600" cy="28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43045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22960" y="1354015"/>
            <a:ext cx="7543800" cy="4515079"/>
          </a:xfrm>
        </p:spPr>
        <p:txBody>
          <a:bodyPr anchor="t" anchorCtr="0"/>
          <a:lstStyle>
            <a:lvl1pPr>
              <a:buFont typeface="Courier New" panose="02070309020205020404" pitchFamily="49" charset="0"/>
              <a:buChar char="o"/>
              <a:defRPr/>
            </a:lvl1pPr>
            <a:lvl2pPr>
              <a:buFont typeface="Courier New" panose="02070309020205020404" pitchFamily="49" charset="0"/>
              <a:buChar char="o"/>
              <a:defRPr/>
            </a:lvl2pPr>
            <a:lvl3pPr>
              <a:buFont typeface="Courier New" panose="02070309020205020404" pitchFamily="49" charset="0"/>
              <a:buChar char="o"/>
              <a:defRPr/>
            </a:lvl3pPr>
            <a:lvl4pPr>
              <a:buFont typeface="Courier New" panose="02070309020205020404" pitchFamily="49" charset="0"/>
              <a:buChar char="o"/>
              <a:defRPr/>
            </a:lvl4pPr>
            <a:lvl5pPr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D2AF-0BBD-463E-8AFC-AAF763435112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40FA-D57F-479F-9B3C-0FD9A6162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3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4796667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562233"/>
            <a:ext cx="39999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562233"/>
            <a:ext cx="39999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6040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59940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843133"/>
            <a:ext cx="4045200" cy="17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AJAX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2700" y="5120852"/>
            <a:ext cx="8118600" cy="10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Victor Farias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7192100" y="5222625"/>
            <a:ext cx="5064300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 dirty="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V 1.1</a:t>
            </a:r>
            <a:endParaRPr dirty="0">
              <a:solidFill>
                <a:srgbClr val="D9D9D9"/>
              </a:solidFill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7725" y="228600"/>
            <a:ext cx="1597050" cy="181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Métodos de Requisição</a:t>
            </a:r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Métodos usados em requisições HTTP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GET – Solicita algum recurso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Dados são anexados à URL, ficando visíveis ao usuário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POST – Envia dados referentes ao recurso especificado para serem processados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Dados são incluídos no corpo do comando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PUT – Envia certo recurso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Em geral, é usado para atualizar dados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DELETE – Exclui o recurso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HEAD – Variação do GET em que o recurso não é retornado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Usado para obter metainformações por meio do cabeçalho da resposta, sem ter que recuperar todo o conteúdo.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Resposta HTTP</a:t>
            </a:r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563" y="1562125"/>
            <a:ext cx="8038876" cy="4529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 de Status</a:t>
            </a:r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O código de status é formado por três dígitos e o primeiro dígito representa a classe que pertence classificada em cinco tipos: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/>
              <a:t>1xx: </a:t>
            </a:r>
            <a:r>
              <a:rPr lang="pt-BR" dirty="0" err="1"/>
              <a:t>Informational</a:t>
            </a:r>
            <a:r>
              <a:rPr lang="pt-BR" dirty="0"/>
              <a:t> (Informação) – utilizada para enviar informações para o cliente de que sua requisição foi recebida e está sendo processada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/>
              <a:t>2xx: </a:t>
            </a:r>
            <a:r>
              <a:rPr lang="pt-BR" dirty="0" err="1"/>
              <a:t>Success</a:t>
            </a:r>
            <a:r>
              <a:rPr lang="pt-BR" dirty="0"/>
              <a:t> (Sucesso) – indica que a requisição do cliente foi bem sucedida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/>
              <a:t>3xx: </a:t>
            </a:r>
            <a:r>
              <a:rPr lang="pt-BR" dirty="0" err="1"/>
              <a:t>Redirection</a:t>
            </a:r>
            <a:r>
              <a:rPr lang="pt-BR" dirty="0"/>
              <a:t> (Redirecionamento) – informa a ação adicional que deve ser tomada para completar a requisição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/>
              <a:t>4xx: </a:t>
            </a:r>
            <a:r>
              <a:rPr lang="pt-BR" dirty="0" err="1"/>
              <a:t>Client</a:t>
            </a:r>
            <a:r>
              <a:rPr lang="pt-BR" dirty="0"/>
              <a:t> </a:t>
            </a:r>
            <a:r>
              <a:rPr lang="pt-BR" dirty="0" err="1"/>
              <a:t>Error</a:t>
            </a:r>
            <a:r>
              <a:rPr lang="pt-BR" dirty="0"/>
              <a:t> (Erro no cliente) – avisa que o cliente fez uma requisição que não pode ser atendida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/>
              <a:t>5xx: Server </a:t>
            </a:r>
            <a:r>
              <a:rPr lang="pt-BR" dirty="0" err="1"/>
              <a:t>Error</a:t>
            </a:r>
            <a:r>
              <a:rPr lang="pt-BR" dirty="0"/>
              <a:t> (Erro no servidor) – ocorreu um erro no servidor ao cumprir uma requisição válida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O protocolo HTTP define somente alguns códigos em cada classe, mas cada servidor pode definir seus próprios códigos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AJAX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AJAX</a:t>
            </a:r>
            <a:endParaRPr/>
          </a:p>
        </p:txBody>
      </p:sp>
      <p:sp>
        <p:nvSpPr>
          <p:cNvPr id="161" name="Google Shape;161;p29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Com o AJAX é possível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/>
              <a:t>Atualizar uma página web sem recarregar a página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/>
              <a:t>Requisitar dados ao servidor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/>
              <a:t>Receber dados do servidor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/>
              <a:t>Enviar dados para servidor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AJAX não é uma linguagem de programação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AJAX = </a:t>
            </a:r>
            <a:r>
              <a:rPr lang="pt-BR" b="1" dirty="0" err="1"/>
              <a:t>A</a:t>
            </a:r>
            <a:r>
              <a:rPr lang="pt-BR" dirty="0" err="1"/>
              <a:t>synchronous</a:t>
            </a:r>
            <a:r>
              <a:rPr lang="pt-BR" dirty="0"/>
              <a:t> </a:t>
            </a:r>
            <a:r>
              <a:rPr lang="pt-BR" b="1" dirty="0" err="1"/>
              <a:t>J</a:t>
            </a:r>
            <a:r>
              <a:rPr lang="pt-BR" dirty="0" err="1"/>
              <a:t>avaScript</a:t>
            </a:r>
            <a:r>
              <a:rPr lang="pt-BR" dirty="0"/>
              <a:t> </a:t>
            </a:r>
            <a:r>
              <a:rPr lang="pt-BR" b="1" dirty="0" err="1"/>
              <a:t>A</a:t>
            </a:r>
            <a:r>
              <a:rPr lang="pt-BR" dirty="0" err="1"/>
              <a:t>nd</a:t>
            </a:r>
            <a:r>
              <a:rPr lang="pt-BR" dirty="0"/>
              <a:t> </a:t>
            </a:r>
            <a:r>
              <a:rPr lang="pt-BR" b="1" dirty="0"/>
              <a:t>X</a:t>
            </a:r>
            <a:r>
              <a:rPr lang="pt-BR" dirty="0"/>
              <a:t>ML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AJAX é uma combinação de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 err="1"/>
              <a:t>XMLHttpRequest</a:t>
            </a:r>
            <a:r>
              <a:rPr lang="pt-BR" dirty="0"/>
              <a:t>, </a:t>
            </a:r>
            <a:r>
              <a:rPr lang="pt-BR" dirty="0" err="1"/>
              <a:t>Fetch</a:t>
            </a:r>
            <a:r>
              <a:rPr lang="pt-BR" dirty="0"/>
              <a:t> ou </a:t>
            </a:r>
            <a:r>
              <a:rPr lang="pt-BR" dirty="0" err="1"/>
              <a:t>Axios</a:t>
            </a:r>
            <a:r>
              <a:rPr lang="pt-BR" dirty="0"/>
              <a:t> para requisitar dado do servidor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 err="1"/>
              <a:t>JavaScript</a:t>
            </a:r>
            <a:r>
              <a:rPr lang="pt-BR" dirty="0"/>
              <a:t> e HTML DOM para mostrar o dado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Embora pareça que AJAX só pode transmitir XML, ele também pode transportar texto pleno ou JSON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Axios</a:t>
            </a:r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F221BF-B3F1-4CCD-AC5A-ACBB49D5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Axios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6493E-EC78-417D-ACC9-C3E0021D22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marL="66675" indent="0" algn="ctr">
              <a:buNone/>
            </a:pPr>
            <a:r>
              <a:rPr lang="en-US" b="1" dirty="0"/>
              <a:t>&lt;script </a:t>
            </a:r>
            <a:r>
              <a:rPr lang="en-US" b="1" dirty="0" err="1"/>
              <a:t>src</a:t>
            </a:r>
            <a:r>
              <a:rPr lang="en-US" b="1" dirty="0"/>
              <a:t>="https://cdn.jsdelivr.net/</a:t>
            </a:r>
            <a:r>
              <a:rPr lang="en-US" b="1" dirty="0" err="1"/>
              <a:t>npm</a:t>
            </a:r>
            <a:r>
              <a:rPr lang="en-US" b="1" dirty="0"/>
              <a:t>/</a:t>
            </a:r>
            <a:r>
              <a:rPr lang="en-US" b="1" dirty="0" err="1"/>
              <a:t>axios</a:t>
            </a:r>
            <a:r>
              <a:rPr lang="en-US" b="1" dirty="0"/>
              <a:t>/</a:t>
            </a:r>
            <a:r>
              <a:rPr lang="en-US" b="1" dirty="0" err="1"/>
              <a:t>dist</a:t>
            </a:r>
            <a:r>
              <a:rPr lang="en-US" b="1" dirty="0"/>
              <a:t>/axios.min.js"&gt;&lt;/script&gt;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063135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E1BC1-777B-4B34-B23F-78E49DE65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básica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69563-E020-4913-BE0C-34498D27DF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6675" indent="0">
              <a:buNone/>
            </a:pPr>
            <a:r>
              <a:rPr lang="en-US" b="0" dirty="0" err="1">
                <a:solidFill>
                  <a:srgbClr val="74B3FB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({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66675" indent="0">
              <a:buNone/>
            </a:pPr>
            <a:r>
              <a:rPr lang="en-US" dirty="0">
                <a:solidFill>
                  <a:srgbClr val="E5C07B"/>
                </a:solidFill>
                <a:latin typeface="Consolas" panose="020B0609020204030204" pitchFamily="49" charset="0"/>
              </a:rPr>
              <a:t>     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0F49C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66675" indent="0">
              <a:buNone/>
            </a:pP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     url</a:t>
            </a: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0F49C"/>
                </a:solidFill>
                <a:effectLst/>
                <a:latin typeface="Consolas" panose="020B0609020204030204" pitchFamily="49" charset="0"/>
              </a:rPr>
              <a:t>"http://rest.learncode.academy/api/victor/alunos/"</a:t>
            </a: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66675" indent="0">
              <a:buNone/>
            </a:pP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     data</a:t>
            </a: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E9B684"/>
                </a:solidFill>
                <a:effectLst/>
                <a:latin typeface="Consolas" panose="020B0609020204030204" pitchFamily="49" charset="0"/>
              </a:rPr>
              <a:t>”victor”</a:t>
            </a: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66675" indent="0">
              <a:buNone/>
            </a:pP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}).</a:t>
            </a:r>
            <a:r>
              <a:rPr lang="en-US" b="0" dirty="0">
                <a:solidFill>
                  <a:srgbClr val="74B3FB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((response)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49FF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66675" indent="0">
              <a:buNone/>
            </a:pPr>
            <a:r>
              <a:rPr lang="en-US" b="0" dirty="0">
                <a:solidFill>
                  <a:srgbClr val="E9B68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i="1" dirty="0">
                <a:solidFill>
                  <a:srgbClr val="51678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b="0" i="1" dirty="0" err="1">
                <a:solidFill>
                  <a:srgbClr val="516785"/>
                </a:solidFill>
                <a:effectLst/>
                <a:latin typeface="Consolas" panose="020B0609020204030204" pitchFamily="49" charset="0"/>
              </a:rPr>
              <a:t>Tratar</a:t>
            </a:r>
            <a:r>
              <a:rPr lang="en-US" b="0" i="1" dirty="0">
                <a:solidFill>
                  <a:srgbClr val="51678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516785"/>
                </a:solidFill>
                <a:effectLst/>
                <a:latin typeface="Consolas" panose="020B0609020204030204" pitchFamily="49" charset="0"/>
              </a:rPr>
              <a:t>resposta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66675" indent="0">
              <a:buNone/>
            </a:pP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})</a:t>
            </a:r>
            <a:r>
              <a:rPr lang="en-US" dirty="0">
                <a:solidFill>
                  <a:srgbClr val="74B3FB"/>
                </a:solidFill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74B3FB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((error)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49FF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66675" indent="0">
              <a:buNone/>
            </a:pPr>
            <a:r>
              <a:rPr lang="en-US" b="0" dirty="0">
                <a:solidFill>
                  <a:srgbClr val="E9B68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i="1" dirty="0">
                <a:solidFill>
                  <a:srgbClr val="51678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b="0" i="1" dirty="0" err="1">
                <a:solidFill>
                  <a:srgbClr val="516785"/>
                </a:solidFill>
                <a:effectLst/>
                <a:latin typeface="Consolas" panose="020B0609020204030204" pitchFamily="49" charset="0"/>
              </a:rPr>
              <a:t>Tratar</a:t>
            </a:r>
            <a:r>
              <a:rPr lang="en-US" b="0" i="1" dirty="0">
                <a:solidFill>
                  <a:srgbClr val="516785"/>
                </a:solidFill>
                <a:effectLst/>
                <a:latin typeface="Consolas" panose="020B0609020204030204" pitchFamily="49" charset="0"/>
              </a:rPr>
              <a:t> error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66675" indent="0">
              <a:buNone/>
            </a:pP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66675" indent="0">
              <a:buNone/>
            </a:pPr>
            <a:endParaRPr lang="en-US" dirty="0"/>
          </a:p>
          <a:p>
            <a:pPr marL="66675" indent="0">
              <a:buNone/>
            </a:pPr>
            <a:endParaRPr lang="en-US" dirty="0"/>
          </a:p>
          <a:p>
            <a:pPr marL="66675" indent="0">
              <a:buNone/>
            </a:pPr>
            <a:endParaRPr lang="en-US" b="1" dirty="0"/>
          </a:p>
          <a:p>
            <a:pPr marL="66675" indent="0">
              <a:buNone/>
            </a:pPr>
            <a:r>
              <a:rPr lang="en-US" b="1" dirty="0" err="1"/>
              <a:t>Formato</a:t>
            </a:r>
            <a:r>
              <a:rPr lang="en-US" b="1" dirty="0"/>
              <a:t> do response:</a:t>
            </a:r>
          </a:p>
          <a:p>
            <a:pPr marL="66675" indent="0">
              <a:buNone/>
            </a:pPr>
            <a:r>
              <a:rPr lang="en-US" dirty="0"/>
              <a:t>{data: {…}, status: 200, </a:t>
            </a:r>
            <a:r>
              <a:rPr lang="en-US" dirty="0" err="1"/>
              <a:t>statusText</a:t>
            </a:r>
            <a:r>
              <a:rPr lang="en-US" dirty="0"/>
              <a:t>: "OK", headers: {…}, config: {…}, …}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4579516-D819-4748-AF12-26DD5E211982}"/>
              </a:ext>
            </a:extLst>
          </p:cNvPr>
          <p:cNvCxnSpPr>
            <a:cxnSpLocks/>
          </p:cNvCxnSpPr>
          <p:nvPr/>
        </p:nvCxnSpPr>
        <p:spPr>
          <a:xfrm flipH="1">
            <a:off x="2592324" y="1409376"/>
            <a:ext cx="240030" cy="534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12DDE82-EB28-49FE-B20C-D3EBAA9606E7}"/>
              </a:ext>
            </a:extLst>
          </p:cNvPr>
          <p:cNvSpPr txBox="1"/>
          <p:nvPr/>
        </p:nvSpPr>
        <p:spPr>
          <a:xfrm>
            <a:off x="2592324" y="1214965"/>
            <a:ext cx="635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Método</a:t>
            </a:r>
            <a:endParaRPr lang="en-US" sz="105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8D00DE-46B4-495F-ABF7-740A097FD3F3}"/>
              </a:ext>
            </a:extLst>
          </p:cNvPr>
          <p:cNvCxnSpPr/>
          <p:nvPr/>
        </p:nvCxnSpPr>
        <p:spPr>
          <a:xfrm flipH="1">
            <a:off x="4867187" y="2049945"/>
            <a:ext cx="637794" cy="219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720E99F-13A6-4388-9654-D3D945CF9DD5}"/>
              </a:ext>
            </a:extLst>
          </p:cNvPr>
          <p:cNvSpPr txBox="1"/>
          <p:nvPr/>
        </p:nvSpPr>
        <p:spPr>
          <a:xfrm>
            <a:off x="5458104" y="1909512"/>
            <a:ext cx="4555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URL</a:t>
            </a:r>
            <a:endParaRPr lang="en-US" sz="105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8498DF9-8534-4A04-A647-A68C18FC4BAF}"/>
              </a:ext>
            </a:extLst>
          </p:cNvPr>
          <p:cNvCxnSpPr/>
          <p:nvPr/>
        </p:nvCxnSpPr>
        <p:spPr>
          <a:xfrm flipH="1" flipV="1">
            <a:off x="3894494" y="2747567"/>
            <a:ext cx="733806" cy="89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C1D3147-6CC8-414E-B7CF-55C5BE864EA1}"/>
              </a:ext>
            </a:extLst>
          </p:cNvPr>
          <p:cNvSpPr txBox="1"/>
          <p:nvPr/>
        </p:nvSpPr>
        <p:spPr>
          <a:xfrm>
            <a:off x="4530396" y="2688778"/>
            <a:ext cx="6735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err="1"/>
              <a:t>Payload</a:t>
            </a:r>
            <a:endParaRPr lang="en-US" sz="105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F57AABB-D2DF-4169-8F0E-5FA68A8DA484}"/>
              </a:ext>
            </a:extLst>
          </p:cNvPr>
          <p:cNvCxnSpPr/>
          <p:nvPr/>
        </p:nvCxnSpPr>
        <p:spPr>
          <a:xfrm flipH="1" flipV="1">
            <a:off x="2592324" y="4249124"/>
            <a:ext cx="970407" cy="349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D4B3206-DD8E-46A0-9EA4-7A7D37CD3AB2}"/>
              </a:ext>
            </a:extLst>
          </p:cNvPr>
          <p:cNvSpPr txBox="1"/>
          <p:nvPr/>
        </p:nvSpPr>
        <p:spPr>
          <a:xfrm>
            <a:off x="4763219" y="3362174"/>
            <a:ext cx="323697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- Função do </a:t>
            </a:r>
            <a:r>
              <a:rPr lang="pt-BR" sz="1050" b="1" dirty="0" err="1"/>
              <a:t>then</a:t>
            </a:r>
            <a:r>
              <a:rPr lang="pt-BR" sz="1050" b="1" dirty="0"/>
              <a:t> </a:t>
            </a:r>
            <a:r>
              <a:rPr lang="pt-BR" sz="1050" dirty="0"/>
              <a:t>é executada quando requisição terminar. </a:t>
            </a:r>
          </a:p>
          <a:p>
            <a:r>
              <a:rPr lang="pt-BR" sz="1050" dirty="0"/>
              <a:t>- Função recebe objeto </a:t>
            </a:r>
            <a:r>
              <a:rPr lang="pt-BR" sz="1050" b="1" dirty="0"/>
              <a:t>response</a:t>
            </a:r>
            <a:r>
              <a:rPr lang="pt-BR" sz="1050" dirty="0"/>
              <a:t> que representa a resposta da requisição</a:t>
            </a:r>
          </a:p>
          <a:p>
            <a:r>
              <a:rPr lang="pt-BR" sz="1050" dirty="0"/>
              <a:t>- Função é executada de forma assíncrona!</a:t>
            </a:r>
          </a:p>
          <a:p>
            <a:endParaRPr lang="en-US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95074E-DAE1-42BC-B076-DDF1AB33635F}"/>
              </a:ext>
            </a:extLst>
          </p:cNvPr>
          <p:cNvSpPr txBox="1"/>
          <p:nvPr/>
        </p:nvSpPr>
        <p:spPr>
          <a:xfrm>
            <a:off x="3585490" y="4424003"/>
            <a:ext cx="32369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- Função do </a:t>
            </a:r>
            <a:r>
              <a:rPr lang="pt-BR" sz="1050" b="1" dirty="0"/>
              <a:t>catch </a:t>
            </a:r>
            <a:r>
              <a:rPr lang="pt-BR" sz="1050" dirty="0"/>
              <a:t>é executada quando requisição terminar com erro</a:t>
            </a:r>
          </a:p>
          <a:p>
            <a:r>
              <a:rPr lang="pt-BR" sz="1050" dirty="0"/>
              <a:t>- Função é executada de forma assíncrona!</a:t>
            </a:r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808518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Padrão REST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REST</a:t>
            </a:r>
          </a:p>
        </p:txBody>
      </p:sp>
      <p:sp>
        <p:nvSpPr>
          <p:cNvPr id="202" name="Google Shape;202;p40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REST = </a:t>
            </a:r>
            <a:r>
              <a:rPr lang="pt-BR" b="1" dirty="0" err="1"/>
              <a:t>Representational</a:t>
            </a:r>
            <a:r>
              <a:rPr lang="pt-BR" b="1" dirty="0"/>
              <a:t> </a:t>
            </a:r>
            <a:r>
              <a:rPr lang="pt-BR" b="1" dirty="0" err="1"/>
              <a:t>State</a:t>
            </a:r>
            <a:r>
              <a:rPr lang="pt-BR" b="1" dirty="0"/>
              <a:t> </a:t>
            </a:r>
            <a:r>
              <a:rPr lang="pt-BR" b="1" dirty="0" err="1"/>
              <a:t>Transfer</a:t>
            </a:r>
            <a:endParaRPr lang="pt-BR" b="1" dirty="0"/>
          </a:p>
          <a:p>
            <a:pPr lvl="1"/>
            <a:r>
              <a:rPr lang="pt-BR" dirty="0"/>
              <a:t>Abstração de arquitetura de um componente</a:t>
            </a:r>
          </a:p>
          <a:p>
            <a:pPr lvl="1"/>
            <a:r>
              <a:rPr lang="pt-BR" dirty="0"/>
              <a:t>Define forma de se consumir um dado recurso</a:t>
            </a:r>
          </a:p>
          <a:p>
            <a:pPr lvl="1"/>
            <a:r>
              <a:rPr lang="pt-BR" dirty="0"/>
              <a:t>Ignora implementação do componente</a:t>
            </a:r>
          </a:p>
          <a:p>
            <a:pPr lvl="1"/>
            <a:r>
              <a:rPr lang="pt-BR" dirty="0"/>
              <a:t>Foca na sintaxe de comunicação do componente</a:t>
            </a:r>
          </a:p>
          <a:p>
            <a:r>
              <a:rPr lang="pt-BR" b="1" dirty="0"/>
              <a:t>Usa protocolo HTTP</a:t>
            </a:r>
          </a:p>
          <a:p>
            <a:pPr lvl="1"/>
            <a:r>
              <a:rPr lang="pt-BR" dirty="0"/>
              <a:t>Usa métodos/verbo (GET, POST, PUT …) para indicar ação</a:t>
            </a:r>
          </a:p>
          <a:p>
            <a:pPr lvl="1"/>
            <a:r>
              <a:rPr lang="pt-BR" dirty="0"/>
              <a:t>URL define a estrutura do serviço</a:t>
            </a:r>
          </a:p>
          <a:p>
            <a:r>
              <a:rPr lang="pt-BR" b="1" dirty="0"/>
              <a:t>Usaremos JSON como formato de dados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JSON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Padrão REST - Verbos</a:t>
            </a:r>
          </a:p>
        </p:txBody>
      </p:sp>
      <p:sp>
        <p:nvSpPr>
          <p:cNvPr id="208" name="Google Shape;208;p41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Verbos/métodos:</a:t>
            </a:r>
          </a:p>
          <a:p>
            <a:pPr lvl="1"/>
            <a:r>
              <a:rPr lang="pt-BR" b="1" dirty="0"/>
              <a:t>GET</a:t>
            </a:r>
          </a:p>
          <a:p>
            <a:pPr lvl="2"/>
            <a:r>
              <a:rPr lang="pt-BR" dirty="0"/>
              <a:t>Recuperar itens</a:t>
            </a:r>
          </a:p>
          <a:p>
            <a:pPr lvl="1"/>
            <a:r>
              <a:rPr lang="pt-BR" b="1" dirty="0"/>
              <a:t>Post</a:t>
            </a:r>
          </a:p>
          <a:p>
            <a:pPr lvl="2"/>
            <a:r>
              <a:rPr lang="pt-BR" dirty="0"/>
              <a:t>Adicionar item</a:t>
            </a:r>
          </a:p>
          <a:p>
            <a:pPr lvl="1"/>
            <a:r>
              <a:rPr lang="pt-BR" b="1" dirty="0"/>
              <a:t>PUT</a:t>
            </a:r>
          </a:p>
          <a:p>
            <a:pPr lvl="2"/>
            <a:r>
              <a:rPr lang="pt-BR" dirty="0"/>
              <a:t>Atualizar item</a:t>
            </a:r>
          </a:p>
          <a:p>
            <a:pPr lvl="1"/>
            <a:r>
              <a:rPr lang="pt-BR" b="1" dirty="0"/>
              <a:t>DELETE</a:t>
            </a:r>
          </a:p>
          <a:p>
            <a:pPr lvl="2"/>
            <a:r>
              <a:rPr lang="pt-BR" dirty="0"/>
              <a:t>Deletar item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Padrão REST - URL</a:t>
            </a:r>
          </a:p>
        </p:txBody>
      </p:sp>
      <p:sp>
        <p:nvSpPr>
          <p:cNvPr id="214" name="Google Shape;214;p42"/>
          <p:cNvSpPr txBox="1">
            <a:spLocks noGrp="1"/>
          </p:cNvSpPr>
          <p:nvPr>
            <p:ph idx="1"/>
          </p:nvPr>
        </p:nvSpPr>
        <p:spPr>
          <a:xfrm>
            <a:off x="822960" y="1872761"/>
            <a:ext cx="7543800" cy="3676448"/>
          </a:xfrm>
        </p:spPr>
        <p:txBody>
          <a:bodyPr>
            <a:normAutofit lnSpcReduction="10000"/>
          </a:bodyPr>
          <a:lstStyle/>
          <a:p>
            <a:r>
              <a:rPr lang="pt-BR" b="1" dirty="0"/>
              <a:t>GET /</a:t>
            </a:r>
            <a:r>
              <a:rPr lang="pt-BR" b="1" dirty="0" err="1"/>
              <a:t>users</a:t>
            </a:r>
            <a:endParaRPr lang="pt-BR" b="1" dirty="0"/>
          </a:p>
          <a:p>
            <a:pPr lvl="1"/>
            <a:r>
              <a:rPr lang="pt-BR" dirty="0"/>
              <a:t>Busca todos os usuários (retorna lista de usuários)</a:t>
            </a:r>
          </a:p>
          <a:p>
            <a:r>
              <a:rPr lang="pt-BR" b="1" dirty="0"/>
              <a:t>GET /</a:t>
            </a:r>
            <a:r>
              <a:rPr lang="pt-BR" b="1" dirty="0" err="1"/>
              <a:t>users</a:t>
            </a:r>
            <a:r>
              <a:rPr lang="pt-BR" b="1" dirty="0"/>
              <a:t>/1</a:t>
            </a:r>
          </a:p>
          <a:p>
            <a:pPr lvl="1"/>
            <a:r>
              <a:rPr lang="pt-BR" dirty="0"/>
              <a:t>Busca o usuário com id 1</a:t>
            </a:r>
          </a:p>
          <a:p>
            <a:r>
              <a:rPr lang="pt-BR" b="1" dirty="0"/>
              <a:t>POST /</a:t>
            </a:r>
            <a:r>
              <a:rPr lang="pt-BR" b="1" dirty="0" err="1"/>
              <a:t>users</a:t>
            </a:r>
            <a:endParaRPr lang="pt-BR" b="1" dirty="0"/>
          </a:p>
          <a:p>
            <a:pPr lvl="1"/>
            <a:r>
              <a:rPr lang="pt-BR" dirty="0"/>
              <a:t>Insere um novo usuário</a:t>
            </a:r>
          </a:p>
          <a:p>
            <a:pPr lvl="1"/>
            <a:r>
              <a:rPr lang="pt-BR" dirty="0"/>
              <a:t>Novo usuário vai no corpo da requisição</a:t>
            </a:r>
          </a:p>
          <a:p>
            <a:r>
              <a:rPr lang="pt-BR" b="1" dirty="0"/>
              <a:t>DELETE</a:t>
            </a:r>
            <a:r>
              <a:rPr lang="pt-BR" dirty="0"/>
              <a:t>  </a:t>
            </a:r>
            <a:r>
              <a:rPr lang="pt-BR" b="1" dirty="0"/>
              <a:t>/</a:t>
            </a:r>
            <a:r>
              <a:rPr lang="pt-BR" b="1" dirty="0" err="1"/>
              <a:t>users</a:t>
            </a:r>
            <a:r>
              <a:rPr lang="pt-BR" b="1" dirty="0"/>
              <a:t>/1</a:t>
            </a:r>
          </a:p>
          <a:p>
            <a:pPr lvl="1"/>
            <a:r>
              <a:rPr lang="pt-BR" dirty="0"/>
              <a:t>Remove usuário com id 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Padrão REST - URL</a:t>
            </a:r>
          </a:p>
        </p:txBody>
      </p:sp>
      <p:sp>
        <p:nvSpPr>
          <p:cNvPr id="214" name="Google Shape;214;p4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GET	/</a:t>
            </a:r>
            <a:r>
              <a:rPr lang="pt-BR" b="1" dirty="0" err="1"/>
              <a:t>users</a:t>
            </a:r>
            <a:r>
              <a:rPr lang="pt-BR" b="1" dirty="0"/>
              <a:t>/1/</a:t>
            </a:r>
            <a:r>
              <a:rPr lang="pt-BR" b="1" dirty="0" err="1"/>
              <a:t>comments</a:t>
            </a:r>
            <a:endParaRPr lang="pt-BR" b="1" dirty="0"/>
          </a:p>
          <a:p>
            <a:pPr lvl="1"/>
            <a:r>
              <a:rPr lang="pt-BR" dirty="0"/>
              <a:t>Busca todos os comentários do usuários com id 1</a:t>
            </a:r>
          </a:p>
          <a:p>
            <a:r>
              <a:rPr lang="pt-BR" b="1" dirty="0"/>
              <a:t>GET	/</a:t>
            </a:r>
            <a:r>
              <a:rPr lang="pt-BR" b="1" dirty="0" err="1"/>
              <a:t>comments?postId</a:t>
            </a:r>
            <a:r>
              <a:rPr lang="pt-BR" b="1" dirty="0"/>
              <a:t>=1</a:t>
            </a:r>
          </a:p>
          <a:p>
            <a:pPr lvl="1"/>
            <a:r>
              <a:rPr lang="pt-BR" dirty="0"/>
              <a:t>Busca todos os comentários cujo o id do post que ele foi feito é 1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5611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9808C-4FD7-4658-BF1B-FC8F4635F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Relacionamento</a:t>
            </a:r>
            <a:endParaRPr lang="en-US" dirty="0"/>
          </a:p>
        </p:txBody>
      </p:sp>
      <p:sp>
        <p:nvSpPr>
          <p:cNvPr id="4" name="Google Shape;273;p49">
            <a:extLst>
              <a:ext uri="{FF2B5EF4-FFF2-40B4-BE49-F238E27FC236}">
                <a16:creationId xmlns:a16="http://schemas.microsoft.com/office/drawing/2014/main" id="{9BCFCDD5-345B-4945-AD2D-5A5FEF017A1F}"/>
              </a:ext>
            </a:extLst>
          </p:cNvPr>
          <p:cNvSpPr txBox="1"/>
          <p:nvPr/>
        </p:nvSpPr>
        <p:spPr>
          <a:xfrm>
            <a:off x="851312" y="3141111"/>
            <a:ext cx="1972200" cy="1021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2400" dirty="0"/>
              <a:t>id: 1432</a:t>
            </a:r>
            <a:endParaRPr sz="2400" dirty="0"/>
          </a:p>
          <a:p>
            <a:r>
              <a:rPr lang="pt-BR" sz="2400" dirty="0" err="1"/>
              <a:t>Nome:”PIW</a:t>
            </a:r>
            <a:r>
              <a:rPr lang="pt-BR" sz="2400" dirty="0"/>
              <a:t>”</a:t>
            </a:r>
            <a:endParaRPr sz="2400" dirty="0"/>
          </a:p>
        </p:txBody>
      </p:sp>
      <p:sp>
        <p:nvSpPr>
          <p:cNvPr id="5" name="Google Shape;274;p49">
            <a:extLst>
              <a:ext uri="{FF2B5EF4-FFF2-40B4-BE49-F238E27FC236}">
                <a16:creationId xmlns:a16="http://schemas.microsoft.com/office/drawing/2014/main" id="{554E8908-0D7C-4C68-A34B-8041F83FA709}"/>
              </a:ext>
            </a:extLst>
          </p:cNvPr>
          <p:cNvSpPr txBox="1"/>
          <p:nvPr/>
        </p:nvSpPr>
        <p:spPr>
          <a:xfrm>
            <a:off x="5324687" y="2123611"/>
            <a:ext cx="2510100" cy="1425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2000" dirty="0"/>
              <a:t>id: 5234</a:t>
            </a:r>
            <a:endParaRPr sz="2000" dirty="0"/>
          </a:p>
          <a:p>
            <a:r>
              <a:rPr lang="pt-BR" sz="2000" dirty="0"/>
              <a:t>semestre: “2020.1”</a:t>
            </a:r>
          </a:p>
          <a:p>
            <a:r>
              <a:rPr lang="pt-BR" sz="2000" dirty="0" err="1"/>
              <a:t>id_disciplina</a:t>
            </a:r>
            <a:r>
              <a:rPr lang="pt-BR" sz="2000" dirty="0"/>
              <a:t>: 1432</a:t>
            </a:r>
            <a:endParaRPr sz="2000" dirty="0"/>
          </a:p>
        </p:txBody>
      </p:sp>
      <p:cxnSp>
        <p:nvCxnSpPr>
          <p:cNvPr id="6" name="Google Shape;275;p49">
            <a:extLst>
              <a:ext uri="{FF2B5EF4-FFF2-40B4-BE49-F238E27FC236}">
                <a16:creationId xmlns:a16="http://schemas.microsoft.com/office/drawing/2014/main" id="{3CDD3EFF-DD11-459F-8279-5974D23A1E87}"/>
              </a:ext>
            </a:extLst>
          </p:cNvPr>
          <p:cNvCxnSpPr/>
          <p:nvPr/>
        </p:nvCxnSpPr>
        <p:spPr>
          <a:xfrm flipH="1">
            <a:off x="3007187" y="3342761"/>
            <a:ext cx="2313000" cy="98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" name="Google Shape;276;p49">
            <a:extLst>
              <a:ext uri="{FF2B5EF4-FFF2-40B4-BE49-F238E27FC236}">
                <a16:creationId xmlns:a16="http://schemas.microsoft.com/office/drawing/2014/main" id="{12532004-F6BF-4F2F-98C0-CE5DF97D0E9E}"/>
              </a:ext>
            </a:extLst>
          </p:cNvPr>
          <p:cNvSpPr txBox="1"/>
          <p:nvPr/>
        </p:nvSpPr>
        <p:spPr>
          <a:xfrm>
            <a:off x="5324687" y="3786511"/>
            <a:ext cx="2510100" cy="1425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2000"/>
              <a:t>id</a:t>
            </a:r>
            <a:r>
              <a:rPr lang="pt-BR" sz="2000" dirty="0"/>
              <a:t>: 8263</a:t>
            </a:r>
            <a:endParaRPr lang="en-US" sz="2000" dirty="0"/>
          </a:p>
          <a:p>
            <a:r>
              <a:rPr lang="en-US" sz="2000" dirty="0" err="1"/>
              <a:t>semestre</a:t>
            </a:r>
            <a:r>
              <a:rPr lang="en-US" sz="2000" dirty="0"/>
              <a:t>: “2020.2”</a:t>
            </a:r>
          </a:p>
          <a:p>
            <a:r>
              <a:rPr lang="pt-BR" sz="2000" dirty="0" err="1"/>
              <a:t>id_disciplina</a:t>
            </a:r>
            <a:r>
              <a:rPr lang="pt-BR" sz="2000" dirty="0"/>
              <a:t>: 1432</a:t>
            </a:r>
          </a:p>
        </p:txBody>
      </p:sp>
      <p:cxnSp>
        <p:nvCxnSpPr>
          <p:cNvPr id="8" name="Google Shape;277;p49">
            <a:extLst>
              <a:ext uri="{FF2B5EF4-FFF2-40B4-BE49-F238E27FC236}">
                <a16:creationId xmlns:a16="http://schemas.microsoft.com/office/drawing/2014/main" id="{29173905-24C2-4C81-B4AD-9E7609335587}"/>
              </a:ext>
            </a:extLst>
          </p:cNvPr>
          <p:cNvCxnSpPr/>
          <p:nvPr/>
        </p:nvCxnSpPr>
        <p:spPr>
          <a:xfrm rot="10800000">
            <a:off x="2971312" y="3755136"/>
            <a:ext cx="2393700" cy="1219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24785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6040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Perguntas?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Prof. Victor Farias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JSON é um estrutura de dados derivada da notação de objetos do JS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Sintaxe: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Os dados estão dispostos em pares nome/valor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Os dados são separados por vírgula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Os objetos são colocados em chaves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Listas são colocadas entre colchetes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JSON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JSON Exemplos</a:t>
            </a: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Exemplo par nome/valor: </a:t>
            </a:r>
            <a:r>
              <a:rPr lang="pt-BR" sz="12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"firstName"</a:t>
            </a: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2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"John"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Nomes JSON requerem aspas duplas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Valores JSON podem ser números, strings, booleanos, listas, objetos ou null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Exemplo objetos: </a:t>
            </a: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pt-BR" sz="12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"firstName"</a:t>
            </a: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2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"John"</a:t>
            </a: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2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"lastName"</a:t>
            </a: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2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"Doe"</a:t>
            </a: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Exemplo lista: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"employees"</a:t>
            </a: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:[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t-BR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pt-BR" sz="12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"firstName"</a:t>
            </a: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2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"John"</a:t>
            </a: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2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"lastName"</a:t>
            </a: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2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"Doe"</a:t>
            </a: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}, 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t-BR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pt-BR" sz="12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"firstName"</a:t>
            </a: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2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"Anna"</a:t>
            </a: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2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"lastName"</a:t>
            </a: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2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"Smith"</a:t>
            </a: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}, 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t-BR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pt-BR" sz="12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"firstName"</a:t>
            </a: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2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"Peter"</a:t>
            </a: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12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"lastName"</a:t>
            </a: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2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"Jones"</a:t>
            </a: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Protocolo HTTP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Endereço IP e Portas</a:t>
            </a:r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Endereço IP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Identifica um host na rede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Cada interface de rede tem um IP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ex: 200.21.32.43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URLs são traduzidos em IP usando DNS (globo.com.br -&gt; 186.192.90.5)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Portas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Identificam os processos de origem e fim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Permite a comunicação de diversas aplicações na mesma máquina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Cada aplicação recebe e envia requisições por uma porta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ex: Servidor Web, por padrão, recebem requisições na porta 80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Cliente Servidor</a:t>
            </a:r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Servidor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Aplicação que fornece serviço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Aceita requisições através da rede, em um porta conhecida, e retorna o resultado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Cliente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Processo que requisita um serviço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Para receber resposta, o cliente aloca um porta arbitrária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863" y="3621923"/>
            <a:ext cx="7674274" cy="27551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26B9B53-4A3C-4B47-839B-3097A93BB38E}"/>
                  </a:ext>
                </a:extLst>
              </p14:cNvPr>
              <p14:cNvContentPartPr/>
              <p14:nvPr/>
            </p14:nvContentPartPr>
            <p14:xfrm>
              <a:off x="4368960" y="5740560"/>
              <a:ext cx="825840" cy="254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26B9B53-4A3C-4B47-839B-3097A93BB3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59600" y="5731200"/>
                <a:ext cx="844560" cy="272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Protocolo HTTP</a:t>
            </a:r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HTTP = </a:t>
            </a:r>
            <a:r>
              <a:rPr lang="pt-BR" b="1"/>
              <a:t>H</a:t>
            </a:r>
            <a:r>
              <a:rPr lang="pt-BR"/>
              <a:t>ypertext </a:t>
            </a:r>
            <a:r>
              <a:rPr lang="pt-BR" b="1"/>
              <a:t>T</a:t>
            </a:r>
            <a:r>
              <a:rPr lang="pt-BR"/>
              <a:t>ransfer </a:t>
            </a:r>
            <a:r>
              <a:rPr lang="pt-BR" b="1"/>
              <a:t>P</a:t>
            </a:r>
            <a:r>
              <a:rPr lang="pt-BR"/>
              <a:t>rotocol ou Protocolo de Transferência de Hipertexto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Protocolo usado para transferir dados na WEB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Funcionamento: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O cliente envia uma requisição HTTP para o servidor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O servidor envia uma resposta HTTP ao cliente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Composição da Requisição HTTP</a:t>
            </a:r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090" y="1613225"/>
            <a:ext cx="8051809" cy="452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1002</Words>
  <Application>Microsoft Office PowerPoint</Application>
  <PresentationFormat>On-screen Show (4:3)</PresentationFormat>
  <Paragraphs>161</Paragraphs>
  <Slides>24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Old Standard TT</vt:lpstr>
      <vt:lpstr>Courier New</vt:lpstr>
      <vt:lpstr>Arial</vt:lpstr>
      <vt:lpstr>Consolas</vt:lpstr>
      <vt:lpstr>Paperback</vt:lpstr>
      <vt:lpstr>AJAX</vt:lpstr>
      <vt:lpstr>JSON</vt:lpstr>
      <vt:lpstr>JSON</vt:lpstr>
      <vt:lpstr>JSON Exemplos</vt:lpstr>
      <vt:lpstr>Protocolo HTTP</vt:lpstr>
      <vt:lpstr>Endereço IP e Portas</vt:lpstr>
      <vt:lpstr>Arquitetura Cliente Servidor</vt:lpstr>
      <vt:lpstr>Protocolo HTTP</vt:lpstr>
      <vt:lpstr>Composição da Requisição HTTP</vt:lpstr>
      <vt:lpstr>Métodos de Requisição</vt:lpstr>
      <vt:lpstr>Resposta HTTP</vt:lpstr>
      <vt:lpstr>Código de Status</vt:lpstr>
      <vt:lpstr>AJAX</vt:lpstr>
      <vt:lpstr>AJAX</vt:lpstr>
      <vt:lpstr>Axios</vt:lpstr>
      <vt:lpstr>Import Axios</vt:lpstr>
      <vt:lpstr>Sintaxe básica</vt:lpstr>
      <vt:lpstr>Padrão REST</vt:lpstr>
      <vt:lpstr>REST</vt:lpstr>
      <vt:lpstr>Padrão REST - Verbos</vt:lpstr>
      <vt:lpstr>Padrão REST - URL</vt:lpstr>
      <vt:lpstr>Padrão REST - URL</vt:lpstr>
      <vt:lpstr>Relacionamento</vt:lpstr>
      <vt:lpstr>  Perguntas?    Prof. Victor Farias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</dc:title>
  <cp:lastModifiedBy>Victor Aguiar Evangelista de Farias</cp:lastModifiedBy>
  <cp:revision>13</cp:revision>
  <dcterms:modified xsi:type="dcterms:W3CDTF">2021-03-16T03:13:55Z</dcterms:modified>
</cp:coreProperties>
</file>