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61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94493175bf9e0b/&#193;rea%20de%20Trabalho/UFRGS/3&#186;%20SEMESTRE/MICRO%20I/An&#225;lise%20Mercado%20do%20Leite%20-%20B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94493175bf9e0b/&#193;rea%20de%20Trabalho/UFRGS/3&#186;%20SEMESTRE/MICRO%20I/An&#225;lise%20Mercado%20do%20Leite%20-%20B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94493175bf9e0b/&#193;rea%20de%20Trabalho/UFRGS/3&#186;%20SEMESTRE/MICRO%20I/An&#225;lise%20Mercado%20do%20Leite%20-%20B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 b="0" i="0" u="none" strike="noStrike" cap="none" baseline="0">
                <a:effectLst/>
              </a:rPr>
              <a:t>LEITE AO PRODUTOR CEPEA/ESALQ (R$/litro) - líquido</a:t>
            </a:r>
            <a:r>
              <a:rPr lang="pt-BR" sz="1100" b="0" i="0" u="none" strike="noStrike" cap="none" baseline="0"/>
              <a:t> </a:t>
            </a:r>
            <a:endParaRPr lang="pt-BR" sz="11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'[Análise Mercado do Leite - BR.xlsx]BASE DE DADOS - GRÁFICOS'!$C$6</c:f>
              <c:strCache>
                <c:ptCount val="1"/>
                <c:pt idx="0">
                  <c:v>2020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GRÁFICOS'!$B$7:$B$18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GRÁFICOS'!$C$7:$C$18</c:f>
              <c:numCache>
                <c:formatCode>_("R$"* #,##0.00_);_("R$"* \(#,##0.00\);_("R$"* "-"??_);_(@_)</c:formatCode>
                <c:ptCount val="12"/>
                <c:pt idx="0">
                  <c:v>1.4175</c:v>
                </c:pt>
                <c:pt idx="1">
                  <c:v>1.4376</c:v>
                </c:pt>
                <c:pt idx="2">
                  <c:v>1.4515</c:v>
                </c:pt>
                <c:pt idx="3">
                  <c:v>1.3783000000000001</c:v>
                </c:pt>
                <c:pt idx="4">
                  <c:v>1.5135000000000001</c:v>
                </c:pt>
                <c:pt idx="5">
                  <c:v>1.7573000000000001</c:v>
                </c:pt>
                <c:pt idx="6">
                  <c:v>1.9426000000000001</c:v>
                </c:pt>
                <c:pt idx="7">
                  <c:v>2.1318999999999999</c:v>
                </c:pt>
                <c:pt idx="8">
                  <c:v>2.1585999999999999</c:v>
                </c:pt>
                <c:pt idx="9">
                  <c:v>2.0434000000000001</c:v>
                </c:pt>
                <c:pt idx="10">
                  <c:v>2.1261999999999999</c:v>
                </c:pt>
                <c:pt idx="11">
                  <c:v>2.0344000000000002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33-4CEA-BDAF-EB080F79FAA4}"/>
            </c:ext>
          </c:extLst>
        </c:ser>
        <c:ser>
          <c:idx val="1"/>
          <c:order val="1"/>
          <c:tx>
            <c:strRef>
              <c:f>'[Análise Mercado do Leite - BR.xlsx]BASE DE DADOS - GRÁFICOS'!$D$6</c:f>
              <c:strCache>
                <c:ptCount val="1"/>
                <c:pt idx="0">
                  <c:v>2021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GRÁFICOS'!$B$7:$B$18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GRÁFICOS'!$D$7:$D$18</c:f>
              <c:numCache>
                <c:formatCode>_("R$"* #,##0.00_);_("R$"* \(#,##0.00\);_("R$"* "-"??_);_(@_)</c:formatCode>
                <c:ptCount val="12"/>
                <c:pt idx="0">
                  <c:v>1.9888999999999999</c:v>
                </c:pt>
                <c:pt idx="1">
                  <c:v>1.9383999999999999</c:v>
                </c:pt>
                <c:pt idx="2">
                  <c:v>1.9837</c:v>
                </c:pt>
                <c:pt idx="3">
                  <c:v>2.0364</c:v>
                </c:pt>
                <c:pt idx="4">
                  <c:v>2.2010000000000001</c:v>
                </c:pt>
                <c:pt idx="5">
                  <c:v>2.3108</c:v>
                </c:pt>
                <c:pt idx="6">
                  <c:v>2.3595000000000002</c:v>
                </c:pt>
                <c:pt idx="7">
                  <c:v>2.3826999999999998</c:v>
                </c:pt>
                <c:pt idx="8">
                  <c:v>2.3304999999999998</c:v>
                </c:pt>
                <c:pt idx="9">
                  <c:v>2.1857000000000002</c:v>
                </c:pt>
                <c:pt idx="10">
                  <c:v>2.121</c:v>
                </c:pt>
                <c:pt idx="11">
                  <c:v>2.1093000000000002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33-4CEA-BDAF-EB080F79FAA4}"/>
            </c:ext>
          </c:extLst>
        </c:ser>
        <c:ser>
          <c:idx val="2"/>
          <c:order val="2"/>
          <c:tx>
            <c:strRef>
              <c:f>'[Análise Mercado do Leite - BR.xlsx]BASE DE DADOS - GRÁFICOS'!$E$6</c:f>
              <c:strCache>
                <c:ptCount val="1"/>
                <c:pt idx="0">
                  <c:v>2022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GRÁFICOS'!$B$7:$B$18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GRÁFICOS'!$E$7:$E$18</c:f>
              <c:numCache>
                <c:formatCode>_("R$"* #,##0.00_);_("R$"* \(#,##0.00\);_("R$"* "-"??_);_(@_)</c:formatCode>
                <c:ptCount val="12"/>
                <c:pt idx="0">
                  <c:v>2.1396999999999999</c:v>
                </c:pt>
                <c:pt idx="1">
                  <c:v>2.2103999999999999</c:v>
                </c:pt>
                <c:pt idx="2">
                  <c:v>2.4268999999999998</c:v>
                </c:pt>
                <c:pt idx="3">
                  <c:v>2.5444</c:v>
                </c:pt>
                <c:pt idx="4">
                  <c:v>2.6800999999999999</c:v>
                </c:pt>
                <c:pt idx="5">
                  <c:v>3.1932</c:v>
                </c:pt>
                <c:pt idx="6">
                  <c:v>3.5707</c:v>
                </c:pt>
                <c:pt idx="7">
                  <c:v>3.0476000000000001</c:v>
                </c:pt>
                <c:pt idx="8">
                  <c:v>2.8481000000000001</c:v>
                </c:pt>
                <c:pt idx="9">
                  <c:v>2.6966999999999999</c:v>
                </c:pt>
                <c:pt idx="10">
                  <c:v>2.5287000000000002</c:v>
                </c:pt>
                <c:pt idx="11">
                  <c:v>2.5213999999999999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33-4CEA-BDAF-EB080F79F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96753087"/>
        <c:axId val="696753567"/>
      </c:lineChart>
      <c:catAx>
        <c:axId val="69675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6753567"/>
        <c:crosses val="autoZero"/>
        <c:auto val="1"/>
        <c:lblAlgn val="ctr"/>
        <c:lblOffset val="100"/>
        <c:noMultiLvlLbl val="0"/>
      </c:catAx>
      <c:valAx>
        <c:axId val="696753567"/>
        <c:scaling>
          <c:orientation val="minMax"/>
        </c:scaling>
        <c:delete val="0"/>
        <c:axPos val="l"/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675308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PRODUÇÃO DE LEITE (MIL LITROS) - FONTE: IBGE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1073362100939071"/>
          <c:y val="0.17377514312389308"/>
          <c:w val="0.86397902724608067"/>
          <c:h val="0.61791620125222912"/>
        </c:manualLayout>
      </c:layout>
      <c:lineChart>
        <c:grouping val="standard"/>
        <c:varyColors val="0"/>
        <c:ser>
          <c:idx val="0"/>
          <c:order val="0"/>
          <c:tx>
            <c:strRef>
              <c:f>'[Análise Mercado do Leite - BR.xlsx]BASE DE DADOS - GRÁFICOS'!$C$22</c:f>
              <c:strCache>
                <c:ptCount val="1"/>
                <c:pt idx="0">
                  <c:v>2020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GRÁFICOS'!$B$23:$B$34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GRÁFICOS'!$C$23:$C$34</c:f>
              <c:numCache>
                <c:formatCode>0</c:formatCode>
                <c:ptCount val="12"/>
                <c:pt idx="0">
                  <c:v>2272445</c:v>
                </c:pt>
                <c:pt idx="1">
                  <c:v>2066001</c:v>
                </c:pt>
                <c:pt idx="2">
                  <c:v>2108715</c:v>
                </c:pt>
                <c:pt idx="3">
                  <c:v>1968960</c:v>
                </c:pt>
                <c:pt idx="4">
                  <c:v>1956660</c:v>
                </c:pt>
                <c:pt idx="5">
                  <c:v>1948902</c:v>
                </c:pt>
                <c:pt idx="6" formatCode="General">
                  <c:v>2143393</c:v>
                </c:pt>
                <c:pt idx="7" formatCode="General">
                  <c:v>2199019</c:v>
                </c:pt>
                <c:pt idx="8" formatCode="General">
                  <c:v>2174458</c:v>
                </c:pt>
                <c:pt idx="9" formatCode="General">
                  <c:v>2235648</c:v>
                </c:pt>
                <c:pt idx="10" formatCode="General">
                  <c:v>2224396</c:v>
                </c:pt>
                <c:pt idx="11" formatCode="General">
                  <c:v>2342665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0-4F6F-890E-F875C21D2C53}"/>
            </c:ext>
          </c:extLst>
        </c:ser>
        <c:ser>
          <c:idx val="1"/>
          <c:order val="1"/>
          <c:tx>
            <c:strRef>
              <c:f>'[Análise Mercado do Leite - BR.xlsx]BASE DE DADOS - GRÁFICOS'!$D$22</c:f>
              <c:strCache>
                <c:ptCount val="1"/>
                <c:pt idx="0">
                  <c:v>2021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GRÁFICOS'!$B$23:$B$34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GRÁFICOS'!$D$23:$D$34</c:f>
              <c:numCache>
                <c:formatCode>General</c:formatCode>
                <c:ptCount val="12"/>
                <c:pt idx="0">
                  <c:v>2348087</c:v>
                </c:pt>
                <c:pt idx="1">
                  <c:v>2050830</c:v>
                </c:pt>
                <c:pt idx="2">
                  <c:v>2176123</c:v>
                </c:pt>
                <c:pt idx="3">
                  <c:v>1945779</c:v>
                </c:pt>
                <c:pt idx="4">
                  <c:v>1960000</c:v>
                </c:pt>
                <c:pt idx="5">
                  <c:v>1932339</c:v>
                </c:pt>
                <c:pt idx="6">
                  <c:v>2039552</c:v>
                </c:pt>
                <c:pt idx="7">
                  <c:v>2087985</c:v>
                </c:pt>
                <c:pt idx="8">
                  <c:v>2078884</c:v>
                </c:pt>
                <c:pt idx="9">
                  <c:v>2130461</c:v>
                </c:pt>
                <c:pt idx="10">
                  <c:v>2135312</c:v>
                </c:pt>
                <c:pt idx="11">
                  <c:v>2193986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0-4F6F-890E-F875C21D2C53}"/>
            </c:ext>
          </c:extLst>
        </c:ser>
        <c:ser>
          <c:idx val="2"/>
          <c:order val="2"/>
          <c:tx>
            <c:strRef>
              <c:f>'[Análise Mercado do Leite - BR.xlsx]BASE DE DADOS - GRÁFICOS'!$E$22</c:f>
              <c:strCache>
                <c:ptCount val="1"/>
                <c:pt idx="0">
                  <c:v>2022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GRÁFICOS'!$B$23:$B$34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GRÁFICOS'!$E$23:$E$34</c:f>
              <c:numCache>
                <c:formatCode>General</c:formatCode>
                <c:ptCount val="12"/>
                <c:pt idx="0">
                  <c:v>2094759</c:v>
                </c:pt>
                <c:pt idx="1">
                  <c:v>1882111</c:v>
                </c:pt>
                <c:pt idx="2">
                  <c:v>1960372</c:v>
                </c:pt>
                <c:pt idx="3">
                  <c:v>1794302</c:v>
                </c:pt>
                <c:pt idx="4">
                  <c:v>1826963</c:v>
                </c:pt>
                <c:pt idx="5">
                  <c:v>1768599</c:v>
                </c:pt>
                <c:pt idx="6">
                  <c:v>1960977</c:v>
                </c:pt>
                <c:pt idx="7">
                  <c:v>2035229</c:v>
                </c:pt>
                <c:pt idx="8">
                  <c:v>2000970</c:v>
                </c:pt>
                <c:pt idx="9">
                  <c:v>2081379</c:v>
                </c:pt>
                <c:pt idx="10">
                  <c:v>2040478</c:v>
                </c:pt>
                <c:pt idx="11">
                  <c:v>2103181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0-4F6F-890E-F875C21D2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16665855"/>
        <c:axId val="500218575"/>
      </c:lineChart>
      <c:catAx>
        <c:axId val="41666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218575"/>
        <c:crosses val="autoZero"/>
        <c:auto val="1"/>
        <c:lblAlgn val="ctr"/>
        <c:lblOffset val="100"/>
        <c:noMultiLvlLbl val="0"/>
      </c:catAx>
      <c:valAx>
        <c:axId val="50021857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666585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/>
              <a:t>PRODUÇÃO X PREÇO POR MÊS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2020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GRÁFICOS'!$B$40:$B$51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GRÁFICOS'!$E$40:$E$51</c:f>
              <c:numCache>
                <c:formatCode>_("R$"* #,##0.00_);_("R$"* \(#,##0.00\);_("R$"* "-"??_);_(@_)</c:formatCode>
                <c:ptCount val="12"/>
                <c:pt idx="0">
                  <c:v>3221190.7875000001</c:v>
                </c:pt>
                <c:pt idx="1">
                  <c:v>2970083.0375999999</c:v>
                </c:pt>
                <c:pt idx="2">
                  <c:v>3060799.8225000002</c:v>
                </c:pt>
                <c:pt idx="3">
                  <c:v>2713817.568</c:v>
                </c:pt>
                <c:pt idx="4">
                  <c:v>2961404.91</c:v>
                </c:pt>
                <c:pt idx="5">
                  <c:v>3424805.4846000001</c:v>
                </c:pt>
                <c:pt idx="6">
                  <c:v>4163755.2418000004</c:v>
                </c:pt>
                <c:pt idx="7">
                  <c:v>4688088.6060999995</c:v>
                </c:pt>
                <c:pt idx="8">
                  <c:v>4693785.0387999993</c:v>
                </c:pt>
                <c:pt idx="9">
                  <c:v>4568323.1232000003</c:v>
                </c:pt>
                <c:pt idx="10">
                  <c:v>4729510.7752</c:v>
                </c:pt>
                <c:pt idx="11">
                  <c:v>4765917.6760000009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8E-4AF6-A2B3-E60E0DFD4AD8}"/>
            </c:ext>
          </c:extLst>
        </c:ser>
        <c:ser>
          <c:idx val="5"/>
          <c:order val="5"/>
          <c:tx>
            <c:v>2021</c:v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GRÁFICOS'!$B$40:$B$51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GRÁFICOS'!$H$40:$H$51</c:f>
              <c:numCache>
                <c:formatCode>_("R$"* #,##0.00_);_("R$"* \(#,##0.00\);_("R$"* "-"??_);_(@_)</c:formatCode>
                <c:ptCount val="12"/>
                <c:pt idx="0">
                  <c:v>4670110.2342999997</c:v>
                </c:pt>
                <c:pt idx="1">
                  <c:v>3975328.872</c:v>
                </c:pt>
                <c:pt idx="2">
                  <c:v>4316775.1951000001</c:v>
                </c:pt>
                <c:pt idx="3">
                  <c:v>3962384.3555999999</c:v>
                </c:pt>
                <c:pt idx="4">
                  <c:v>4313960</c:v>
                </c:pt>
                <c:pt idx="5">
                  <c:v>4465248.9611999998</c:v>
                </c:pt>
                <c:pt idx="6">
                  <c:v>4812322.9440000001</c:v>
                </c:pt>
                <c:pt idx="7">
                  <c:v>4975041.8594999993</c:v>
                </c:pt>
                <c:pt idx="8">
                  <c:v>4844839.1619999995</c:v>
                </c:pt>
                <c:pt idx="9">
                  <c:v>4656548.6077000005</c:v>
                </c:pt>
                <c:pt idx="10">
                  <c:v>4528996.7520000003</c:v>
                </c:pt>
                <c:pt idx="11">
                  <c:v>4627774.6698000003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E-4AF6-A2B3-E60E0DFD4AD8}"/>
            </c:ext>
          </c:extLst>
        </c:ser>
        <c:ser>
          <c:idx val="8"/>
          <c:order val="8"/>
          <c:tx>
            <c:v>2022</c:v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'[Análise Mercado do Leite - BR.xlsx]BASE DE DADOS - GRÁFICOS'!$B$40:$B$51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'[Análise Mercado do Leite - BR.xlsx]BASE DE DADOS - GRÁFICOS'!$K$40:$K$51</c:f>
              <c:numCache>
                <c:formatCode>_("R$"* #,##0.00_);_("R$"* \(#,##0.00\);_("R$"* "-"??_);_(@_)</c:formatCode>
                <c:ptCount val="12"/>
                <c:pt idx="0">
                  <c:v>4482155.8322999999</c:v>
                </c:pt>
                <c:pt idx="1">
                  <c:v>4160218.1543999999</c:v>
                </c:pt>
                <c:pt idx="2">
                  <c:v>4757626.8067999994</c:v>
                </c:pt>
                <c:pt idx="3">
                  <c:v>4565422.0088</c:v>
                </c:pt>
                <c:pt idx="4">
                  <c:v>4896443.5362999998</c:v>
                </c:pt>
                <c:pt idx="5">
                  <c:v>5647490.3267999999</c:v>
                </c:pt>
                <c:pt idx="6">
                  <c:v>7002060.5739000002</c:v>
                </c:pt>
                <c:pt idx="7">
                  <c:v>6202563.9004000006</c:v>
                </c:pt>
                <c:pt idx="8">
                  <c:v>5698962.6570000006</c:v>
                </c:pt>
                <c:pt idx="9">
                  <c:v>5612854.7492999993</c:v>
                </c:pt>
                <c:pt idx="10">
                  <c:v>5159756.7186000003</c:v>
                </c:pt>
                <c:pt idx="11">
                  <c:v>5302960.5734000001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8E-4AF6-A2B3-E60E0DFD4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96766047"/>
        <c:axId val="6967670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'[Análise Mercado do Leite - BR.xlsx]BASE DE DADOS - GRÁFICOS'!$C$39</c15:sqref>
                        </c15:formulaRef>
                      </c:ext>
                    </c:extLst>
                    <c:strCache>
                      <c:ptCount val="1"/>
                      <c:pt idx="0">
                        <c:v> PROD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'[Análise Mercado do Leite - BR.xlsx]BASE DE DADOS - GRÁFICOS'!$C$40:$C$51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2272445</c:v>
                      </c:pt>
                      <c:pt idx="1">
                        <c:v>2066001</c:v>
                      </c:pt>
                      <c:pt idx="2">
                        <c:v>2108715</c:v>
                      </c:pt>
                      <c:pt idx="3">
                        <c:v>1968960</c:v>
                      </c:pt>
                      <c:pt idx="4">
                        <c:v>1956660</c:v>
                      </c:pt>
                      <c:pt idx="5">
                        <c:v>1948902</c:v>
                      </c:pt>
                      <c:pt idx="6" formatCode="General">
                        <c:v>2143393</c:v>
                      </c:pt>
                      <c:pt idx="7" formatCode="General">
                        <c:v>2199019</c:v>
                      </c:pt>
                      <c:pt idx="8" formatCode="General">
                        <c:v>2174458</c:v>
                      </c:pt>
                      <c:pt idx="9" formatCode="General">
                        <c:v>2235648</c:v>
                      </c:pt>
                      <c:pt idx="10" formatCode="General">
                        <c:v>2224396</c:v>
                      </c:pt>
                      <c:pt idx="11" formatCode="General">
                        <c:v>2342665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48E-4AF6-A2B3-E60E0DFD4AD8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GRÁFICOS'!$D$39</c15:sqref>
                        </c15:formulaRef>
                      </c:ext>
                    </c:extLst>
                    <c:strCache>
                      <c:ptCount val="1"/>
                      <c:pt idx="0">
                        <c:v>PREÇO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GRÁFICOS'!$D$40:$D$51</c15:sqref>
                        </c15:formulaRef>
                      </c:ext>
                    </c:extLst>
                    <c:numCache>
                      <c:formatCode>_("R$"* #,##0.00_);_("R$"* \(#,##0.00\);_("R$"* "-"??_);_(@_)</c:formatCode>
                      <c:ptCount val="12"/>
                      <c:pt idx="0">
                        <c:v>1.4175</c:v>
                      </c:pt>
                      <c:pt idx="1">
                        <c:v>1.4376</c:v>
                      </c:pt>
                      <c:pt idx="2">
                        <c:v>1.4515</c:v>
                      </c:pt>
                      <c:pt idx="3">
                        <c:v>1.3783000000000001</c:v>
                      </c:pt>
                      <c:pt idx="4">
                        <c:v>1.5135000000000001</c:v>
                      </c:pt>
                      <c:pt idx="5">
                        <c:v>1.7573000000000001</c:v>
                      </c:pt>
                      <c:pt idx="6">
                        <c:v>1.9426000000000001</c:v>
                      </c:pt>
                      <c:pt idx="7">
                        <c:v>2.1318999999999999</c:v>
                      </c:pt>
                      <c:pt idx="8">
                        <c:v>2.1585999999999999</c:v>
                      </c:pt>
                      <c:pt idx="9">
                        <c:v>2.0434000000000001</c:v>
                      </c:pt>
                      <c:pt idx="10">
                        <c:v>2.1261999999999999</c:v>
                      </c:pt>
                      <c:pt idx="11">
                        <c:v>2.0344000000000002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48E-4AF6-A2B3-E60E0DFD4AD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GRÁFICOS'!$F$39</c15:sqref>
                        </c15:formulaRef>
                      </c:ext>
                    </c:extLst>
                    <c:strCache>
                      <c:ptCount val="1"/>
                      <c:pt idx="0">
                        <c:v> PROD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GRÁFICOS'!$F$40:$F$51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2348087</c:v>
                      </c:pt>
                      <c:pt idx="1">
                        <c:v>2050830</c:v>
                      </c:pt>
                      <c:pt idx="2">
                        <c:v>2176123</c:v>
                      </c:pt>
                      <c:pt idx="3">
                        <c:v>1945779</c:v>
                      </c:pt>
                      <c:pt idx="4">
                        <c:v>1960000</c:v>
                      </c:pt>
                      <c:pt idx="5">
                        <c:v>1932339</c:v>
                      </c:pt>
                      <c:pt idx="6">
                        <c:v>2039552</c:v>
                      </c:pt>
                      <c:pt idx="7">
                        <c:v>2087985</c:v>
                      </c:pt>
                      <c:pt idx="8">
                        <c:v>2078884</c:v>
                      </c:pt>
                      <c:pt idx="9">
                        <c:v>2130461</c:v>
                      </c:pt>
                      <c:pt idx="10">
                        <c:v>2135312</c:v>
                      </c:pt>
                      <c:pt idx="11">
                        <c:v>2193986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48E-4AF6-A2B3-E60E0DFD4AD8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GRÁFICOS'!$G$39</c15:sqref>
                        </c15:formulaRef>
                      </c:ext>
                    </c:extLst>
                    <c:strCache>
                      <c:ptCount val="1"/>
                      <c:pt idx="0">
                        <c:v>PREÇO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GRÁFICOS'!$G$40:$G$51</c15:sqref>
                        </c15:formulaRef>
                      </c:ext>
                    </c:extLst>
                    <c:numCache>
                      <c:formatCode>_("R$"* #,##0.00_);_("R$"* \(#,##0.00\);_("R$"* "-"??_);_(@_)</c:formatCode>
                      <c:ptCount val="12"/>
                      <c:pt idx="0">
                        <c:v>1.9888999999999999</c:v>
                      </c:pt>
                      <c:pt idx="1">
                        <c:v>1.9383999999999999</c:v>
                      </c:pt>
                      <c:pt idx="2">
                        <c:v>1.9837</c:v>
                      </c:pt>
                      <c:pt idx="3">
                        <c:v>2.0364</c:v>
                      </c:pt>
                      <c:pt idx="4">
                        <c:v>2.2010000000000001</c:v>
                      </c:pt>
                      <c:pt idx="5">
                        <c:v>2.3108</c:v>
                      </c:pt>
                      <c:pt idx="6">
                        <c:v>2.3595000000000002</c:v>
                      </c:pt>
                      <c:pt idx="7">
                        <c:v>2.3826999999999998</c:v>
                      </c:pt>
                      <c:pt idx="8">
                        <c:v>2.3304999999999998</c:v>
                      </c:pt>
                      <c:pt idx="9">
                        <c:v>2.1857000000000002</c:v>
                      </c:pt>
                      <c:pt idx="10">
                        <c:v>2.121</c:v>
                      </c:pt>
                      <c:pt idx="11">
                        <c:v>2.1093000000000002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48E-4AF6-A2B3-E60E0DFD4AD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GRÁFICOS'!$I$39</c15:sqref>
                        </c15:formulaRef>
                      </c:ext>
                    </c:extLst>
                    <c:strCache>
                      <c:ptCount val="1"/>
                      <c:pt idx="0">
                        <c:v> PROD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GRÁFICOS'!$I$40:$I$51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2094759</c:v>
                      </c:pt>
                      <c:pt idx="1">
                        <c:v>1882111</c:v>
                      </c:pt>
                      <c:pt idx="2">
                        <c:v>1960372</c:v>
                      </c:pt>
                      <c:pt idx="3">
                        <c:v>1794302</c:v>
                      </c:pt>
                      <c:pt idx="4">
                        <c:v>1826963</c:v>
                      </c:pt>
                      <c:pt idx="5">
                        <c:v>1768599</c:v>
                      </c:pt>
                      <c:pt idx="6">
                        <c:v>1960977</c:v>
                      </c:pt>
                      <c:pt idx="7">
                        <c:v>2035229</c:v>
                      </c:pt>
                      <c:pt idx="8">
                        <c:v>2000970</c:v>
                      </c:pt>
                      <c:pt idx="9">
                        <c:v>2081379</c:v>
                      </c:pt>
                      <c:pt idx="10">
                        <c:v>2040478</c:v>
                      </c:pt>
                      <c:pt idx="11">
                        <c:v>2103181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48E-4AF6-A2B3-E60E0DFD4AD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GRÁFICOS'!$J$39</c15:sqref>
                        </c15:formulaRef>
                      </c:ext>
                    </c:extLst>
                    <c:strCache>
                      <c:ptCount val="1"/>
                      <c:pt idx="0">
                        <c:v>PREÇO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GRÁFICOS'!$B$40:$B$51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'[Análise Mercado do Leite - BR.xlsx]BASE DE DADOS - GRÁFICOS'!$J$40:$J$51</c15:sqref>
                        </c15:formulaRef>
                      </c:ext>
                    </c:extLst>
                    <c:numCache>
                      <c:formatCode>_("R$"* #,##0.00_);_("R$"* \(#,##0.00\);_("R$"* "-"??_);_(@_)</c:formatCode>
                      <c:ptCount val="12"/>
                      <c:pt idx="0">
                        <c:v>2.1396999999999999</c:v>
                      </c:pt>
                      <c:pt idx="1">
                        <c:v>2.2103999999999999</c:v>
                      </c:pt>
                      <c:pt idx="2">
                        <c:v>2.4268999999999998</c:v>
                      </c:pt>
                      <c:pt idx="3">
                        <c:v>2.5444</c:v>
                      </c:pt>
                      <c:pt idx="4">
                        <c:v>2.6800999999999999</c:v>
                      </c:pt>
                      <c:pt idx="5">
                        <c:v>3.1932</c:v>
                      </c:pt>
                      <c:pt idx="6">
                        <c:v>3.5707</c:v>
                      </c:pt>
                      <c:pt idx="7">
                        <c:v>3.0476000000000001</c:v>
                      </c:pt>
                      <c:pt idx="8">
                        <c:v>2.8481000000000001</c:v>
                      </c:pt>
                      <c:pt idx="9">
                        <c:v>2.6966999999999999</c:v>
                      </c:pt>
                      <c:pt idx="10">
                        <c:v>2.5287000000000002</c:v>
                      </c:pt>
                      <c:pt idx="11">
                        <c:v>2.5213999999999999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48E-4AF6-A2B3-E60E0DFD4AD8}"/>
                  </c:ext>
                </c:extLst>
              </c15:ser>
            </c15:filteredLineSeries>
          </c:ext>
        </c:extLst>
      </c:lineChart>
      <c:catAx>
        <c:axId val="69676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6767007"/>
        <c:crosses val="autoZero"/>
        <c:auto val="1"/>
        <c:lblAlgn val="ctr"/>
        <c:lblOffset val="100"/>
        <c:noMultiLvlLbl val="0"/>
      </c:catAx>
      <c:valAx>
        <c:axId val="696767007"/>
        <c:scaling>
          <c:orientation val="minMax"/>
        </c:scaling>
        <c:delete val="0"/>
        <c:axPos val="l"/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676604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40292730900224"/>
          <c:y val="0.92615670351346846"/>
          <c:w val="0.29919414538199562"/>
          <c:h val="7.3843296486531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28/05/2023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3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71148" cy="1122202"/>
          </a:xfrm>
        </p:spPr>
        <p:txBody>
          <a:bodyPr rtlCol="0"/>
          <a:lstStyle/>
          <a:p>
            <a:pPr rtl="0"/>
            <a:r>
              <a:rPr lang="pt-BR" dirty="0"/>
              <a:t>ANÁLISE DE 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ANÁLISE EXPOSITIVA SOBRE O MERCADO DO LEITE</a:t>
            </a:r>
          </a:p>
        </p:txBody>
      </p:sp>
      <p:pic>
        <p:nvPicPr>
          <p:cNvPr id="1026" name="Picture 2" descr="React App">
            <a:extLst>
              <a:ext uri="{FF2B5EF4-FFF2-40B4-BE49-F238E27FC236}">
                <a16:creationId xmlns:a16="http://schemas.microsoft.com/office/drawing/2014/main" id="{85E05230-E1BC-8E74-90DD-4D35A204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4474366"/>
            <a:ext cx="2165352" cy="21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C0D0284-899A-0CEA-64C5-172B6347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8053"/>
              </p:ext>
            </p:extLst>
          </p:nvPr>
        </p:nvGraphicFramePr>
        <p:xfrm>
          <a:off x="733427" y="2121691"/>
          <a:ext cx="5125245" cy="1685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752">
                  <a:extLst>
                    <a:ext uri="{9D8B030D-6E8A-4147-A177-3AD203B41FA5}">
                      <a16:colId xmlns:a16="http://schemas.microsoft.com/office/drawing/2014/main" val="694658576"/>
                    </a:ext>
                  </a:extLst>
                </a:gridCol>
                <a:gridCol w="2384289">
                  <a:extLst>
                    <a:ext uri="{9D8B030D-6E8A-4147-A177-3AD203B41FA5}">
                      <a16:colId xmlns:a16="http://schemas.microsoft.com/office/drawing/2014/main" val="2327806548"/>
                    </a:ext>
                  </a:extLst>
                </a:gridCol>
                <a:gridCol w="1275204">
                  <a:extLst>
                    <a:ext uri="{9D8B030D-6E8A-4147-A177-3AD203B41FA5}">
                      <a16:colId xmlns:a16="http://schemas.microsoft.com/office/drawing/2014/main" val="3960199818"/>
                    </a:ext>
                  </a:extLst>
                </a:gridCol>
              </a:tblGrid>
              <a:tr h="2684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ANO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MÉDIA PREÇO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VARIAÇÃO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540800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               1,78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4486079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               2,16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21,35%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2313268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 R$                                     2,70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25,00%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4259080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20632DF-173D-E94D-0791-60F7B2805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7872"/>
              </p:ext>
            </p:extLst>
          </p:nvPr>
        </p:nvGraphicFramePr>
        <p:xfrm>
          <a:off x="6333328" y="2121689"/>
          <a:ext cx="5125245" cy="1685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752">
                  <a:extLst>
                    <a:ext uri="{9D8B030D-6E8A-4147-A177-3AD203B41FA5}">
                      <a16:colId xmlns:a16="http://schemas.microsoft.com/office/drawing/2014/main" val="2119497486"/>
                    </a:ext>
                  </a:extLst>
                </a:gridCol>
                <a:gridCol w="2384289">
                  <a:extLst>
                    <a:ext uri="{9D8B030D-6E8A-4147-A177-3AD203B41FA5}">
                      <a16:colId xmlns:a16="http://schemas.microsoft.com/office/drawing/2014/main" val="3543770121"/>
                    </a:ext>
                  </a:extLst>
                </a:gridCol>
                <a:gridCol w="1275204">
                  <a:extLst>
                    <a:ext uri="{9D8B030D-6E8A-4147-A177-3AD203B41FA5}">
                      <a16:colId xmlns:a16="http://schemas.microsoft.com/office/drawing/2014/main" val="3281585983"/>
                    </a:ext>
                  </a:extLst>
                </a:gridCol>
              </a:tblGrid>
              <a:tr h="4214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ANO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MÉDIA QUANTIDADE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VARIAÇÃO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0181025"/>
                  </a:ext>
                </a:extLst>
              </a:tr>
              <a:tr h="4214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2136771,83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6334925"/>
                  </a:ext>
                </a:extLst>
              </a:tr>
              <a:tr h="4214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2089944,83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-2,19%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9351440"/>
                  </a:ext>
                </a:extLst>
              </a:tr>
              <a:tr h="4214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1962443,33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-6,10%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9994398"/>
                  </a:ext>
                </a:extLst>
              </a:tr>
            </a:tbl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A79C8FDC-D9BE-1359-712D-6B56AF11F352}"/>
              </a:ext>
            </a:extLst>
          </p:cNvPr>
          <p:cNvSpPr txBox="1">
            <a:spLocks/>
          </p:cNvSpPr>
          <p:nvPr/>
        </p:nvSpPr>
        <p:spPr>
          <a:xfrm>
            <a:off x="1620609" y="602850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VARIAÇÃO PERCENTUAL ANUAL MÉDIA MÓVEL</a:t>
            </a:r>
            <a:endParaRPr lang="pt-BR" sz="4000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DA54E76-CC00-740A-534A-28ECCF104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12600"/>
              </p:ext>
            </p:extLst>
          </p:nvPr>
        </p:nvGraphicFramePr>
        <p:xfrm>
          <a:off x="3533377" y="4262433"/>
          <a:ext cx="5125245" cy="1685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751">
                  <a:extLst>
                    <a:ext uri="{9D8B030D-6E8A-4147-A177-3AD203B41FA5}">
                      <a16:colId xmlns:a16="http://schemas.microsoft.com/office/drawing/2014/main" val="58735645"/>
                    </a:ext>
                  </a:extLst>
                </a:gridCol>
                <a:gridCol w="2384290">
                  <a:extLst>
                    <a:ext uri="{9D8B030D-6E8A-4147-A177-3AD203B41FA5}">
                      <a16:colId xmlns:a16="http://schemas.microsoft.com/office/drawing/2014/main" val="3241532627"/>
                    </a:ext>
                  </a:extLst>
                </a:gridCol>
                <a:gridCol w="1275204">
                  <a:extLst>
                    <a:ext uri="{9D8B030D-6E8A-4147-A177-3AD203B41FA5}">
                      <a16:colId xmlns:a16="http://schemas.microsoft.com/office/drawing/2014/main" val="1902763278"/>
                    </a:ext>
                  </a:extLst>
                </a:gridCol>
              </a:tblGrid>
              <a:tr h="2684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ANO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MÉDIA PREÇO X QUANT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VARIAÇÃO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1246706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3.830.123,51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9252210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4.512.444,30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17,81%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350175"/>
                  </a:ext>
                </a:extLst>
              </a:tr>
              <a:tr h="472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 R$                    5.290.709,65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17,25%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934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730744-D755-4F49-22CF-8DB93CB34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57777" y="1657350"/>
            <a:ext cx="6419848" cy="4292600"/>
          </a:xfrm>
        </p:spPr>
        <p:txBody>
          <a:bodyPr>
            <a:normAutofit/>
          </a:bodyPr>
          <a:lstStyle/>
          <a:p>
            <a:pPr marL="228600" algn="ctr">
              <a:lnSpc>
                <a:spcPct val="150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Apesar de todas as dificuldades que setor agropecuário é submetido, como a instabilidade 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dos preços 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das commodities, dos insumos essenciais para produção e do mercado em geral, o  mercado do leite no Brasil cada vez mais se especializa com técnicas e segurança na produção e apresenta constante crescimento. </a:t>
            </a:r>
            <a:endParaRPr lang="pt-BR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ctr">
              <a:lnSpc>
                <a:spcPct val="150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Atualmente o leite representa 24% do valor bruto da produção (VBP) gerado pela pecuária, sendo inferior somente ao da carne bovina – fonte Balde Branco.</a:t>
            </a:r>
            <a:endParaRPr lang="pt-BR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E3448E-6B2A-272B-8897-48C60B167BC6}"/>
              </a:ext>
            </a:extLst>
          </p:cNvPr>
          <p:cNvSpPr txBox="1">
            <a:spLocks/>
          </p:cNvSpPr>
          <p:nvPr/>
        </p:nvSpPr>
        <p:spPr>
          <a:xfrm>
            <a:off x="3792311" y="365919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Cenário de crescimento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645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8EB46-D930-AFCC-4CCE-E05E4C44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7939" y="1632321"/>
            <a:ext cx="5576373" cy="912528"/>
          </a:xfrm>
        </p:spPr>
        <p:txBody>
          <a:bodyPr>
            <a:normAutofit/>
          </a:bodyPr>
          <a:lstStyle/>
          <a:p>
            <a:pPr algn="ctr"/>
            <a:r>
              <a:rPr lang="pt-BR" sz="1400" b="1" dirty="0">
                <a:effectLst/>
                <a:ea typeface="Calibri" panose="020F0502020204030204" pitchFamily="34" charset="0"/>
              </a:rPr>
              <a:t>IBGE </a:t>
            </a:r>
          </a:p>
          <a:p>
            <a:pPr algn="ctr"/>
            <a:r>
              <a:rPr lang="pt-BR" sz="1400" b="1" dirty="0">
                <a:effectLst/>
                <a:ea typeface="Calibri" panose="020F0502020204030204" pitchFamily="34" charset="0"/>
              </a:rPr>
              <a:t>(INSTITUTO BRASILEIRO DE GEOGRAFIA E ESTATÍSTICA)</a:t>
            </a:r>
            <a:endParaRPr lang="pt-BR" sz="1600" b="1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97559D6-B926-DB15-69E6-B4727C1A92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67939" y="3921504"/>
            <a:ext cx="5979234" cy="684611"/>
          </a:xfrm>
        </p:spPr>
        <p:txBody>
          <a:bodyPr>
            <a:normAutofit/>
          </a:bodyPr>
          <a:lstStyle/>
          <a:p>
            <a:pPr algn="ctr"/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CEPEA </a:t>
            </a:r>
          </a:p>
          <a:p>
            <a:pPr algn="ctr"/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(CENTRO DE ESTUDOS AVANÇADOS EM ECONOMIA APLICADA)</a:t>
            </a:r>
            <a:endParaRPr lang="pt-BR" sz="1400" b="1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A60F9B7-55BE-899A-2AAC-7DBD928D6C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67939" y="4877226"/>
            <a:ext cx="5431971" cy="557950"/>
          </a:xfrm>
        </p:spPr>
        <p:txBody>
          <a:bodyPr/>
          <a:lstStyle/>
          <a:p>
            <a:r>
              <a:rPr lang="pt-BR" dirty="0"/>
              <a:t>- DADOS DE PREÇO: MENSAIS</a:t>
            </a:r>
          </a:p>
        </p:txBody>
      </p:sp>
      <p:pic>
        <p:nvPicPr>
          <p:cNvPr id="2050" name="Picture 2" descr="Prefeitura de Pacaraima">
            <a:extLst>
              <a:ext uri="{FF2B5EF4-FFF2-40B4-BE49-F238E27FC236}">
                <a16:creationId xmlns:a16="http://schemas.microsoft.com/office/drawing/2014/main" id="{7196E2DF-8E68-9350-5EB7-ED503E22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44669"/>
            <a:ext cx="2414262" cy="1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B do Agronegócio Brasileiro - Centro de Estudos Avançados em Economia  Aplicada - CEPEA-Esalq/USP">
            <a:extLst>
              <a:ext uri="{FF2B5EF4-FFF2-40B4-BE49-F238E27FC236}">
                <a16:creationId xmlns:a16="http://schemas.microsoft.com/office/drawing/2014/main" id="{948F9019-F9EF-50F6-607F-7BF51B7D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79" y="3730227"/>
            <a:ext cx="2039003" cy="202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5CEBD5B-B59D-0576-F3C5-6F11ADAA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6" y="386044"/>
            <a:ext cx="9148763" cy="557950"/>
          </a:xfrm>
          <a:noFill/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 DE DADOS UTILIZADOS PARA A PESQUISA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BA639F5-048F-9FF4-1C0E-7B2EDD35F615}"/>
              </a:ext>
            </a:extLst>
          </p:cNvPr>
          <p:cNvSpPr/>
          <p:nvPr/>
        </p:nvSpPr>
        <p:spPr>
          <a:xfrm>
            <a:off x="13673138" y="1414463"/>
            <a:ext cx="45719" cy="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Texto 7">
            <a:extLst>
              <a:ext uri="{FF2B5EF4-FFF2-40B4-BE49-F238E27FC236}">
                <a16:creationId xmlns:a16="http://schemas.microsoft.com/office/drawing/2014/main" id="{9ECC0A1A-2DC9-5C0E-2E79-762C02C427F3}"/>
              </a:ext>
            </a:extLst>
          </p:cNvPr>
          <p:cNvSpPr txBox="1">
            <a:spLocks/>
          </p:cNvSpPr>
          <p:nvPr/>
        </p:nvSpPr>
        <p:spPr>
          <a:xfrm>
            <a:off x="6067939" y="25344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-DADOS DE PRODUÇÃO: MENSAIS, TRIMESTRAIS, ANUAIS</a:t>
            </a:r>
          </a:p>
        </p:txBody>
      </p:sp>
    </p:spTree>
    <p:extLst>
      <p:ext uri="{BB962C8B-B14F-4D97-AF65-F5344CB8AC3E}">
        <p14:creationId xmlns:p14="http://schemas.microsoft.com/office/powerpoint/2010/main" val="95274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to CONAQ - Fundo Brasil">
            <a:extLst>
              <a:ext uri="{FF2B5EF4-FFF2-40B4-BE49-F238E27FC236}">
                <a16:creationId xmlns:a16="http://schemas.microsoft.com/office/drawing/2014/main" id="{8B356D8A-E934-9C74-36D0-8F7E392C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904049"/>
            <a:ext cx="6151058" cy="6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B92E647-D28F-486A-8D66-AB5FCAE01AC5}"/>
              </a:ext>
            </a:extLst>
          </p:cNvPr>
          <p:cNvSpPr txBox="1"/>
          <p:nvPr/>
        </p:nvSpPr>
        <p:spPr>
          <a:xfrm>
            <a:off x="5905161" y="626021"/>
            <a:ext cx="6093618" cy="560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-O leite sempre foi uma atividade muito presente em todas as propriedades rurais. </a:t>
            </a:r>
          </a:p>
          <a:p>
            <a:pPr marL="228600" algn="ctr">
              <a:lnSpc>
                <a:spcPct val="150000"/>
              </a:lnSpc>
            </a:pPr>
            <a:endParaRPr lang="pt-BR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ctr">
              <a:lnSpc>
                <a:spcPct val="150000"/>
              </a:lnSpc>
              <a:buFontTx/>
              <a:buChar char="-"/>
            </a:pPr>
            <a:r>
              <a:rPr lang="pt-BR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produção leiteira sempre foi pressionada pelos preços de </a:t>
            </a:r>
            <a:r>
              <a:rPr lang="pt-BR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safra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entressafra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precariamente auxiliado pela garantia de preço governamental.</a:t>
            </a:r>
          </a:p>
          <a:p>
            <a:pPr marL="514350" indent="-285750" algn="ctr">
              <a:lnSpc>
                <a:spcPct val="150000"/>
              </a:lnSpc>
              <a:buFontTx/>
              <a:buChar char="-"/>
            </a:pPr>
            <a:endParaRPr lang="pt-BR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 algn="ctr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 Brasil é o </a:t>
            </a:r>
            <a:r>
              <a:rPr lang="pt-BR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sexto maior produtor mundial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de leite, e corresponde a </a:t>
            </a:r>
            <a:r>
              <a:rPr lang="pt-BR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66% 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 todo o volume de leite produzido no Mercosul</a:t>
            </a:r>
            <a:r>
              <a:rPr lang="pt-BR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285750" algn="ctr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pt-BR" sz="900" kern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ctr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É setor que </a:t>
            </a:r>
            <a:r>
              <a:rPr lang="pt-BR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mais gera empregos</a:t>
            </a:r>
            <a:r>
              <a:rPr lang="pt-B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cerca de 4 milhões de postos de trabalho, do campo à indústria. </a:t>
            </a:r>
            <a:endParaRPr lang="pt-BR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" y="5109368"/>
            <a:ext cx="4633913" cy="1291431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effectLst/>
                <a:ea typeface="Calibri" panose="020F0502020204030204" pitchFamily="34" charset="0"/>
              </a:rPr>
              <a:t>Contexto produção leiteira no Brasil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6D18489-DAAB-210C-680C-9C4E50DCF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05812"/>
              </p:ext>
            </p:extLst>
          </p:nvPr>
        </p:nvGraphicFramePr>
        <p:xfrm>
          <a:off x="2937866" y="1760244"/>
          <a:ext cx="6316268" cy="4094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815">
                  <a:extLst>
                    <a:ext uri="{9D8B030D-6E8A-4147-A177-3AD203B41FA5}">
                      <a16:colId xmlns:a16="http://schemas.microsoft.com/office/drawing/2014/main" val="2737375091"/>
                    </a:ext>
                  </a:extLst>
                </a:gridCol>
                <a:gridCol w="1482527">
                  <a:extLst>
                    <a:ext uri="{9D8B030D-6E8A-4147-A177-3AD203B41FA5}">
                      <a16:colId xmlns:a16="http://schemas.microsoft.com/office/drawing/2014/main" val="3179217944"/>
                    </a:ext>
                  </a:extLst>
                </a:gridCol>
                <a:gridCol w="1684259">
                  <a:extLst>
                    <a:ext uri="{9D8B030D-6E8A-4147-A177-3AD203B41FA5}">
                      <a16:colId xmlns:a16="http://schemas.microsoft.com/office/drawing/2014/main" val="3424969016"/>
                    </a:ext>
                  </a:extLst>
                </a:gridCol>
                <a:gridCol w="2024667">
                  <a:extLst>
                    <a:ext uri="{9D8B030D-6E8A-4147-A177-3AD203B41FA5}">
                      <a16:colId xmlns:a16="http://schemas.microsoft.com/office/drawing/2014/main" val="2070587864"/>
                    </a:ext>
                  </a:extLst>
                </a:gridCol>
              </a:tblGrid>
              <a:tr h="2355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LEITE AO PRODUTOR CEPEA/ESALQ (R$/litro) - líquido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80453"/>
                  </a:ext>
                </a:extLst>
              </a:tr>
              <a:tr h="235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ANO/MÊS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3774876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1,42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1,99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2,14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0239789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1,44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1,94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2,21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07966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1,45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1,98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2,43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2986545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ABR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1,38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2,04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2,54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7657366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1,51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2,20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2,68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0895895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1,76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2,31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3,19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6326693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1,94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2,36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3,57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7983658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2,13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2,38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3,05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9412209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2,16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2,33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2,85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3826541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2,04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2,19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2,70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8049237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2,13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2,12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2,53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346280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2,03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2,11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        2,52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19368"/>
                  </a:ext>
                </a:extLst>
              </a:tr>
              <a:tr h="2787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MEDIA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1,78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 R$              2,16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 R$                      2,70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2588112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46AD99EA-83F9-0865-2716-85557E58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609" y="468813"/>
            <a:ext cx="8950779" cy="1291431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effectLst/>
                <a:ea typeface="Calibri" panose="020F0502020204030204" pitchFamily="34" charset="0"/>
              </a:rPr>
              <a:t>SÉRIE DE PREÇOS DE JAN 2020 – DEZ 2022</a:t>
            </a:r>
            <a:endParaRPr lang="pt-BR" sz="4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0E92DBE-F3CD-CEBF-2FE4-013D3C94DE32}"/>
              </a:ext>
            </a:extLst>
          </p:cNvPr>
          <p:cNvSpPr txBox="1">
            <a:spLocks/>
          </p:cNvSpPr>
          <p:nvPr/>
        </p:nvSpPr>
        <p:spPr>
          <a:xfrm>
            <a:off x="1620610" y="468813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SÉRIE DE PREÇOS DE JAN 2020 – DEZ 2022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528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6F0A814-AE22-2520-BE71-52D6B302E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798816"/>
              </p:ext>
            </p:extLst>
          </p:nvPr>
        </p:nvGraphicFramePr>
        <p:xfrm>
          <a:off x="2409825" y="1972468"/>
          <a:ext cx="7372350" cy="402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1C31F8BE-F50F-7372-9675-46E6FA137FBC}"/>
              </a:ext>
            </a:extLst>
          </p:cNvPr>
          <p:cNvSpPr txBox="1">
            <a:spLocks/>
          </p:cNvSpPr>
          <p:nvPr/>
        </p:nvSpPr>
        <p:spPr>
          <a:xfrm>
            <a:off x="1620610" y="468813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GRÁFICO EXPOSITIVO VARIAÇÃO DE PREÇOS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189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0E10FA0-E778-A636-F26B-2F43EAE2A868}"/>
              </a:ext>
            </a:extLst>
          </p:cNvPr>
          <p:cNvSpPr txBox="1">
            <a:spLocks/>
          </p:cNvSpPr>
          <p:nvPr/>
        </p:nvSpPr>
        <p:spPr>
          <a:xfrm>
            <a:off x="1620610" y="468813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SÉRIE DE PRODUÇÃO DE JAN 2020 – DEZ 2022</a:t>
            </a:r>
            <a:endParaRPr lang="pt-BR" sz="40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D405123-80A3-1BC0-DE6C-D9B82CA62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5877"/>
              </p:ext>
            </p:extLst>
          </p:nvPr>
        </p:nvGraphicFramePr>
        <p:xfrm>
          <a:off x="3120229" y="1762918"/>
          <a:ext cx="5951539" cy="43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863">
                  <a:extLst>
                    <a:ext uri="{9D8B030D-6E8A-4147-A177-3AD203B41FA5}">
                      <a16:colId xmlns:a16="http://schemas.microsoft.com/office/drawing/2014/main" val="3363369393"/>
                    </a:ext>
                  </a:extLst>
                </a:gridCol>
                <a:gridCol w="1467502">
                  <a:extLst>
                    <a:ext uri="{9D8B030D-6E8A-4147-A177-3AD203B41FA5}">
                      <a16:colId xmlns:a16="http://schemas.microsoft.com/office/drawing/2014/main" val="2639963305"/>
                    </a:ext>
                  </a:extLst>
                </a:gridCol>
                <a:gridCol w="1516420">
                  <a:extLst>
                    <a:ext uri="{9D8B030D-6E8A-4147-A177-3AD203B41FA5}">
                      <a16:colId xmlns:a16="http://schemas.microsoft.com/office/drawing/2014/main" val="2509980615"/>
                    </a:ext>
                  </a:extLst>
                </a:gridCol>
                <a:gridCol w="1907754">
                  <a:extLst>
                    <a:ext uri="{9D8B030D-6E8A-4147-A177-3AD203B41FA5}">
                      <a16:colId xmlns:a16="http://schemas.microsoft.com/office/drawing/2014/main" val="1091950912"/>
                    </a:ext>
                  </a:extLst>
                </a:gridCol>
              </a:tblGrid>
              <a:tr h="29259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PRODUÇÃO DE LEITE (MIL LITROS) - FONTE: IBGE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53100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ANO/MÊS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2022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994106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JAN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2272445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2348087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2094759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6882856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FEV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2066001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2050830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1882111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8069809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2108715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2176123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1960372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9733835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ABR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1968960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1945779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1794302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1035517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MAI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1956660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1960000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1826963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801520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1948902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1932339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1768599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2007982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JUL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2143393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2039552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1960977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6685683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AGO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2199019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2087985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2035229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0005548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SET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2174458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2078884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2000970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4337579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OUT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2235648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2130461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2081379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1318646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NOV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2224396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2135312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2040478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3323648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DEZ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2342665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2193986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2103181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3347171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MEDIA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2136772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2089944,833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1962443,333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576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64D7300-418D-2BD9-3F8E-153C6931433E}"/>
              </a:ext>
            </a:extLst>
          </p:cNvPr>
          <p:cNvSpPr txBox="1">
            <a:spLocks/>
          </p:cNvSpPr>
          <p:nvPr/>
        </p:nvSpPr>
        <p:spPr>
          <a:xfrm>
            <a:off x="1620610" y="468813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GRÁFICO EXPOSITIVO VARIAÇÃO DE PRODUÇÃO</a:t>
            </a:r>
            <a:endParaRPr lang="pt-BR" sz="40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DA49AD4-3930-C27F-959B-A64B50172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45560"/>
              </p:ext>
            </p:extLst>
          </p:nvPr>
        </p:nvGraphicFramePr>
        <p:xfrm>
          <a:off x="2348251" y="2007392"/>
          <a:ext cx="7495495" cy="369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4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2121D3-BEC8-3B08-FA8B-8BC8194642AB}"/>
              </a:ext>
            </a:extLst>
          </p:cNvPr>
          <p:cNvSpPr txBox="1">
            <a:spLocks/>
          </p:cNvSpPr>
          <p:nvPr/>
        </p:nvSpPr>
        <p:spPr>
          <a:xfrm>
            <a:off x="1620610" y="0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TABELA DE PRODUÇÃO X PREÇO</a:t>
            </a: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52BBD15-DD3D-750F-C07A-1EFBD42F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49204"/>
              </p:ext>
            </p:extLst>
          </p:nvPr>
        </p:nvGraphicFramePr>
        <p:xfrm>
          <a:off x="559593" y="1014413"/>
          <a:ext cx="11072812" cy="5411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930">
                  <a:extLst>
                    <a:ext uri="{9D8B030D-6E8A-4147-A177-3AD203B41FA5}">
                      <a16:colId xmlns:a16="http://schemas.microsoft.com/office/drawing/2014/main" val="1933476561"/>
                    </a:ext>
                  </a:extLst>
                </a:gridCol>
                <a:gridCol w="976055">
                  <a:extLst>
                    <a:ext uri="{9D8B030D-6E8A-4147-A177-3AD203B41FA5}">
                      <a16:colId xmlns:a16="http://schemas.microsoft.com/office/drawing/2014/main" val="3584985369"/>
                    </a:ext>
                  </a:extLst>
                </a:gridCol>
                <a:gridCol w="1008591">
                  <a:extLst>
                    <a:ext uri="{9D8B030D-6E8A-4147-A177-3AD203B41FA5}">
                      <a16:colId xmlns:a16="http://schemas.microsoft.com/office/drawing/2014/main" val="2551496113"/>
                    </a:ext>
                  </a:extLst>
                </a:gridCol>
                <a:gridCol w="1268873">
                  <a:extLst>
                    <a:ext uri="{9D8B030D-6E8A-4147-A177-3AD203B41FA5}">
                      <a16:colId xmlns:a16="http://schemas.microsoft.com/office/drawing/2014/main" val="1764665221"/>
                    </a:ext>
                  </a:extLst>
                </a:gridCol>
                <a:gridCol w="1030280">
                  <a:extLst>
                    <a:ext uri="{9D8B030D-6E8A-4147-A177-3AD203B41FA5}">
                      <a16:colId xmlns:a16="http://schemas.microsoft.com/office/drawing/2014/main" val="3576673823"/>
                    </a:ext>
                  </a:extLst>
                </a:gridCol>
                <a:gridCol w="1084506">
                  <a:extLst>
                    <a:ext uri="{9D8B030D-6E8A-4147-A177-3AD203B41FA5}">
                      <a16:colId xmlns:a16="http://schemas.microsoft.com/office/drawing/2014/main" val="695680661"/>
                    </a:ext>
                  </a:extLst>
                </a:gridCol>
                <a:gridCol w="1756902">
                  <a:extLst>
                    <a:ext uri="{9D8B030D-6E8A-4147-A177-3AD203B41FA5}">
                      <a16:colId xmlns:a16="http://schemas.microsoft.com/office/drawing/2014/main" val="273891236"/>
                    </a:ext>
                  </a:extLst>
                </a:gridCol>
                <a:gridCol w="943522">
                  <a:extLst>
                    <a:ext uri="{9D8B030D-6E8A-4147-A177-3AD203B41FA5}">
                      <a16:colId xmlns:a16="http://schemas.microsoft.com/office/drawing/2014/main" val="1717067892"/>
                    </a:ext>
                  </a:extLst>
                </a:gridCol>
                <a:gridCol w="1030280">
                  <a:extLst>
                    <a:ext uri="{9D8B030D-6E8A-4147-A177-3AD203B41FA5}">
                      <a16:colId xmlns:a16="http://schemas.microsoft.com/office/drawing/2014/main" val="2009318855"/>
                    </a:ext>
                  </a:extLst>
                </a:gridCol>
                <a:gridCol w="1268873">
                  <a:extLst>
                    <a:ext uri="{9D8B030D-6E8A-4147-A177-3AD203B41FA5}">
                      <a16:colId xmlns:a16="http://schemas.microsoft.com/office/drawing/2014/main" val="1350128605"/>
                    </a:ext>
                  </a:extLst>
                </a:gridCol>
              </a:tblGrid>
              <a:tr h="18660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PRODUÇÃO X PREÇO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38473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MÊS/ANO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289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PROD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PXP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PROD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PXP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PROD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PREÇO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PXP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9779988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JAN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2272445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1,42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3.221.190,79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2348087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1,99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R$                    4.670.110,23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2094759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2,14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4.482.155,83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8092013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FEV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2066001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1,44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2.970.083,04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2050830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1,94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3.975.328,87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1882111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2,21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4.160.218,15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5677293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MAR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2108715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1,45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3.060.799,82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2176123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1,98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4.316.775,20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1960372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2,43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4.757.626,81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4026043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ABR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1968960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1,38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2.713.817,57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1945779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2,04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3.962.384,36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1794302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2,54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4.565.422,01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365120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MAI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1956660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1,51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2.961.404,91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1960000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2,20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4.313.960,00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1826963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2,68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4.896.443,54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8188632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JUN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1948902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1,76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3.424.805,48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1932339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2,31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4.465.248,96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1768599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3,19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5.647.490,33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1498232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JUL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2143393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1,94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4.163.755,24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2039552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2,36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4.812.322,94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1960977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3,57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7.002.060,57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2422502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AGO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2199019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2,13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4.688.088,61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2087985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2,38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4.975.041,86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2035229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3,05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6.202.563,90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6042409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SET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2174458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2,16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4.693.785,04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2078884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2,33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4.844.839,16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2000970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2,85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5.698.962,66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9050655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OUT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2235648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2,04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4.568.323,12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2130461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2,19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4.656.548,61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2081379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2,70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5.612.854,75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1710234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NOV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2224396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2,13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4.729.510,78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2135312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2,12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4.528.996,75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2040478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2,53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5.159.756,72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337467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DEZ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2342665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2,03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4.765.917,68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2193986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  2,11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4.627.774,67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2103181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 R$              2,52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5.302.960,57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7181811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MEDIA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3.830.123,51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R$                    4.512.444,30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R$     5.290.709,65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862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A4249A1-F28E-C18D-4506-62BB9A4C6DA6}"/>
              </a:ext>
            </a:extLst>
          </p:cNvPr>
          <p:cNvSpPr txBox="1">
            <a:spLocks/>
          </p:cNvSpPr>
          <p:nvPr/>
        </p:nvSpPr>
        <p:spPr>
          <a:xfrm>
            <a:off x="1620610" y="468813"/>
            <a:ext cx="8950779" cy="129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a typeface="Calibri" panose="020F0502020204030204" pitchFamily="34" charset="0"/>
              </a:rPr>
              <a:t>GRÁFICO EXPOSITIVO PRODUÇÃO X PREÇO</a:t>
            </a:r>
            <a:endParaRPr lang="pt-BR" sz="40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C361D29-3C40-4D6F-D766-126DA54A1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96253"/>
              </p:ext>
            </p:extLst>
          </p:nvPr>
        </p:nvGraphicFramePr>
        <p:xfrm>
          <a:off x="318407" y="1911463"/>
          <a:ext cx="11555186" cy="390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6995122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72</TotalTime>
  <Words>1008</Words>
  <Application>Microsoft Office PowerPoint</Application>
  <PresentationFormat>Widescreen</PresentationFormat>
  <Paragraphs>327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Linha única</vt:lpstr>
      <vt:lpstr>ANÁLISE DE MERCADO</vt:lpstr>
      <vt:lpstr>FONTE DE DADOS UTILIZADOS PARA A PESQUISA</vt:lpstr>
      <vt:lpstr>Contexto produção leiteira no Brasil</vt:lpstr>
      <vt:lpstr>SÉRIE DE PREÇOS DE JAN 2020 – DEZ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MERCADO</dc:title>
  <dc:creator>Karine Cussioli Ferrari</dc:creator>
  <cp:lastModifiedBy>Karine Cussioli Ferrari</cp:lastModifiedBy>
  <cp:revision>1</cp:revision>
  <dcterms:created xsi:type="dcterms:W3CDTF">2023-05-28T19:49:21Z</dcterms:created>
  <dcterms:modified xsi:type="dcterms:W3CDTF">2023-05-28T21:02:11Z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