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22"/>
  </p:notesMasterIdLst>
  <p:sldIdLst>
    <p:sldId id="256" r:id="rId2"/>
    <p:sldId id="257" r:id="rId3"/>
    <p:sldId id="258" r:id="rId4"/>
    <p:sldId id="384" r:id="rId5"/>
    <p:sldId id="386" r:id="rId6"/>
    <p:sldId id="390" r:id="rId7"/>
    <p:sldId id="383" r:id="rId8"/>
    <p:sldId id="399" r:id="rId9"/>
    <p:sldId id="389" r:id="rId10"/>
    <p:sldId id="392" r:id="rId11"/>
    <p:sldId id="393" r:id="rId12"/>
    <p:sldId id="394" r:id="rId13"/>
    <p:sldId id="395" r:id="rId14"/>
    <p:sldId id="396" r:id="rId15"/>
    <p:sldId id="400" r:id="rId16"/>
    <p:sldId id="401" r:id="rId17"/>
    <p:sldId id="397" r:id="rId18"/>
    <p:sldId id="398" r:id="rId19"/>
    <p:sldId id="402" r:id="rId20"/>
    <p:sldId id="382" r:id="rId21"/>
  </p:sldIdLst>
  <p:sldSz cx="24384000" cy="13716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25400" cap="flat">
              <a:noFill/>
              <a:miter lim="400000"/>
            </a:ln>
          </a:right>
          <a:top>
            <a:ln w="12700" cap="flat">
              <a:noFill/>
              <a:miter lim="400000"/>
            </a:ln>
          </a:top>
          <a:bottom>
            <a:ln w="12700" cap="flat">
              <a:noFill/>
              <a:miter lim="400000"/>
            </a:ln>
          </a:bottom>
          <a:insideH>
            <a:ln w="12700" cap="flat">
              <a:noFill/>
              <a:miter lim="400000"/>
            </a:ln>
          </a:insideH>
          <a:insideV>
            <a:ln w="254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25400" cap="flat">
              <a:solidFill>
                <a:srgbClr val="3797C6"/>
              </a:solidFill>
              <a:prstDash val="solid"/>
              <a:miter lim="400000"/>
            </a:ln>
          </a:top>
          <a:bottom>
            <a:ln w="12700" cap="flat">
              <a:noFill/>
              <a:miter lim="400000"/>
            </a:ln>
          </a:bottom>
          <a:insideH>
            <a:ln w="254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25400" cap="flat">
              <a:solidFill>
                <a:srgbClr val="B8B8B8"/>
              </a:solidFill>
              <a:prstDash val="solid"/>
              <a:miter lim="400000"/>
            </a:ln>
          </a:left>
          <a:right>
            <a:ln w="25400" cap="flat">
              <a:solidFill>
                <a:srgbClr val="B8B8B8"/>
              </a:solidFill>
              <a:prstDash val="solid"/>
              <a:miter lim="400000"/>
            </a:ln>
          </a:right>
          <a:top>
            <a:ln w="25400" cap="flat">
              <a:solidFill>
                <a:srgbClr val="B8B8B8"/>
              </a:solidFill>
              <a:prstDash val="solid"/>
              <a:miter lim="400000"/>
            </a:ln>
          </a:top>
          <a:bottom>
            <a:ln w="25400" cap="flat">
              <a:solidFill>
                <a:srgbClr val="B8B8B8"/>
              </a:solidFill>
              <a:prstDash val="solid"/>
              <a:miter lim="400000"/>
            </a:ln>
          </a:bottom>
          <a:insideH>
            <a:ln w="25400" cap="flat">
              <a:solidFill>
                <a:srgbClr val="B8B8B8"/>
              </a:solidFill>
              <a:prstDash val="solid"/>
              <a:miter lim="400000"/>
            </a:ln>
          </a:insideH>
          <a:insideV>
            <a:ln w="254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25400" cap="flat">
              <a:solidFill>
                <a:srgbClr val="606060"/>
              </a:solidFill>
              <a:prstDash val="solid"/>
              <a:miter lim="400000"/>
            </a:ln>
          </a:left>
          <a:right>
            <a:ln w="25400" cap="flat">
              <a:solidFill>
                <a:srgbClr val="606060"/>
              </a:solidFill>
              <a:prstDash val="solid"/>
              <a:miter lim="400000"/>
            </a:ln>
          </a:right>
          <a:top>
            <a:ln w="25400" cap="flat">
              <a:solidFill>
                <a:srgbClr val="606060"/>
              </a:solidFill>
              <a:prstDash val="solid"/>
              <a:miter lim="400000"/>
            </a:ln>
          </a:top>
          <a:bottom>
            <a:ln w="25400" cap="flat">
              <a:solidFill>
                <a:srgbClr val="606060"/>
              </a:solidFill>
              <a:prstDash val="solid"/>
              <a:miter lim="400000"/>
            </a:ln>
          </a:bottom>
          <a:insideH>
            <a:ln w="25400" cap="flat">
              <a:solidFill>
                <a:srgbClr val="606060"/>
              </a:solidFill>
              <a:prstDash val="solid"/>
              <a:miter lim="400000"/>
            </a:ln>
          </a:insideH>
          <a:insideV>
            <a:ln w="254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25400" cap="flat">
              <a:solidFill>
                <a:srgbClr val="B8B8B8"/>
              </a:solidFill>
              <a:prstDash val="solid"/>
              <a:miter lim="400000"/>
            </a:ln>
          </a:left>
          <a:right>
            <a:ln w="25400" cap="flat">
              <a:solidFill>
                <a:srgbClr val="B8B8B8"/>
              </a:solidFill>
              <a:prstDash val="solid"/>
              <a:miter lim="400000"/>
            </a:ln>
          </a:right>
          <a:top>
            <a:ln w="50800" cap="flat">
              <a:solidFill>
                <a:srgbClr val="606060"/>
              </a:solidFill>
              <a:prstDash val="solid"/>
              <a:miter lim="400000"/>
            </a:ln>
          </a:top>
          <a:bottom>
            <a:ln w="25400" cap="flat">
              <a:solidFill>
                <a:srgbClr val="606060"/>
              </a:solidFill>
              <a:prstDash val="solid"/>
              <a:miter lim="400000"/>
            </a:ln>
          </a:bottom>
          <a:insideH>
            <a:ln w="25400" cap="flat">
              <a:solidFill>
                <a:srgbClr val="B8B8B8"/>
              </a:solidFill>
              <a:prstDash val="solid"/>
              <a:miter lim="400000"/>
            </a:ln>
          </a:insideH>
          <a:insideV>
            <a:ln w="254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25400" cap="flat">
              <a:solidFill>
                <a:srgbClr val="606060"/>
              </a:solidFill>
              <a:prstDash val="solid"/>
              <a:miter lim="400000"/>
            </a:ln>
          </a:left>
          <a:right>
            <a:ln w="25400" cap="flat">
              <a:solidFill>
                <a:srgbClr val="606060"/>
              </a:solidFill>
              <a:prstDash val="solid"/>
              <a:miter lim="400000"/>
            </a:ln>
          </a:right>
          <a:top>
            <a:ln w="25400" cap="flat">
              <a:solidFill>
                <a:srgbClr val="606060"/>
              </a:solidFill>
              <a:prstDash val="solid"/>
              <a:miter lim="400000"/>
            </a:ln>
          </a:top>
          <a:bottom>
            <a:ln w="25400" cap="flat">
              <a:solidFill>
                <a:srgbClr val="606060"/>
              </a:solidFill>
              <a:prstDash val="solid"/>
              <a:miter lim="400000"/>
            </a:ln>
          </a:bottom>
          <a:insideH>
            <a:ln w="25400" cap="flat">
              <a:solidFill>
                <a:srgbClr val="606060"/>
              </a:solidFill>
              <a:prstDash val="solid"/>
              <a:miter lim="400000"/>
            </a:ln>
          </a:insideH>
          <a:insideV>
            <a:ln w="254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25400" cap="flat">
              <a:solidFill>
                <a:srgbClr val="5D5D5D"/>
              </a:solidFill>
              <a:custDash>
                <a:ds d="200000" sp="200000"/>
              </a:custDash>
              <a:miter lim="400000"/>
            </a:ln>
          </a:left>
          <a:right>
            <a:ln w="25400" cap="flat">
              <a:solidFill>
                <a:srgbClr val="5D5D5D"/>
              </a:solidFill>
              <a:custDash>
                <a:ds d="200000" sp="200000"/>
              </a:custDash>
              <a:miter lim="400000"/>
            </a:ln>
          </a:right>
          <a:top>
            <a:ln w="25400" cap="flat">
              <a:solidFill>
                <a:srgbClr val="5D5D5D"/>
              </a:solidFill>
              <a:custDash>
                <a:ds d="200000" sp="200000"/>
              </a:custDash>
              <a:miter lim="400000"/>
            </a:ln>
          </a:top>
          <a:bottom>
            <a:ln w="25400" cap="flat">
              <a:solidFill>
                <a:srgbClr val="5D5D5D"/>
              </a:solidFill>
              <a:custDash>
                <a:ds d="200000" sp="200000"/>
              </a:custDash>
              <a:miter lim="400000"/>
            </a:ln>
          </a:bottom>
          <a:insideH>
            <a:ln w="25400" cap="flat">
              <a:solidFill>
                <a:srgbClr val="5D5D5D"/>
              </a:solidFill>
              <a:custDash>
                <a:ds d="200000" sp="200000"/>
              </a:custDash>
              <a:miter lim="400000"/>
            </a:ln>
          </a:insideH>
          <a:insideV>
            <a:ln w="254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25400" cap="flat">
              <a:solidFill>
                <a:srgbClr val="000000"/>
              </a:solidFill>
              <a:custDash>
                <a:ds d="200000" sp="200000"/>
              </a:custDash>
              <a:miter lim="400000"/>
            </a:ln>
          </a:top>
          <a:bottom>
            <a:ln w="25400" cap="flat">
              <a:solidFill>
                <a:srgbClr val="000000"/>
              </a:solidFill>
              <a:custDash>
                <a:ds d="200000" sp="200000"/>
              </a:custDash>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25400" cap="flat">
              <a:solidFill>
                <a:srgbClr val="000000"/>
              </a:solidFill>
              <a:prstDash val="solid"/>
              <a:miter lim="400000"/>
            </a:ln>
          </a:right>
          <a:top>
            <a:ln w="25400" cap="flat">
              <a:solidFill>
                <a:srgbClr val="000000"/>
              </a:solidFill>
              <a:custDash>
                <a:ds d="200000" sp="200000"/>
              </a:custDash>
              <a:miter lim="400000"/>
            </a:ln>
          </a:top>
          <a:bottom>
            <a:ln w="25400" cap="flat">
              <a:solidFill>
                <a:srgbClr val="000000"/>
              </a:solidFill>
              <a:custDash>
                <a:ds d="200000" sp="200000"/>
              </a:custDash>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25400" cap="flat">
              <a:solidFill>
                <a:srgbClr val="000000"/>
              </a:solidFill>
              <a:prstDash val="solid"/>
              <a:miter lim="400000"/>
            </a:ln>
          </a:top>
          <a:bottom>
            <a:ln w="12700" cap="flat">
              <a:noFill/>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12700" cap="flat">
              <a:noFill/>
              <a:miter lim="400000"/>
            </a:ln>
          </a:top>
          <a:bottom>
            <a:ln w="25400" cap="flat">
              <a:solidFill>
                <a:srgbClr val="000000"/>
              </a:solidFill>
              <a:prstDash val="solid"/>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firstRow>
  </a:tblStyle>
  <a:tblStyle styleId="{8F44A2F1-9E1F-4B54-A3A2-5F16C0AD49E2}" styleName="">
    <a:tblBg/>
    <a:wholeTbl>
      <a:tcTxStyle b="on"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n" i="off">
        <a:font>
          <a:latin typeface="Arial"/>
          <a:ea typeface="Arial"/>
          <a:cs typeface="Arial"/>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n"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n"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ajor">
          <a:srgbClr val="000000"/>
        </a:fontRef>
        <a:srgbClr val="000000"/>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Col>
    <a:la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lastRow>
    <a:fir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Row>
  </a:tblStyle>
  <a:tblStyle styleId="{4A9BC294-FFE2-49D5-8D69-9E1BD2C41BD5}" styleName="">
    <a:tblBg/>
    <a:wholeTbl>
      <a:tcTxStyle b="off" i="off">
        <a:fontRef idx="major">
          <a:srgbClr val="000000"/>
        </a:fontRef>
        <a:srgbClr val="000000"/>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Col>
    <a:la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lastRow>
    <a:fir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Row>
  </a:tblStyle>
  <a:tblStyle styleId="{BBFC77FB-9ED0-4EC9-95AA-A1379042E648}" styleName="">
    <a:tblBg/>
    <a:wholeTbl>
      <a:tcTxStyle b="off" i="off">
        <a:font>
          <a:latin typeface="Calibri"/>
          <a:ea typeface="Calibri"/>
          <a:cs typeface="Calibri"/>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alibri"/>
          <a:ea typeface="Calibri"/>
          <a:cs typeface="Calibri"/>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Calibri"/>
          <a:ea typeface="Calibri"/>
          <a:cs typeface="Calibri"/>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Calibri"/>
          <a:ea typeface="Calibri"/>
          <a:cs typeface="Calibri"/>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3DC5C2F9-1CAC-4260-A1DD-9FCDBB877499}" styleName="">
    <a:tblBg/>
    <a:wholeTbl>
      <a:tcTxStyle b="off" i="off">
        <a:font>
          <a:latin typeface="Arial"/>
          <a:ea typeface="Arial"/>
          <a:cs typeface="Arial"/>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7F6D4"/>
          </a:solidFill>
        </a:fill>
      </a:tcStyle>
    </a:wholeTbl>
    <a:band2H>
      <a:tcTxStyle/>
      <a:tcStyle>
        <a:tcBdr/>
        <a:fill>
          <a:solidFill>
            <a:srgbClr val="FBFBEB"/>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5D200"/>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5D200"/>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5D200"/>
          </a:solidFill>
        </a:fill>
      </a:tcStyle>
    </a:firstRow>
  </a:tblStyle>
  <a:tblStyle styleId="{6CBB8FF1-D9AA-43F3-AF6F-95CC898621D3}" styleName="">
    <a:tblBg/>
    <a:wholeTbl>
      <a:tcTxStyle b="off" i="off">
        <a:font>
          <a:latin typeface="Gill Sans MT"/>
          <a:ea typeface="Gill Sans MT"/>
          <a:cs typeface="Gill Sans MT"/>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7E9F0"/>
          </a:solidFill>
        </a:fill>
      </a:tcStyle>
    </a:wholeTbl>
    <a:band2H>
      <a:tcTxStyle/>
      <a:tcStyle>
        <a:tcBdr/>
        <a:fill>
          <a:solidFill>
            <a:srgbClr val="F4F5F8"/>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8590B2"/>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8590B2"/>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8590B2"/>
          </a:solidFill>
        </a:fill>
      </a:tcStyle>
    </a:firstRow>
  </a:tblStyle>
  <a:tblStyle styleId="{1B90D4B9-2E72-4984-904A-1321344D17D1}" styleName="">
    <a:tblBg/>
    <a:wholeTbl>
      <a:tcTxStyle b="off" i="off">
        <a:font>
          <a:latin typeface="Gill Sans MT"/>
          <a:ea typeface="Gill Sans MT"/>
          <a:cs typeface="Gill Sans M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MT"/>
          <a:ea typeface="Gill Sans MT"/>
          <a:cs typeface="Gill Sans MT"/>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Gill Sans MT"/>
          <a:ea typeface="Gill Sans MT"/>
          <a:cs typeface="Gill Sans M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Gill Sans MT"/>
          <a:ea typeface="Gill Sans MT"/>
          <a:cs typeface="Gill Sans M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2A7D0D3D-D25D-4BAD-A144-C0858A429AA3}" styleName="">
    <a:tblBg/>
    <a:wholeTbl>
      <a:tcTxStyle b="off" i="off">
        <a:font>
          <a:latin typeface="Helvetica Light"/>
          <a:ea typeface="Helvetica Light"/>
          <a:cs typeface="Helvetica Light"/>
        </a:font>
        <a:srgbClr val="000000"/>
      </a:tcTxStyle>
      <a:tcStyle>
        <a:tcBdr>
          <a:left>
            <a:ln w="25400" cap="flat">
              <a:solidFill>
                <a:srgbClr val="3797C6"/>
              </a:solidFill>
              <a:prstDash val="solid"/>
              <a:miter lim="400000"/>
            </a:ln>
          </a:left>
          <a:right>
            <a:ln w="25400" cap="flat">
              <a:solidFill>
                <a:srgbClr val="3797C6"/>
              </a:solidFill>
              <a:prstDash val="solid"/>
              <a:miter lim="400000"/>
            </a:ln>
          </a:right>
          <a:top>
            <a:ln w="25400" cap="flat">
              <a:solidFill>
                <a:srgbClr val="3797C6"/>
              </a:solidFill>
              <a:prstDash val="solid"/>
              <a:miter lim="400000"/>
            </a:ln>
          </a:top>
          <a:bottom>
            <a:ln w="25400" cap="flat">
              <a:solidFill>
                <a:srgbClr val="3797C6"/>
              </a:solidFill>
              <a:prstDash val="solid"/>
              <a:miter lim="400000"/>
            </a:ln>
          </a:bottom>
          <a:insideH>
            <a:ln w="25400" cap="flat">
              <a:solidFill>
                <a:srgbClr val="3797C6"/>
              </a:solidFill>
              <a:prstDash val="solid"/>
              <a:miter lim="400000"/>
            </a:ln>
          </a:insideH>
          <a:insideV>
            <a:ln w="25400" cap="flat">
              <a:solidFill>
                <a:srgbClr val="3797C6"/>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25400" cap="flat">
              <a:solidFill>
                <a:srgbClr val="3797C6"/>
              </a:solidFill>
              <a:prstDash val="solid"/>
              <a:miter lim="400000"/>
            </a:ln>
          </a:left>
          <a:right>
            <a:ln w="25400" cap="flat">
              <a:noFill/>
              <a:miter lim="400000"/>
            </a:ln>
          </a:right>
          <a:top>
            <a:ln w="25400" cap="flat">
              <a:solidFill>
                <a:srgbClr val="3797C6"/>
              </a:solidFill>
              <a:prstDash val="solid"/>
              <a:miter lim="400000"/>
            </a:ln>
          </a:top>
          <a:bottom>
            <a:ln w="25400" cap="flat">
              <a:solidFill>
                <a:srgbClr val="3797C6"/>
              </a:solidFill>
              <a:prstDash val="solid"/>
              <a:miter lim="400000"/>
            </a:ln>
          </a:bottom>
          <a:insideH>
            <a:ln w="25400" cap="flat">
              <a:solidFill>
                <a:srgbClr val="3797C6"/>
              </a:solidFill>
              <a:prstDash val="solid"/>
              <a:miter lim="400000"/>
            </a:ln>
          </a:insideH>
          <a:insideV>
            <a:ln w="25400" cap="flat">
              <a:solidFill>
                <a:srgbClr val="3797C6"/>
              </a:solidFill>
              <a:prstDash val="solid"/>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25400" cap="flat">
              <a:noFill/>
              <a:miter lim="400000"/>
            </a:ln>
          </a:left>
          <a:right>
            <a:ln w="25400" cap="flat">
              <a:noFill/>
              <a:miter lim="400000"/>
            </a:ln>
          </a:right>
          <a:top>
            <a:ln w="25400" cap="flat">
              <a:solidFill>
                <a:srgbClr val="3797C6"/>
              </a:solidFill>
              <a:prstDash val="solid"/>
              <a:miter lim="400000"/>
            </a:ln>
          </a:top>
          <a:bottom>
            <a:ln w="25400" cap="flat">
              <a:solidFill>
                <a:srgbClr val="3797C6"/>
              </a:solidFill>
              <a:prstDash val="solid"/>
              <a:miter lim="400000"/>
            </a:ln>
          </a:bottom>
          <a:insideH>
            <a:ln w="25400" cap="flat">
              <a:noFill/>
              <a:miter lim="400000"/>
            </a:ln>
          </a:insideH>
          <a:insideV>
            <a:ln w="254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25400" cap="flat">
              <a:solidFill>
                <a:srgbClr val="3797C6"/>
              </a:solidFill>
              <a:prstDash val="solid"/>
              <a:miter lim="400000"/>
            </a:ln>
          </a:left>
          <a:right>
            <a:ln w="25400" cap="flat">
              <a:solidFill>
                <a:srgbClr val="3797C6"/>
              </a:solidFill>
              <a:prstDash val="solid"/>
              <a:miter lim="400000"/>
            </a:ln>
          </a:right>
          <a:top>
            <a:ln w="25400" cap="flat">
              <a:solidFill>
                <a:srgbClr val="3797C6"/>
              </a:solidFill>
              <a:prstDash val="solid"/>
              <a:miter lim="400000"/>
            </a:ln>
          </a:top>
          <a:bottom>
            <a:ln w="25400" cap="flat">
              <a:noFill/>
              <a:miter lim="400000"/>
            </a:ln>
          </a:bottom>
          <a:insideH>
            <a:ln w="25400" cap="flat">
              <a:solidFill>
                <a:srgbClr val="3797C6"/>
              </a:solidFill>
              <a:prstDash val="solid"/>
              <a:miter lim="400000"/>
            </a:ln>
          </a:insideH>
          <a:insideV>
            <a:ln w="25400" cap="flat">
              <a:solidFill>
                <a:srgbClr val="3797C6"/>
              </a:solidFill>
              <a:prstDash val="solid"/>
              <a:miter lim="400000"/>
            </a:ln>
          </a:insideV>
        </a:tcBdr>
        <a:fill>
          <a:solidFill>
            <a:schemeClr val="accent1"/>
          </a:solidFill>
        </a:fill>
      </a:tcStyle>
    </a:firstRow>
  </a:tblStyle>
  <a:tblStyle styleId="{77DF0D48-CB5A-451A-8E08-EE79B626B871}" styleName="">
    <a:tblBg/>
    <a:wholeTbl>
      <a:tcTxStyle b="off" i="off">
        <a:font>
          <a:latin typeface="Calibri"/>
          <a:ea typeface="Calibri"/>
          <a:cs typeface="Calibr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Row>
  </a:tblStyle>
  <a:tblStyle styleId="{9999608A-7881-4C68-B195-B3B8D6396A98}" styleName="">
    <a:tblBg/>
    <a:wholeTbl>
      <a:tcTxStyle b="off" i="off">
        <a:font>
          <a:latin typeface="Calibri"/>
          <a:ea typeface="Calibri"/>
          <a:cs typeface="Calibr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3EFF8"/>
          </a:solidFill>
        </a:fill>
      </a:tcStyle>
    </a:wholeTbl>
    <a:band2H>
      <a:tcTxStyle/>
      <a:tcStyle>
        <a:tcBdr/>
        <a:fill>
          <a:solidFill>
            <a:srgbClr val="F2F7FC"/>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CACDD"/>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CACDD"/>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CACDD"/>
          </a:solidFill>
        </a:fill>
      </a:tcStyle>
    </a:firstRow>
  </a:tblStyle>
  <a:tblStyle styleId="{0CDB6386-185D-4752-9B91-72D74E2ECC8E}" styleName="">
    <a:tblBg/>
    <a:wholeTbl>
      <a:tcTxStyle b="off" i="off">
        <a:font>
          <a:latin typeface="Calibri"/>
          <a:ea typeface="Calibri"/>
          <a:cs typeface="Calibr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Row>
  </a:tblStyle>
  <a:tblStyle styleId="{D569F5FC-FFAD-4A1B-9B46-C88C6F34C0D0}" styleName="">
    <a:tblBg/>
    <a:wholeTbl>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Arial"/>
          <a:ea typeface="Arial"/>
          <a:cs typeface="Arial"/>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9427FDD9-6B7D-4920-8545-5A621753C270}" styleName="">
    <a:tblBg/>
    <a:wholeTbl>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Arial"/>
          <a:ea typeface="Arial"/>
          <a:cs typeface="Arial"/>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91"/>
    <p:restoredTop sz="82032"/>
  </p:normalViewPr>
  <p:slideViewPr>
    <p:cSldViewPr snapToGrid="0" snapToObjects="1">
      <p:cViewPr varScale="1">
        <p:scale>
          <a:sx n="40" d="100"/>
          <a:sy n="40" d="100"/>
        </p:scale>
        <p:origin x="288" y="5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27" name="Shape 2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128" name="Shape 21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06400" latinLnBrk="0">
      <a:defRPr sz="1400">
        <a:latin typeface="Lucida Grande"/>
        <a:ea typeface="Lucida Grande"/>
        <a:cs typeface="Lucida Grande"/>
        <a:sym typeface="Lucida Grande"/>
      </a:defRPr>
    </a:lvl1pPr>
    <a:lvl2pPr indent="228600" defTabSz="406400" latinLnBrk="0">
      <a:defRPr sz="1400">
        <a:latin typeface="Lucida Grande"/>
        <a:ea typeface="Lucida Grande"/>
        <a:cs typeface="Lucida Grande"/>
        <a:sym typeface="Lucida Grande"/>
      </a:defRPr>
    </a:lvl2pPr>
    <a:lvl3pPr indent="457200" defTabSz="406400" latinLnBrk="0">
      <a:defRPr sz="1400">
        <a:latin typeface="Lucida Grande"/>
        <a:ea typeface="Lucida Grande"/>
        <a:cs typeface="Lucida Grande"/>
        <a:sym typeface="Lucida Grande"/>
      </a:defRPr>
    </a:lvl3pPr>
    <a:lvl4pPr indent="685800" defTabSz="406400" latinLnBrk="0">
      <a:defRPr sz="1400">
        <a:latin typeface="Lucida Grande"/>
        <a:ea typeface="Lucida Grande"/>
        <a:cs typeface="Lucida Grande"/>
        <a:sym typeface="Lucida Grande"/>
      </a:defRPr>
    </a:lvl4pPr>
    <a:lvl5pPr indent="914400" defTabSz="406400" latinLnBrk="0">
      <a:defRPr sz="1400">
        <a:latin typeface="Lucida Grande"/>
        <a:ea typeface="Lucida Grande"/>
        <a:cs typeface="Lucida Grande"/>
        <a:sym typeface="Lucida Grande"/>
      </a:defRPr>
    </a:lvl5pPr>
    <a:lvl6pPr indent="1143000" defTabSz="406400" latinLnBrk="0">
      <a:defRPr sz="1400">
        <a:latin typeface="Lucida Grande"/>
        <a:ea typeface="Lucida Grande"/>
        <a:cs typeface="Lucida Grande"/>
        <a:sym typeface="Lucida Grande"/>
      </a:defRPr>
    </a:lvl6pPr>
    <a:lvl7pPr indent="1371600" defTabSz="406400" latinLnBrk="0">
      <a:defRPr sz="1400">
        <a:latin typeface="Lucida Grande"/>
        <a:ea typeface="Lucida Grande"/>
        <a:cs typeface="Lucida Grande"/>
        <a:sym typeface="Lucida Grande"/>
      </a:defRPr>
    </a:lvl7pPr>
    <a:lvl8pPr indent="1600200" defTabSz="406400" latinLnBrk="0">
      <a:defRPr sz="1400">
        <a:latin typeface="Lucida Grande"/>
        <a:ea typeface="Lucida Grande"/>
        <a:cs typeface="Lucida Grande"/>
        <a:sym typeface="Lucida Grande"/>
      </a:defRPr>
    </a:lvl8pPr>
    <a:lvl9pPr indent="1828800" defTabSz="406400" latinLnBrk="0">
      <a:defRPr sz="14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06400" rtl="0" latinLnBrk="0"/>
            <a:endParaRPr lang="en-US" dirty="0"/>
          </a:p>
        </p:txBody>
      </p:sp>
    </p:spTree>
    <p:extLst>
      <p:ext uri="{BB962C8B-B14F-4D97-AF65-F5344CB8AC3E}">
        <p14:creationId xmlns:p14="http://schemas.microsoft.com/office/powerpoint/2010/main" val="149342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9E4C-1CFE-AD4F-813F-6F9FC9EC095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77BDC9-9373-1A4B-9315-5958B8F0AA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776D42-426A-2E4D-8BA9-E564DB46FED7}"/>
              </a:ext>
            </a:extLst>
          </p:cNvPr>
          <p:cNvSpPr>
            <a:spLocks noGrp="1"/>
          </p:cNvSpPr>
          <p:nvPr>
            <p:ph type="dt" sz="half" idx="10"/>
          </p:nvPr>
        </p:nvSpPr>
        <p:spPr/>
        <p:txBody>
          <a:bodyPr/>
          <a:lstStyle/>
          <a:p>
            <a:fld id="{C29C41C8-5627-6744-8016-650CAF3BB931}" type="datetimeFigureOut">
              <a:rPr lang="en-US" smtClean="0"/>
              <a:pPr/>
              <a:t>7/28/20</a:t>
            </a:fld>
            <a:endParaRPr lang="en-US"/>
          </a:p>
        </p:txBody>
      </p:sp>
      <p:sp>
        <p:nvSpPr>
          <p:cNvPr id="5" name="Footer Placeholder 4">
            <a:extLst>
              <a:ext uri="{FF2B5EF4-FFF2-40B4-BE49-F238E27FC236}">
                <a16:creationId xmlns:a16="http://schemas.microsoft.com/office/drawing/2014/main" id="{3EC1E08B-CFE0-BF4D-ACA3-C7E86373A6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9F3A51-ADF5-B848-8EBE-CDC0E4E5D2E9}"/>
              </a:ext>
            </a:extLst>
          </p:cNvPr>
          <p:cNvSpPr>
            <a:spLocks noGrp="1"/>
          </p:cNvSpPr>
          <p:nvPr>
            <p:ph type="sldNum" sz="quarter" idx="12"/>
          </p:nvPr>
        </p:nvSpPr>
        <p:spPr/>
        <p:txBody>
          <a:bodyPr/>
          <a:lstStyle/>
          <a:p>
            <a:fld id="{86CB4B4D-7CA3-9044-876B-883B54F8677D}" type="slidenum">
              <a:rPr lang="x-none" smtClean="0"/>
              <a:pPr/>
              <a:t>‹#›</a:t>
            </a:fld>
            <a:endParaRPr lang="x-none"/>
          </a:p>
        </p:txBody>
      </p:sp>
    </p:spTree>
    <p:extLst>
      <p:ext uri="{BB962C8B-B14F-4D97-AF65-F5344CB8AC3E}">
        <p14:creationId xmlns:p14="http://schemas.microsoft.com/office/powerpoint/2010/main" val="423056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 name="Title Text"/>
          <p:cNvSpPr txBox="1">
            <a:spLocks noGrp="1"/>
          </p:cNvSpPr>
          <p:nvPr>
            <p:ph type="title"/>
          </p:nvPr>
        </p:nvSpPr>
        <p:spPr>
          <a:xfrm>
            <a:off x="3810000" y="762000"/>
            <a:ext cx="16916400" cy="3200400"/>
          </a:xfrm>
          <a:prstGeom prst="rect">
            <a:avLst/>
          </a:prstGeom>
        </p:spPr>
        <p:txBody>
          <a:bodyPr lIns="101600" tIns="101600" rIns="101600" bIns="101600">
            <a:noAutofit/>
          </a:bodyPr>
          <a:lstStyle>
            <a:lvl1pPr marL="81279" marR="81279" algn="ctr">
              <a:lnSpc>
                <a:spcPct val="100000"/>
              </a:lnSpc>
              <a:defRPr sz="7200" b="1">
                <a:uFill>
                  <a:solidFill>
                    <a:srgbClr val="000000"/>
                  </a:solidFill>
                </a:uFill>
                <a:latin typeface="Calibri" panose="020F0502020204030204" pitchFamily="34" charset="0"/>
                <a:ea typeface="+mn-ea"/>
                <a:cs typeface="Calibri" panose="020F0502020204030204" pitchFamily="34" charset="0"/>
                <a:sym typeface="Times New Roman"/>
              </a:defRPr>
            </a:lvl1pPr>
          </a:lstStyle>
          <a:p>
            <a:r>
              <a:rPr dirty="0"/>
              <a:t>Title Text</a:t>
            </a:r>
          </a:p>
        </p:txBody>
      </p:sp>
      <p:sp>
        <p:nvSpPr>
          <p:cNvPr id="14" name="Body Level One…"/>
          <p:cNvSpPr txBox="1">
            <a:spLocks noGrp="1"/>
          </p:cNvSpPr>
          <p:nvPr>
            <p:ph type="body" idx="1" hasCustomPrompt="1"/>
          </p:nvPr>
        </p:nvSpPr>
        <p:spPr>
          <a:xfrm>
            <a:off x="3886200" y="3632200"/>
            <a:ext cx="16764000" cy="9753600"/>
          </a:xfrm>
          <a:prstGeom prst="rect">
            <a:avLst/>
          </a:prstGeom>
        </p:spPr>
        <p:txBody>
          <a:bodyPr lIns="101600" tIns="101600" rIns="101600" bIns="101600">
            <a:noAutofit/>
          </a:bodyPr>
          <a:lstStyle>
            <a:lvl1pPr marL="726440" marR="81279" indent="-685800">
              <a:lnSpc>
                <a:spcPct val="100000"/>
              </a:lnSpc>
              <a:spcBef>
                <a:spcPts val="1100"/>
              </a:spcBef>
              <a:buClr>
                <a:srgbClr val="434ED6"/>
              </a:buClr>
              <a:buSzPct val="131999"/>
              <a:defRPr sz="4800" b="1">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1pPr>
            <a:lvl2pPr marL="1069339" marR="81279" indent="-571499">
              <a:lnSpc>
                <a:spcPct val="100000"/>
              </a:lnSpc>
              <a:spcBef>
                <a:spcPts val="900"/>
              </a:spcBef>
              <a:buClr>
                <a:srgbClr val="00D2A9"/>
              </a:buClr>
              <a:buFont typeface="ArialUnicodeMS"/>
              <a:buChar char="■"/>
              <a:defRPr sz="4000" b="1">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2pPr>
            <a:lvl3pPr marL="1412239" marR="81279" indent="-457200">
              <a:lnSpc>
                <a:spcPct val="100000"/>
              </a:lnSpc>
              <a:spcBef>
                <a:spcPts val="900"/>
              </a:spcBef>
              <a:buFontTx/>
              <a:defRPr sz="4000">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3pPr>
            <a:lvl4pPr marL="1869439" marR="81279" indent="-457200">
              <a:lnSpc>
                <a:spcPct val="100000"/>
              </a:lnSpc>
              <a:spcBef>
                <a:spcPts val="800"/>
              </a:spcBef>
              <a:buFontTx/>
              <a:buChar char="–"/>
              <a:defRPr sz="3600">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4pPr>
            <a:lvl5pPr marL="2326639" marR="81279" indent="-457200">
              <a:lnSpc>
                <a:spcPct val="100000"/>
              </a:lnSpc>
              <a:spcBef>
                <a:spcPts val="700"/>
              </a:spcBef>
              <a:buFontTx/>
              <a:buChar char="»"/>
              <a:defRPr sz="3200">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5pPr>
          </a:lstStyle>
          <a:p>
            <a:r>
              <a:rPr dirty="0"/>
              <a:t>Body Level One</a:t>
            </a:r>
          </a:p>
          <a:p>
            <a:pPr lvl="1"/>
            <a:r>
              <a:rPr dirty="0"/>
              <a:t>Body Level Two</a:t>
            </a:r>
          </a:p>
          <a:p>
            <a:pPr lvl="2"/>
            <a:r>
              <a:rPr dirty="0"/>
              <a:t>Body Level Three</a:t>
            </a:r>
          </a:p>
          <a:p>
            <a:pPr lvl="3"/>
            <a:r>
              <a:rPr dirty="0"/>
              <a:t>Body Level Four</a:t>
            </a:r>
          </a:p>
          <a:p>
            <a:pPr lvl="4"/>
            <a:r>
              <a:rPr dirty="0"/>
              <a:t>Body Level </a:t>
            </a:r>
            <a:r>
              <a:rPr dirty="0" err="1"/>
              <a:t>Fiv</a:t>
            </a:r>
            <a:endParaRPr dirty="0"/>
          </a:p>
        </p:txBody>
      </p:sp>
      <p:sp>
        <p:nvSpPr>
          <p:cNvPr id="15" name="Slide Number"/>
          <p:cNvSpPr txBox="1">
            <a:spLocks noGrp="1"/>
          </p:cNvSpPr>
          <p:nvPr>
            <p:ph type="sldNum" sz="quarter" idx="2"/>
          </p:nvPr>
        </p:nvSpPr>
        <p:spPr>
          <a:xfrm>
            <a:off x="20186649" y="13157200"/>
            <a:ext cx="571501" cy="594494"/>
          </a:xfrm>
          <a:prstGeom prst="rect">
            <a:avLst/>
          </a:prstGeom>
        </p:spPr>
        <p:txBody>
          <a:bodyPr lIns="101600" tIns="101600" rIns="101600" bIns="101600" anchor="t"/>
          <a:lstStyle>
            <a:lvl1pPr algn="ctr" defTabSz="914400">
              <a:defRPr sz="2800">
                <a:solidFill>
                  <a:srgbClr val="000000"/>
                </a:solidFill>
                <a:uFill>
                  <a:solidFill>
                    <a:srgbClr val="000000"/>
                  </a:solidFill>
                </a:uFill>
                <a:latin typeface="+mn-lt"/>
                <a:ea typeface="+mn-ea"/>
                <a:cs typeface="+mn-cs"/>
                <a:sym typeface="Times New Roman"/>
              </a:defRPr>
            </a:lvl1pPr>
          </a:lstStyle>
          <a:p>
            <a:fld id="{86CB4B4D-7CA3-9044-876B-883B54F8677D}" type="slidenum">
              <a:rPr/>
              <a:pPr/>
              <a:t>‹#›</a:t>
            </a:fld>
            <a:endParaRPr/>
          </a:p>
        </p:txBody>
      </p:sp>
    </p:spTree>
    <p:extLst>
      <p:ext uri="{BB962C8B-B14F-4D97-AF65-F5344CB8AC3E}">
        <p14:creationId xmlns:p14="http://schemas.microsoft.com/office/powerpoint/2010/main" val="214323854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083" name="Slide Number"/>
          <p:cNvSpPr txBox="1">
            <a:spLocks noGrp="1"/>
          </p:cNvSpPr>
          <p:nvPr>
            <p:ph type="sldNum" sz="quarter" idx="2"/>
          </p:nvPr>
        </p:nvSpPr>
        <p:spPr>
          <a:xfrm>
            <a:off x="11861800" y="12344400"/>
            <a:ext cx="4622800" cy="736601"/>
          </a:xfrm>
          <a:prstGeom prst="rect">
            <a:avLst/>
          </a:prstGeom>
        </p:spPr>
        <p:txBody>
          <a:bodyPr/>
          <a:lstStyle>
            <a:lvl1pPr>
              <a:defRPr b="1">
                <a:solidFill>
                  <a:srgbClr val="000000"/>
                </a:solidFill>
                <a:latin typeface="Arial"/>
                <a:ea typeface="Arial"/>
                <a:cs typeface="Arial"/>
                <a:sym typeface="Arial"/>
              </a:defRPr>
            </a:lvl1pPr>
          </a:lstStyle>
          <a:p>
            <a:fld id="{86CB4B4D-7CA3-9044-876B-883B54F8677D}" type="slidenum">
              <a:rPr/>
              <a:pPr/>
              <a:t>‹#›</a:t>
            </a:fld>
            <a:endParaRPr/>
          </a:p>
        </p:txBody>
      </p:sp>
    </p:spTree>
    <p:extLst>
      <p:ext uri="{BB962C8B-B14F-4D97-AF65-F5344CB8AC3E}">
        <p14:creationId xmlns:p14="http://schemas.microsoft.com/office/powerpoint/2010/main" val="352361620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242" name="Title Text"/>
          <p:cNvSpPr txBox="1">
            <a:spLocks noGrp="1"/>
          </p:cNvSpPr>
          <p:nvPr>
            <p:ph type="title"/>
          </p:nvPr>
        </p:nvSpPr>
        <p:spPr>
          <a:xfrm>
            <a:off x="4826000" y="4191000"/>
            <a:ext cx="14732000" cy="5359400"/>
          </a:xfrm>
          <a:prstGeom prst="rect">
            <a:avLst/>
          </a:prstGeom>
        </p:spPr>
        <p:txBody>
          <a:bodyPr lIns="76200" tIns="76200" rIns="76200" bIns="76200">
            <a:noAutofit/>
          </a:bodyPr>
          <a:lstStyle>
            <a:lvl1pPr algn="ctr" defTabSz="812800">
              <a:lnSpc>
                <a:spcPct val="100000"/>
              </a:lnSpc>
              <a:defRPr sz="11200">
                <a:latin typeface="+mj-lt"/>
                <a:ea typeface="+mj-ea"/>
                <a:cs typeface="+mj-cs"/>
                <a:sym typeface="Gill Sans"/>
              </a:defRPr>
            </a:lvl1pPr>
          </a:lstStyle>
          <a:p>
            <a:r>
              <a:t>Title Text</a:t>
            </a:r>
          </a:p>
        </p:txBody>
      </p:sp>
      <p:sp>
        <p:nvSpPr>
          <p:cNvPr id="243" name="Slide Number"/>
          <p:cNvSpPr txBox="1">
            <a:spLocks noGrp="1"/>
          </p:cNvSpPr>
          <p:nvPr>
            <p:ph type="sldNum" sz="quarter" idx="2"/>
          </p:nvPr>
        </p:nvSpPr>
        <p:spPr>
          <a:xfrm>
            <a:off x="11944350" y="13055600"/>
            <a:ext cx="469901" cy="508000"/>
          </a:xfrm>
          <a:prstGeom prst="rect">
            <a:avLst/>
          </a:prstGeom>
        </p:spPr>
        <p:txBody>
          <a:bodyPr lIns="76200" tIns="76200" rIns="76200" bIns="76200" anchor="t"/>
          <a:lstStyle>
            <a:lvl1pPr algn="ctr" defTabSz="812800">
              <a:defRPr>
                <a:solidFill>
                  <a:srgbClr val="000000"/>
                </a:solidFill>
                <a:latin typeface="+mj-lt"/>
                <a:ea typeface="+mj-ea"/>
                <a:cs typeface="+mj-cs"/>
                <a:sym typeface="Gill Sans"/>
              </a:defRPr>
            </a:lvl1pPr>
          </a:lstStyle>
          <a:p>
            <a:fld id="{86CB4B4D-7CA3-9044-876B-883B54F8677D}" type="slidenum">
              <a:rPr/>
              <a:pPr/>
              <a:t>‹#›</a:t>
            </a:fld>
            <a:endParaRPr/>
          </a:p>
        </p:txBody>
      </p:sp>
    </p:spTree>
    <p:extLst>
      <p:ext uri="{BB962C8B-B14F-4D97-AF65-F5344CB8AC3E}">
        <p14:creationId xmlns:p14="http://schemas.microsoft.com/office/powerpoint/2010/main" val="180868617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99390-2637-884A-9B56-6C12FA7A52B6}"/>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DDB7D838-B799-4B4A-98CE-87A312F878B6}"/>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0A6E55-D5F9-E04A-9E98-30D119D954F7}"/>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29C41C8-5627-6744-8016-650CAF3BB931}" type="datetimeFigureOut">
              <a:rPr lang="en-US" smtClean="0"/>
              <a:pPr/>
              <a:t>7/28/20</a:t>
            </a:fld>
            <a:endParaRPr lang="en-US" dirty="0"/>
          </a:p>
        </p:txBody>
      </p:sp>
      <p:sp>
        <p:nvSpPr>
          <p:cNvPr id="5" name="Footer Placeholder 4">
            <a:extLst>
              <a:ext uri="{FF2B5EF4-FFF2-40B4-BE49-F238E27FC236}">
                <a16:creationId xmlns:a16="http://schemas.microsoft.com/office/drawing/2014/main" id="{40ACFB4B-086A-0243-9BA1-C331215E8BC7}"/>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r>
              <a:rPr lang="en-US" dirty="0"/>
              <a:t>core@IETF107</a:t>
            </a:r>
          </a:p>
        </p:txBody>
      </p:sp>
      <p:sp>
        <p:nvSpPr>
          <p:cNvPr id="6" name="Slide Number Placeholder 5">
            <a:extLst>
              <a:ext uri="{FF2B5EF4-FFF2-40B4-BE49-F238E27FC236}">
                <a16:creationId xmlns:a16="http://schemas.microsoft.com/office/drawing/2014/main" id="{510A7E7D-3754-0744-B14A-18FBE94CD125}"/>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6CB4B4D-7CA3-9044-876B-883B54F8677D}" type="slidenum">
              <a:rPr lang="x-none" smtClean="0"/>
              <a:pPr/>
              <a:t>‹#›</a:t>
            </a:fld>
            <a:endParaRPr lang="x-none" dirty="0"/>
          </a:p>
        </p:txBody>
      </p:sp>
    </p:spTree>
    <p:extLst>
      <p:ext uri="{BB962C8B-B14F-4D97-AF65-F5344CB8AC3E}">
        <p14:creationId xmlns:p14="http://schemas.microsoft.com/office/powerpoint/2010/main" val="3084895479"/>
      </p:ext>
    </p:extLst>
  </p:cSld>
  <p:clrMap bg1="lt1" tx1="dk1" bg2="lt2" tx2="dk2" accent1="accent1" accent2="accent2" accent3="accent3" accent4="accent4" accent5="accent5" accent6="accent6" hlink="hlink" folHlink="folHlink"/>
  <p:sldLayoutIdLst>
    <p:sldLayoutId id="2147483790" r:id="rId1"/>
    <p:sldLayoutId id="2147483800" r:id="rId2"/>
    <p:sldLayoutId id="2147483801" r:id="rId3"/>
    <p:sldLayoutId id="2147483802" r:id="rId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x-none"/>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fc-editor.org/info/rfc5378" TargetMode="External"/><Relationship Id="rId2" Type="http://schemas.openxmlformats.org/officeDocument/2006/relationships/hyperlink" Target="https://www.ietf.org/about/note-well/"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www.rfc-editor.org/info/rfc817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mailto:core@jabber.ietf.or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3" name="Constrained RESTful Environments WG (core)"/>
          <p:cNvSpPr txBox="1">
            <a:spLocks noGrp="1"/>
          </p:cNvSpPr>
          <p:nvPr>
            <p:ph type="title"/>
          </p:nvPr>
        </p:nvSpPr>
        <p:spPr>
          <a:xfrm>
            <a:off x="1447838" y="7495"/>
            <a:ext cx="21453231" cy="6368150"/>
          </a:xfrm>
          <a:prstGeom prst="rect">
            <a:avLst/>
          </a:prstGeom>
        </p:spPr>
        <p:txBody>
          <a:bodyPr/>
          <a:lstStyle/>
          <a:p>
            <a:pPr marL="79373" marR="79373">
              <a:defRPr sz="8800"/>
            </a:pPr>
            <a:r>
              <a:rPr lang="it-IT" sz="9600" dirty="0">
                <a:latin typeface="Calibri" panose="020F0502020204030204" pitchFamily="34" charset="0"/>
                <a:cs typeface="Calibri" panose="020F0502020204030204" pitchFamily="34" charset="0"/>
              </a:rPr>
              <a:t>IETF 108</a:t>
            </a:r>
            <a:br>
              <a:rPr lang="it-IT" sz="4800" dirty="0">
                <a:latin typeface="Calibri" panose="020F0502020204030204" pitchFamily="34" charset="0"/>
                <a:cs typeface="Calibri" panose="020F0502020204030204" pitchFamily="34" charset="0"/>
              </a:rPr>
            </a:br>
            <a:br>
              <a:rPr sz="4800" dirty="0">
                <a:latin typeface="Calibri" panose="020F0502020204030204" pitchFamily="34" charset="0"/>
                <a:cs typeface="Calibri" panose="020F0502020204030204" pitchFamily="34" charset="0"/>
              </a:rPr>
            </a:br>
            <a:r>
              <a:rPr sz="11500" dirty="0">
                <a:latin typeface="Calibri" panose="020F0502020204030204" pitchFamily="34" charset="0"/>
                <a:cs typeface="Calibri" panose="020F0502020204030204" pitchFamily="34" charset="0"/>
              </a:rPr>
              <a:t>Constrained RESTful Environments WG (core)</a:t>
            </a:r>
          </a:p>
        </p:txBody>
      </p:sp>
      <p:sp>
        <p:nvSpPr>
          <p:cNvPr id="2135"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1</a:t>
            </a:fld>
            <a:endParaRPr dirty="0"/>
          </a:p>
        </p:txBody>
      </p:sp>
      <p:sp>
        <p:nvSpPr>
          <p:cNvPr id="4" name="TextBox 3">
            <a:extLst>
              <a:ext uri="{FF2B5EF4-FFF2-40B4-BE49-F238E27FC236}">
                <a16:creationId xmlns:a16="http://schemas.microsoft.com/office/drawing/2014/main" id="{A904879D-432F-4240-A95B-6C94C06405B2}"/>
              </a:ext>
            </a:extLst>
          </p:cNvPr>
          <p:cNvSpPr txBox="1"/>
          <p:nvPr/>
        </p:nvSpPr>
        <p:spPr>
          <a:xfrm>
            <a:off x="4596063" y="7077672"/>
            <a:ext cx="15328232" cy="629916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01600" tIns="101600" rIns="101600" bIns="101600"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Chairs:</a:t>
            </a:r>
          </a:p>
          <a:p>
            <a:pPr marL="0" marR="0" indent="0" algn="l" defTabSz="914400" rtl="0" fontAlgn="auto" latinLnBrk="0" hangingPunct="0">
              <a:lnSpc>
                <a:spcPct val="100000"/>
              </a:lnSpc>
              <a:spcBef>
                <a:spcPts val="0"/>
              </a:spcBef>
              <a:spcAft>
                <a:spcPts val="0"/>
              </a:spcAft>
              <a:buClrTx/>
              <a:buSzTx/>
              <a:buFontTx/>
              <a:buNone/>
              <a:tabLst/>
            </a:pPr>
            <a:r>
              <a:rPr lang="en-US" sz="4400" dirty="0">
                <a:latin typeface="Calibri Light" panose="020F0302020204030204" pitchFamily="34" charset="0"/>
                <a:cs typeface="Calibri Light" panose="020F0302020204030204" pitchFamily="34" charset="0"/>
              </a:rPr>
              <a:t>	Jaime Jiménez &lt;</a:t>
            </a:r>
            <a:r>
              <a:rPr lang="en-US" sz="4400" dirty="0" err="1">
                <a:latin typeface="Calibri Light" panose="020F0302020204030204" pitchFamily="34" charset="0"/>
                <a:cs typeface="Calibri Light" panose="020F0302020204030204" pitchFamily="34" charset="0"/>
              </a:rPr>
              <a:t>jaime.jimenez@ericsson.com</a:t>
            </a:r>
            <a:r>
              <a:rPr lang="en-US" sz="4400" dirty="0">
                <a:latin typeface="Calibri Light" panose="020F0302020204030204" pitchFamily="34" charset="0"/>
                <a:cs typeface="Calibri Light" panose="020F0302020204030204" pitchFamily="34" charset="0"/>
              </a:rPr>
              <a:t>&gt;</a:t>
            </a:r>
          </a:p>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	Marco </a:t>
            </a:r>
            <a:r>
              <a:rPr kumimoji="0" lang="en-US" sz="4400" u="none" strike="noStrike" cap="none" spc="0" normalizeH="0" baseline="0" dirty="0" err="1">
                <a:ln>
                  <a:noFill/>
                </a:ln>
                <a:solidFill>
                  <a:srgbClr val="000000"/>
                </a:solidFill>
                <a:effectLst/>
                <a:uFillTx/>
                <a:latin typeface="Calibri Light" panose="020F0302020204030204" pitchFamily="34" charset="0"/>
                <a:cs typeface="Calibri Light" panose="020F0302020204030204" pitchFamily="34" charset="0"/>
                <a:sym typeface="Helvetica"/>
              </a:rPr>
              <a:t>Tiloca</a:t>
            </a: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 &lt;</a:t>
            </a:r>
            <a:r>
              <a:rPr kumimoji="0" lang="en-US" sz="4400" u="none" strike="noStrike" cap="none" spc="0" normalizeH="0" baseline="0" dirty="0" err="1">
                <a:ln>
                  <a:noFill/>
                </a:ln>
                <a:solidFill>
                  <a:srgbClr val="000000"/>
                </a:solidFill>
                <a:effectLst/>
                <a:uFillTx/>
                <a:latin typeface="Calibri Light" panose="020F0302020204030204" pitchFamily="34" charset="0"/>
                <a:cs typeface="Calibri Light" panose="020F0302020204030204" pitchFamily="34" charset="0"/>
                <a:sym typeface="Helvetica"/>
              </a:rPr>
              <a:t>marco</a:t>
            </a:r>
            <a:r>
              <a:rPr lang="en-US" sz="4400" dirty="0" err="1">
                <a:latin typeface="Calibri Light" panose="020F0302020204030204" pitchFamily="34" charset="0"/>
                <a:cs typeface="Calibri Light" panose="020F0302020204030204" pitchFamily="34" charset="0"/>
              </a:rPr>
              <a:t>.tiloca@ri.se</a:t>
            </a:r>
            <a:r>
              <a:rPr lang="en-US" sz="4400" dirty="0">
                <a:latin typeface="Calibri Light" panose="020F0302020204030204" pitchFamily="34" charset="0"/>
                <a:cs typeface="Calibri Light" panose="020F0302020204030204" pitchFamily="34" charset="0"/>
              </a:rPr>
              <a:t>&gt;</a:t>
            </a:r>
            <a:endPar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lang="en-US" sz="4400" dirty="0">
              <a:latin typeface="Calibri Light" panose="020F0302020204030204" pitchFamily="34" charset="0"/>
              <a:cs typeface="Calibri Light" panose="020F03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Mailing list:</a:t>
            </a:r>
          </a:p>
          <a:p>
            <a:pPr marL="0" marR="0" indent="0" algn="l" defTabSz="914400" rtl="0" fontAlgn="auto" latinLnBrk="0" hangingPunct="0">
              <a:lnSpc>
                <a:spcPct val="100000"/>
              </a:lnSpc>
              <a:spcBef>
                <a:spcPts val="0"/>
              </a:spcBef>
              <a:spcAft>
                <a:spcPts val="0"/>
              </a:spcAft>
              <a:buClrTx/>
              <a:buSzTx/>
              <a:buFontTx/>
              <a:buNone/>
              <a:tabLst/>
            </a:pPr>
            <a:r>
              <a:rPr lang="en-US" sz="4400" dirty="0">
                <a:latin typeface="Calibri Light" panose="020F0302020204030204" pitchFamily="34" charset="0"/>
                <a:cs typeface="Calibri Light" panose="020F0302020204030204" pitchFamily="34" charset="0"/>
              </a:rPr>
              <a:t>	</a:t>
            </a:r>
            <a:r>
              <a:rPr lang="en-US" sz="4400" dirty="0" err="1">
                <a:latin typeface="Calibri Light" panose="020F0302020204030204" pitchFamily="34" charset="0"/>
                <a:cs typeface="Calibri Light" panose="020F0302020204030204" pitchFamily="34" charset="0"/>
              </a:rPr>
              <a:t>core@ietf.org</a:t>
            </a:r>
            <a:endParaRPr lang="en-US" sz="4400" dirty="0">
              <a:latin typeface="Calibri Light" panose="020F0302020204030204" pitchFamily="34" charset="0"/>
              <a:cs typeface="Calibri Light" panose="020F03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endParaRPr>
          </a:p>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Jabber:</a:t>
            </a:r>
          </a:p>
          <a:p>
            <a:pPr marL="0" marR="0" indent="0" algn="l" defTabSz="914400" rtl="0" fontAlgn="auto" latinLnBrk="0" hangingPunct="0">
              <a:lnSpc>
                <a:spcPct val="100000"/>
              </a:lnSpc>
              <a:spcBef>
                <a:spcPts val="0"/>
              </a:spcBef>
              <a:spcAft>
                <a:spcPts val="0"/>
              </a:spcAft>
              <a:buClrTx/>
              <a:buSzTx/>
              <a:buFontTx/>
              <a:buNone/>
              <a:tabLst/>
            </a:pPr>
            <a:r>
              <a:rPr lang="en-US" sz="4400" dirty="0">
                <a:latin typeface="Calibri Light" panose="020F0302020204030204" pitchFamily="34" charset="0"/>
                <a:cs typeface="Calibri Light" panose="020F0302020204030204" pitchFamily="34" charset="0"/>
              </a:rPr>
              <a:t>	</a:t>
            </a:r>
            <a:r>
              <a:rPr lang="en-US" sz="4400" dirty="0" err="1">
                <a:latin typeface="Calibri Light" panose="020F0302020204030204" pitchFamily="34" charset="0"/>
                <a:cs typeface="Calibri Light" panose="020F0302020204030204" pitchFamily="34" charset="0"/>
              </a:rPr>
              <a:t>core@jabber.ietf.org</a:t>
            </a:r>
            <a:endPar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endParaRPr>
          </a:p>
        </p:txBody>
      </p:sp>
      <p:pic>
        <p:nvPicPr>
          <p:cNvPr id="13" name="image.png" descr="image.png">
            <a:extLst>
              <a:ext uri="{FF2B5EF4-FFF2-40B4-BE49-F238E27FC236}">
                <a16:creationId xmlns:a16="http://schemas.microsoft.com/office/drawing/2014/main" id="{903C0402-8B83-BB4D-91CB-CF88F85E3E62}"/>
              </a:ext>
            </a:extLst>
          </p:cNvPr>
          <p:cNvPicPr>
            <a:picLocks noChangeAspect="1"/>
          </p:cNvPicPr>
          <p:nvPr/>
        </p:nvPicPr>
        <p:blipFill>
          <a:blip r:embed="rId2"/>
          <a:stretch>
            <a:fillRect/>
          </a:stretch>
        </p:blipFill>
        <p:spPr>
          <a:xfrm>
            <a:off x="17989800" y="10973441"/>
            <a:ext cx="3868989" cy="2146216"/>
          </a:xfrm>
          <a:prstGeom prst="rect">
            <a:avLst/>
          </a:prstGeom>
          <a:ln w="254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IESG Processing</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004646" y="3651250"/>
            <a:ext cx="22379354" cy="8702676"/>
          </a:xfrm>
        </p:spPr>
        <p:txBody>
          <a:bodyPr>
            <a:normAutofit/>
          </a:bodyPr>
          <a:lstStyle/>
          <a:p>
            <a:pPr marL="1397000" indent="-1143000"/>
            <a:r>
              <a:rPr lang="en-US" sz="8000" dirty="0">
                <a:latin typeface="Calibri Light" panose="020F0302020204030204" pitchFamily="34" charset="0"/>
                <a:cs typeface="Calibri Light" panose="020F0302020204030204" pitchFamily="34" charset="0"/>
              </a:rPr>
              <a:t>draft-ietf-core-resource-directory-25</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In IESG Evaluation (</a:t>
            </a:r>
            <a:r>
              <a:rPr lang="en-US" sz="8000" dirty="0" err="1">
                <a:solidFill>
                  <a:schemeClr val="bg2">
                    <a:lumMod val="75000"/>
                  </a:schemeClr>
                </a:solidFill>
                <a:latin typeface="Calibri Light" panose="020F0302020204030204" pitchFamily="34" charset="0"/>
                <a:cs typeface="Calibri Light" panose="020F0302020204030204" pitchFamily="34" charset="0"/>
              </a:rPr>
              <a:t>Telechat</a:t>
            </a:r>
            <a:r>
              <a:rPr lang="en-US" sz="8000" dirty="0">
                <a:solidFill>
                  <a:schemeClr val="bg2">
                    <a:lumMod val="75000"/>
                  </a:schemeClr>
                </a:solidFill>
                <a:latin typeface="Calibri Light" panose="020F0302020204030204" pitchFamily="34" charset="0"/>
                <a:cs typeface="Calibri Light" panose="020F0302020204030204" pitchFamily="34" charset="0"/>
              </a:rPr>
              <a:t>: 20-08-13)</a:t>
            </a:r>
            <a:endParaRPr lang="en-US" sz="9600" dirty="0">
              <a:solidFill>
                <a:schemeClr val="bg2">
                  <a:lumMod val="75000"/>
                </a:schemeClr>
              </a:solidFill>
              <a:latin typeface="Calibri Light" panose="020F0302020204030204" pitchFamily="34" charset="0"/>
              <a:cs typeface="Calibri Light" panose="020F0302020204030204" pitchFamily="34" charset="0"/>
            </a:endParaRPr>
          </a:p>
          <a:p>
            <a:pPr marL="1397000" indent="-1143000"/>
            <a:r>
              <a:rPr lang="en-US" sz="8000" dirty="0">
                <a:latin typeface="Calibri Light" panose="020F0302020204030204" pitchFamily="34" charset="0"/>
                <a:cs typeface="Calibri Light" panose="020F0302020204030204" pitchFamily="34" charset="0"/>
              </a:rPr>
              <a:t>draft-ietf-core-stateless-06</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In IESG Evaluation::Revised I-D Needed</a:t>
            </a:r>
            <a:endParaRPr lang="en-US" sz="9600" dirty="0">
              <a:solidFill>
                <a:schemeClr val="bg2">
                  <a:lumMod val="7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483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In Post-WGLC processing</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743200" y="3651250"/>
            <a:ext cx="21640800" cy="8702676"/>
          </a:xfrm>
        </p:spPr>
        <p:txBody>
          <a:bodyPr>
            <a:normAutofit/>
          </a:bodyPr>
          <a:lstStyle/>
          <a:p>
            <a:pPr marL="1397000" indent="-1143000"/>
            <a:r>
              <a:rPr lang="en-US" sz="8000" dirty="0">
                <a:latin typeface="Calibri Light" panose="020F0302020204030204" pitchFamily="34" charset="0"/>
                <a:cs typeface="Calibri Light" panose="020F0302020204030204" pitchFamily="34" charset="0"/>
              </a:rPr>
              <a:t>draft-ietf-core-dev-urn-07</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On AD Evaluation::Revised I-D Needed</a:t>
            </a:r>
            <a:endParaRPr lang="en-US" sz="8000" dirty="0">
              <a:latin typeface="Calibri Light" panose="020F0302020204030204" pitchFamily="34" charset="0"/>
              <a:cs typeface="Calibri Light" panose="020F0302020204030204" pitchFamily="34" charset="0"/>
            </a:endParaRPr>
          </a:p>
          <a:p>
            <a:pPr marL="1397000" indent="-1143000"/>
            <a:r>
              <a:rPr lang="en-US" sz="8000" dirty="0">
                <a:latin typeface="Calibri Light" panose="020F0302020204030204" pitchFamily="34" charset="0"/>
                <a:cs typeface="Calibri Light" panose="020F0302020204030204" pitchFamily="34" charset="0"/>
              </a:rPr>
              <a:t>draft-ietf-core-echo-request-tag-10</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On Shepherd’s Writeup</a:t>
            </a:r>
            <a:endParaRPr lang="en-US" sz="9600" dirty="0">
              <a:solidFill>
                <a:schemeClr val="bg2">
                  <a:lumMod val="75000"/>
                </a:schemeClr>
              </a:solidFill>
              <a:latin typeface="Calibri Light" panose="020F0302020204030204" pitchFamily="34" charset="0"/>
              <a:cs typeface="Calibri Light" panose="020F0302020204030204" pitchFamily="34" charset="0"/>
            </a:endParaRPr>
          </a:p>
          <a:p>
            <a:pPr marL="1397000" indent="-1143000"/>
            <a:r>
              <a:rPr lang="en-US" sz="8000" dirty="0">
                <a:latin typeface="Calibri Light" panose="020F0302020204030204" pitchFamily="34" charset="0"/>
                <a:cs typeface="Calibri Light" panose="020F0302020204030204" pitchFamily="34" charset="0"/>
              </a:rPr>
              <a:t>draft-ietf-core-oscore-groupcomm-09</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WGLC comments to process</a:t>
            </a:r>
            <a:endParaRPr lang="en-US" sz="8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478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In WGLC</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743200" y="3651250"/>
            <a:ext cx="19964400" cy="8702676"/>
          </a:xfrm>
        </p:spPr>
        <p:txBody>
          <a:bodyPr>
            <a:normAutofit/>
          </a:bodyPr>
          <a:lstStyle/>
          <a:p>
            <a:pPr marL="1397000" indent="-1143000"/>
            <a:r>
              <a:rPr lang="en-US" sz="8000" dirty="0">
                <a:latin typeface="Calibri Light" panose="020F0302020204030204" pitchFamily="34" charset="0"/>
                <a:cs typeface="Calibri Light" panose="020F0302020204030204" pitchFamily="34" charset="0"/>
              </a:rPr>
              <a:t>draft-ietf-core-yang-cbor-13</a:t>
            </a:r>
          </a:p>
          <a:p>
            <a:pPr marL="1397000" indent="-1143000"/>
            <a:r>
              <a:rPr lang="en-US" sz="8000" dirty="0">
                <a:latin typeface="Calibri Light" panose="020F0302020204030204" pitchFamily="34" charset="0"/>
                <a:cs typeface="Calibri Light" panose="020F0302020204030204" pitchFamily="34" charset="0"/>
              </a:rPr>
              <a:t>draft-ietf-core-comi-10</a:t>
            </a:r>
          </a:p>
          <a:p>
            <a:pPr marL="1397000" indent="-1143000"/>
            <a:r>
              <a:rPr lang="en-US" sz="8000" dirty="0">
                <a:latin typeface="Calibri Light" panose="020F0302020204030204" pitchFamily="34" charset="0"/>
                <a:cs typeface="Calibri Light" panose="020F0302020204030204" pitchFamily="34" charset="0"/>
              </a:rPr>
              <a:t>draft-ietf-core-sid-14</a:t>
            </a:r>
          </a:p>
          <a:p>
            <a:pPr marL="1397000" indent="-1143000"/>
            <a:r>
              <a:rPr lang="en-US" sz="8000" dirty="0">
                <a:latin typeface="Calibri Light" panose="020F0302020204030204" pitchFamily="34" charset="0"/>
                <a:cs typeface="Calibri Light" panose="020F0302020204030204" pitchFamily="34" charset="0"/>
              </a:rPr>
              <a:t>draft-ietf-core-yang-library-02</a:t>
            </a:r>
          </a:p>
          <a:p>
            <a:pPr marL="1397000" indent="-1143000"/>
            <a:endParaRPr lang="en-US" sz="8000" dirty="0">
              <a:latin typeface="Calibri Light" panose="020F0302020204030204" pitchFamily="34" charset="0"/>
              <a:cs typeface="Calibri Light" panose="020F0302020204030204" pitchFamily="34" charset="0"/>
            </a:endParaRPr>
          </a:p>
          <a:p>
            <a:pPr marL="1397000" indent="-1143000">
              <a:buNone/>
            </a:pPr>
            <a:r>
              <a:rPr lang="en-US" sz="8000" dirty="0">
                <a:solidFill>
                  <a:schemeClr val="bg2">
                    <a:lumMod val="75000"/>
                  </a:schemeClr>
                </a:solidFill>
                <a:latin typeface="Calibri Light" panose="020F0302020204030204" pitchFamily="34" charset="0"/>
                <a:cs typeface="Calibri Light" panose="020F0302020204030204" pitchFamily="34" charset="0"/>
              </a:rPr>
              <a:t>Ends on the 29</a:t>
            </a:r>
            <a:r>
              <a:rPr lang="en-US" sz="8000" baseline="30000" dirty="0">
                <a:solidFill>
                  <a:schemeClr val="bg2">
                    <a:lumMod val="75000"/>
                  </a:schemeClr>
                </a:solidFill>
                <a:latin typeface="Calibri Light" panose="020F0302020204030204" pitchFamily="34" charset="0"/>
                <a:cs typeface="Calibri Light" panose="020F0302020204030204" pitchFamily="34" charset="0"/>
              </a:rPr>
              <a:t>th</a:t>
            </a:r>
            <a:r>
              <a:rPr lang="en-US" sz="8000" dirty="0">
                <a:solidFill>
                  <a:schemeClr val="bg2">
                    <a:lumMod val="75000"/>
                  </a:schemeClr>
                </a:solidFill>
                <a:latin typeface="Calibri Light" panose="020F0302020204030204" pitchFamily="34" charset="0"/>
                <a:cs typeface="Calibri Light" panose="020F0302020204030204" pitchFamily="34" charset="0"/>
              </a:rPr>
              <a:t> of July</a:t>
            </a:r>
            <a:endParaRPr lang="en-US" sz="8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4299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Resource Directory</a:t>
            </a:r>
          </a:p>
        </p:txBody>
      </p:sp>
    </p:spTree>
    <p:extLst>
      <p:ext uri="{BB962C8B-B14F-4D97-AF65-F5344CB8AC3E}">
        <p14:creationId xmlns:p14="http://schemas.microsoft.com/office/powerpoint/2010/main" val="20767966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Echo-Request-Tag</a:t>
            </a:r>
          </a:p>
        </p:txBody>
      </p:sp>
    </p:spTree>
    <p:extLst>
      <p:ext uri="{BB962C8B-B14F-4D97-AF65-F5344CB8AC3E}">
        <p14:creationId xmlns:p14="http://schemas.microsoft.com/office/powerpoint/2010/main" val="116494032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Problem Details</a:t>
            </a:r>
          </a:p>
        </p:txBody>
      </p:sp>
    </p:spTree>
    <p:extLst>
      <p:ext uri="{BB962C8B-B14F-4D97-AF65-F5344CB8AC3E}">
        <p14:creationId xmlns:p14="http://schemas.microsoft.com/office/powerpoint/2010/main" val="116494032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a:xfrm>
            <a:off x="4826000" y="4191000"/>
            <a:ext cx="14732000" cy="5359400"/>
          </a:xfrm>
        </p:spPr>
        <p:txBody>
          <a:bodyPr/>
          <a:lstStyle/>
          <a:p>
            <a:r>
              <a:rPr lang="en-US" sz="13400" dirty="0" err="1"/>
              <a:t>Dynlink</a:t>
            </a:r>
            <a:endParaRPr lang="en-US" sz="13400" dirty="0"/>
          </a:p>
        </p:txBody>
      </p:sp>
    </p:spTree>
    <p:extLst>
      <p:ext uri="{BB962C8B-B14F-4D97-AF65-F5344CB8AC3E}">
        <p14:creationId xmlns:p14="http://schemas.microsoft.com/office/powerpoint/2010/main" val="116494032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err="1"/>
              <a:t>SenML</a:t>
            </a:r>
            <a:endParaRPr lang="en-US" sz="13400" dirty="0"/>
          </a:p>
        </p:txBody>
      </p:sp>
    </p:spTree>
    <p:extLst>
      <p:ext uri="{BB962C8B-B14F-4D97-AF65-F5344CB8AC3E}">
        <p14:creationId xmlns:p14="http://schemas.microsoft.com/office/powerpoint/2010/main" val="33985101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a:xfrm>
            <a:off x="4134007" y="4191000"/>
            <a:ext cx="16131060" cy="5359400"/>
          </a:xfrm>
        </p:spPr>
        <p:txBody>
          <a:bodyPr/>
          <a:lstStyle/>
          <a:p>
            <a:r>
              <a:rPr lang="en-US" sz="13400" dirty="0" err="1"/>
              <a:t>Blockwise</a:t>
            </a:r>
            <a:r>
              <a:rPr lang="en-US" sz="13400" dirty="0"/>
              <a:t> for DOTS</a:t>
            </a:r>
          </a:p>
        </p:txBody>
      </p:sp>
    </p:spTree>
    <p:extLst>
      <p:ext uri="{BB962C8B-B14F-4D97-AF65-F5344CB8AC3E}">
        <p14:creationId xmlns:p14="http://schemas.microsoft.com/office/powerpoint/2010/main" val="169139467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a:xfrm>
            <a:off x="4134007" y="4191000"/>
            <a:ext cx="16131060" cy="5359400"/>
          </a:xfrm>
        </p:spPr>
        <p:txBody>
          <a:bodyPr/>
          <a:lstStyle/>
          <a:p>
            <a:r>
              <a:rPr lang="en-US" sz="13400" dirty="0"/>
              <a:t>AIF</a:t>
            </a:r>
          </a:p>
        </p:txBody>
      </p:sp>
    </p:spTree>
    <p:extLst>
      <p:ext uri="{BB962C8B-B14F-4D97-AF65-F5344CB8AC3E}">
        <p14:creationId xmlns:p14="http://schemas.microsoft.com/office/powerpoint/2010/main" val="169139467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 name="Title"/>
          <p:cNvSpPr txBox="1">
            <a:spLocks noGrp="1"/>
          </p:cNvSpPr>
          <p:nvPr>
            <p:ph type="title"/>
          </p:nvPr>
        </p:nvSpPr>
        <p:spPr>
          <a:xfrm>
            <a:off x="3810000" y="1219200"/>
            <a:ext cx="16916400" cy="2286000"/>
          </a:xfrm>
          <a:prstGeom prst="rect">
            <a:avLst/>
          </a:prstGeom>
        </p:spPr>
        <p:txBody>
          <a:bodyPr/>
          <a:lstStyle/>
          <a:p>
            <a:r>
              <a:t> </a:t>
            </a:r>
            <a:br>
              <a:rPr/>
            </a:br>
            <a:endParaRPr/>
          </a:p>
        </p:txBody>
      </p:sp>
      <p:sp>
        <p:nvSpPr>
          <p:cNvPr id="2140" name="We assume people have read the drafts…"/>
          <p:cNvSpPr txBox="1">
            <a:spLocks noGrp="1"/>
          </p:cNvSpPr>
          <p:nvPr>
            <p:ph type="body" idx="1"/>
          </p:nvPr>
        </p:nvSpPr>
        <p:spPr>
          <a:xfrm>
            <a:off x="3153507" y="2362200"/>
            <a:ext cx="19209969" cy="8229600"/>
          </a:xfrm>
          <a:prstGeom prst="rect">
            <a:avLst/>
          </a:prstGeom>
        </p:spPr>
        <p:txBody>
          <a:bodyPr/>
          <a:lstStyle/>
          <a:p>
            <a:r>
              <a:rPr sz="5400" b="0" dirty="0">
                <a:latin typeface="Calibri Light" panose="020F0302020204030204" pitchFamily="34" charset="0"/>
                <a:cs typeface="Calibri Light" panose="020F0302020204030204" pitchFamily="34" charset="0"/>
              </a:rPr>
              <a:t>We assume people have read the drafts</a:t>
            </a:r>
          </a:p>
          <a:p>
            <a:endParaRPr sz="5400" b="0" dirty="0">
              <a:latin typeface="Calibri Light" panose="020F0302020204030204" pitchFamily="34" charset="0"/>
              <a:cs typeface="Calibri Light" panose="020F0302020204030204" pitchFamily="34" charset="0"/>
            </a:endParaRPr>
          </a:p>
          <a:p>
            <a:r>
              <a:rPr sz="5400" b="0" dirty="0">
                <a:latin typeface="Calibri Light" panose="020F0302020204030204" pitchFamily="34" charset="0"/>
                <a:cs typeface="Calibri Light" panose="020F0302020204030204" pitchFamily="34" charset="0"/>
              </a:rPr>
              <a:t>Meetings serve to advance difficult issues by making good use of face-to-face communications</a:t>
            </a:r>
          </a:p>
          <a:p>
            <a:endParaRPr sz="5400" b="0" dirty="0">
              <a:latin typeface="Calibri Light" panose="020F0302020204030204" pitchFamily="34" charset="0"/>
              <a:cs typeface="Calibri Light" panose="020F0302020204030204" pitchFamily="34" charset="0"/>
            </a:endParaRPr>
          </a:p>
          <a:p>
            <a:r>
              <a:rPr sz="5400" b="0" dirty="0">
                <a:latin typeface="Calibri Light" panose="020F0302020204030204" pitchFamily="34" charset="0"/>
                <a:cs typeface="Calibri Light" panose="020F0302020204030204" pitchFamily="34" charset="0"/>
              </a:rPr>
              <a:t>Note Well: Be aware of the IPR principles, according to RFC 8179 and its updates</a:t>
            </a:r>
          </a:p>
        </p:txBody>
      </p:sp>
      <p:sp>
        <p:nvSpPr>
          <p:cNvPr id="2142"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2</a:t>
            </a:fld>
            <a:endParaRPr/>
          </a:p>
        </p:txBody>
      </p:sp>
      <p:sp>
        <p:nvSpPr>
          <p:cNvPr id="2141" name="Blue sheets…"/>
          <p:cNvSpPr txBox="1"/>
          <p:nvPr/>
        </p:nvSpPr>
        <p:spPr>
          <a:xfrm>
            <a:off x="15398750" y="9632950"/>
            <a:ext cx="6964727" cy="315983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01600" tIns="101600" rIns="101600" bIns="101600">
            <a:spAutoFit/>
          </a:bodyPr>
          <a:lstStyle/>
          <a:p>
            <a:pPr marL="40640" marR="81279" defTabSz="1828800">
              <a:buClr>
                <a:srgbClr val="000000"/>
              </a:buClr>
              <a:buSzPct val="100000"/>
              <a:buChar char=""/>
              <a:defRPr sz="4800">
                <a:uFill>
                  <a:solidFill>
                    <a:srgbClr val="000000"/>
                  </a:solidFill>
                </a:uFill>
                <a:latin typeface="Arial"/>
                <a:ea typeface="Arial"/>
                <a:cs typeface="Arial"/>
                <a:sym typeface="Arial"/>
              </a:defRPr>
            </a:pPr>
            <a:r>
              <a:rPr lang="es-ES" dirty="0">
                <a:latin typeface="Courier" pitchFamily="2" charset="0"/>
              </a:rPr>
              <a:t> </a:t>
            </a:r>
            <a:r>
              <a:rPr dirty="0">
                <a:latin typeface="Courier" pitchFamily="2" charset="0"/>
              </a:rPr>
              <a:t>Blue</a:t>
            </a:r>
            <a:r>
              <a:rPr lang="es-ES" dirty="0">
                <a:latin typeface="Courier" pitchFamily="2" charset="0"/>
              </a:rPr>
              <a:t> </a:t>
            </a:r>
            <a:r>
              <a:rPr dirty="0">
                <a:latin typeface="Courier" pitchFamily="2" charset="0"/>
              </a:rPr>
              <a:t>sheets</a:t>
            </a:r>
          </a:p>
          <a:p>
            <a:pPr marL="40640" marR="81279" defTabSz="1828800">
              <a:buClr>
                <a:srgbClr val="000000"/>
              </a:buClr>
              <a:buSzPct val="100000"/>
              <a:buChar char=""/>
              <a:defRPr sz="4800">
                <a:uFill>
                  <a:solidFill>
                    <a:srgbClr val="000000"/>
                  </a:solidFill>
                </a:uFill>
                <a:latin typeface="Arial"/>
                <a:ea typeface="Arial"/>
                <a:cs typeface="Arial"/>
                <a:sym typeface="Arial"/>
              </a:defRPr>
            </a:pPr>
            <a:r>
              <a:rPr lang="es-ES" dirty="0">
                <a:latin typeface="Courier" pitchFamily="2" charset="0"/>
              </a:rPr>
              <a:t> </a:t>
            </a:r>
            <a:r>
              <a:rPr lang="es-ES" dirty="0" err="1">
                <a:latin typeface="Courier" pitchFamily="2" charset="0"/>
              </a:rPr>
              <a:t>Jabber</a:t>
            </a:r>
            <a:r>
              <a:rPr lang="es-ES" dirty="0">
                <a:latin typeface="Courier" pitchFamily="2" charset="0"/>
              </a:rPr>
              <a:t> </a:t>
            </a:r>
            <a:r>
              <a:rPr dirty="0">
                <a:latin typeface="Courier" pitchFamily="2" charset="0"/>
              </a:rPr>
              <a:t>Scribe(s)</a:t>
            </a:r>
            <a:endParaRPr lang="es-ES" dirty="0">
              <a:latin typeface="Courier" pitchFamily="2" charset="0"/>
            </a:endParaRPr>
          </a:p>
          <a:p>
            <a:pPr marL="40640" marR="81279" defTabSz="1828800">
              <a:buClr>
                <a:srgbClr val="000000"/>
              </a:buClr>
              <a:buSzPct val="100000"/>
              <a:buChar char=""/>
              <a:defRPr sz="4800">
                <a:uFill>
                  <a:solidFill>
                    <a:srgbClr val="000000"/>
                  </a:solidFill>
                </a:uFill>
                <a:latin typeface="Arial"/>
                <a:ea typeface="Arial"/>
                <a:cs typeface="Arial"/>
                <a:sym typeface="Arial"/>
              </a:defRPr>
            </a:pPr>
            <a:r>
              <a:rPr lang="x-none" dirty="0">
                <a:latin typeface="Courier" pitchFamily="2" charset="0"/>
              </a:rPr>
              <a:t> Note Taker(s)</a:t>
            </a:r>
            <a:br>
              <a:rPr lang="es-ES" dirty="0">
                <a:latin typeface="Courier" pitchFamily="2" charset="0"/>
              </a:rPr>
            </a:br>
            <a:endParaRPr dirty="0">
              <a:latin typeface="Courier" pitchFamily="2"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3" name="Title 3"/>
          <p:cNvSpPr txBox="1">
            <a:spLocks noGrp="1"/>
          </p:cNvSpPr>
          <p:nvPr>
            <p:ph type="title"/>
          </p:nvPr>
        </p:nvSpPr>
        <p:spPr>
          <a:xfrm>
            <a:off x="3835399" y="2675439"/>
            <a:ext cx="16703678" cy="10082743"/>
          </a:xfrm>
          <a:prstGeom prst="rect">
            <a:avLst/>
          </a:prstGeom>
        </p:spPr>
        <p:txBody>
          <a:bodyPr/>
          <a:lstStyle/>
          <a:p>
            <a:pPr algn="ctr">
              <a:defRPr sz="10800">
                <a:latin typeface="Calibri"/>
                <a:ea typeface="Calibri"/>
                <a:cs typeface="Calibri"/>
                <a:sym typeface="Calibri"/>
              </a:defRPr>
            </a:pPr>
            <a:r>
              <a:rPr dirty="0"/>
              <a:t>Thank you!</a:t>
            </a:r>
            <a:br>
              <a:rPr dirty="0"/>
            </a:br>
            <a:r>
              <a:rPr dirty="0"/>
              <a:t>Comments/questions?</a:t>
            </a:r>
            <a:br>
              <a:rPr dirty="0"/>
            </a:br>
            <a:br>
              <a:rPr dirty="0"/>
            </a:br>
            <a:endParaRPr dirty="0"/>
          </a:p>
        </p:txBody>
      </p:sp>
      <p:pic>
        <p:nvPicPr>
          <p:cNvPr id="3" name="image.png" descr="image.png">
            <a:extLst>
              <a:ext uri="{FF2B5EF4-FFF2-40B4-BE49-F238E27FC236}">
                <a16:creationId xmlns:a16="http://schemas.microsoft.com/office/drawing/2014/main" id="{093F44E9-18D3-4949-B42B-B320123855CE}"/>
              </a:ext>
            </a:extLst>
          </p:cNvPr>
          <p:cNvPicPr>
            <a:picLocks noChangeAspect="1"/>
          </p:cNvPicPr>
          <p:nvPr/>
        </p:nvPicPr>
        <p:blipFill>
          <a:blip r:embed="rId2"/>
          <a:stretch>
            <a:fillRect/>
          </a:stretch>
        </p:blipFill>
        <p:spPr>
          <a:xfrm>
            <a:off x="9453566" y="8581292"/>
            <a:ext cx="5467343" cy="3032859"/>
          </a:xfrm>
          <a:prstGeom prst="rect">
            <a:avLst/>
          </a:prstGeom>
          <a:ln w="254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4" name="Note Well"/>
          <p:cNvSpPr txBox="1">
            <a:spLocks noGrp="1"/>
          </p:cNvSpPr>
          <p:nvPr>
            <p:ph type="title" idx="4294967295"/>
          </p:nvPr>
        </p:nvSpPr>
        <p:spPr>
          <a:xfrm>
            <a:off x="0" y="914400"/>
            <a:ext cx="24384000" cy="1066800"/>
          </a:xfrm>
          <a:prstGeom prst="rect">
            <a:avLst/>
          </a:prstGeom>
        </p:spPr>
        <p:txBody>
          <a:bodyPr lIns="88900" tIns="88900" rIns="88900" bIns="88900">
            <a:normAutofit/>
          </a:bodyPr>
          <a:lstStyle>
            <a:lvl1pPr algn="ctr" defTabSz="1572768">
              <a:defRPr sz="6192" b="1">
                <a:latin typeface="+mn-lt"/>
                <a:ea typeface="+mn-ea"/>
                <a:cs typeface="+mn-cs"/>
                <a:sym typeface="Times New Roman"/>
              </a:defRPr>
            </a:lvl1pPr>
          </a:lstStyle>
          <a:p>
            <a:r>
              <a:rPr sz="6000" dirty="0"/>
              <a:t>Note Well</a:t>
            </a:r>
          </a:p>
        </p:txBody>
      </p:sp>
      <p:sp>
        <p:nvSpPr>
          <p:cNvPr id="2146" name="http://www.ietf.org/about/note-well.html"/>
          <p:cNvSpPr txBox="1"/>
          <p:nvPr/>
        </p:nvSpPr>
        <p:spPr>
          <a:xfrm>
            <a:off x="6955399" y="11688310"/>
            <a:ext cx="10473202" cy="91307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1600" tIns="101600" rIns="101600" bIns="101600">
            <a:spAutoFit/>
          </a:bodyPr>
          <a:lstStyle>
            <a:lvl1pPr marL="81279" marR="81279" algn="r">
              <a:defRPr sz="4600">
                <a:uFill>
                  <a:solidFill>
                    <a:srgbClr val="000000"/>
                  </a:solidFill>
                </a:uFill>
                <a:latin typeface="Calibri"/>
                <a:ea typeface="Calibri"/>
                <a:cs typeface="Calibri"/>
                <a:sym typeface="Calibri"/>
              </a:defRPr>
            </a:lvl1pPr>
          </a:lstStyle>
          <a:p>
            <a:pPr marL="81279" marR="81279" algn="l" defTabSz="914400" rtl="0" eaLnBrk="1" latinLnBrk="0" hangingPunct="1"/>
            <a:endParaRPr sz="4400" dirty="0"/>
          </a:p>
        </p:txBody>
      </p:sp>
      <p:sp>
        <p:nvSpPr>
          <p:cNvPr id="2" name="Rectangle 1">
            <a:extLst>
              <a:ext uri="{FF2B5EF4-FFF2-40B4-BE49-F238E27FC236}">
                <a16:creationId xmlns:a16="http://schemas.microsoft.com/office/drawing/2014/main" id="{0114C642-96E1-5443-A2F8-F8744FC95BF3}"/>
              </a:ext>
            </a:extLst>
          </p:cNvPr>
          <p:cNvSpPr/>
          <p:nvPr/>
        </p:nvSpPr>
        <p:spPr>
          <a:xfrm>
            <a:off x="6955398" y="11775513"/>
            <a:ext cx="11684293" cy="923330"/>
          </a:xfrm>
          <a:prstGeom prst="rect">
            <a:avLst/>
          </a:prstGeom>
        </p:spPr>
        <p:txBody>
          <a:bodyPr wrap="square">
            <a:spAutoFit/>
          </a:bodyPr>
          <a:lstStyle/>
          <a:p>
            <a:r>
              <a:rPr lang="en-GB" sz="5400" dirty="0">
                <a:hlinkClick r:id="rId2"/>
              </a:rPr>
              <a:t>https://www.ietf.org/about/note-well/</a:t>
            </a:r>
            <a:endParaRPr lang="en-US" sz="5400" dirty="0"/>
          </a:p>
        </p:txBody>
      </p:sp>
      <p:sp>
        <p:nvSpPr>
          <p:cNvPr id="8" name="Any submission to the IETF intended by the Contributor for publication as all or part of an IETF Internet-Draft or RFC and any statement made within the context of an IETF activity is considered an &quot;IETF Contribution&quot;. Such statements include oral statements in IETF sessions, as well as written and electronic communications made at any time or place, which are addressed to:…">
            <a:extLst>
              <a:ext uri="{FF2B5EF4-FFF2-40B4-BE49-F238E27FC236}">
                <a16:creationId xmlns:a16="http://schemas.microsoft.com/office/drawing/2014/main" id="{2675E0BA-134E-DE48-BF54-FA65B4A95548}"/>
              </a:ext>
            </a:extLst>
          </p:cNvPr>
          <p:cNvSpPr txBox="1">
            <a:spLocks/>
          </p:cNvSpPr>
          <p:nvPr/>
        </p:nvSpPr>
        <p:spPr>
          <a:xfrm>
            <a:off x="3352800" y="2133600"/>
            <a:ext cx="17678400" cy="9296400"/>
          </a:xfrm>
          <a:prstGeom prst="rect">
            <a:avLst/>
          </a:prstGeom>
        </p:spPr>
        <p:txBody>
          <a:bodyPr vert="horz" lIns="88900" tIns="88900" rIns="88900" bIns="88900" rtlCol="0">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 </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IETF plenary session</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IESG, or any member thereof on behalf of the IESG</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Any IETF mailing list, including the IETF list itself, any working group or design team list, or any other list functioning under IETF auspices</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Any IETF working group or portion thereof</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Any Birds of a Feather (BOF) session</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IAB or any member thereof on behalf of the IAB</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RFC Editor or the Internet-Drafts function</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All IETF Contributions are subject to the rules of </a:t>
            </a:r>
            <a:r>
              <a:rPr lang="en-GB" sz="2156" b="1" u="sng">
                <a:uFill>
                  <a:solidFill>
                    <a:srgbClr val="000000"/>
                  </a:solidFill>
                </a:uFill>
                <a:latin typeface="Arial"/>
                <a:ea typeface="Arial"/>
                <a:cs typeface="Arial"/>
                <a:sym typeface="Arial"/>
                <a:hlinkClick r:id="rId3"/>
              </a:rPr>
              <a:t>RFC 5378</a:t>
            </a:r>
            <a:r>
              <a:rPr lang="en-GB" sz="2156" b="1">
                <a:latin typeface="Arial"/>
                <a:ea typeface="Arial"/>
                <a:cs typeface="Arial"/>
                <a:sym typeface="Arial"/>
              </a:rPr>
              <a:t> and </a:t>
            </a:r>
            <a:r>
              <a:rPr lang="en-GB" sz="2156" b="1" u="sng">
                <a:uFill>
                  <a:solidFill>
                    <a:srgbClr val="000000"/>
                  </a:solidFill>
                </a:uFill>
                <a:latin typeface="Arial"/>
                <a:ea typeface="Arial"/>
                <a:cs typeface="Arial"/>
                <a:sym typeface="Arial"/>
                <a:hlinkClick r:id="rId4"/>
              </a:rPr>
              <a:t>RFC 8179</a:t>
            </a:r>
            <a:r>
              <a:rPr lang="en-GB" sz="2156" b="1">
                <a:latin typeface="Arial"/>
                <a:ea typeface="Arial"/>
                <a:cs typeface="Arial"/>
                <a:sym typeface="Arial"/>
              </a:rPr>
              <a:t>.</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Statements made outside of an IETF session, mailing list or other function, that are clearly not intended to be input to an IETF activity, group or function, are not IETF Contributions in the context of this notice.  Please consult </a:t>
            </a:r>
            <a:r>
              <a:rPr lang="en-GB" sz="2156" b="1" u="sng">
                <a:uFill>
                  <a:solidFill>
                    <a:srgbClr val="000000"/>
                  </a:solidFill>
                </a:uFill>
                <a:latin typeface="Arial"/>
                <a:ea typeface="Arial"/>
                <a:cs typeface="Arial"/>
                <a:sym typeface="Arial"/>
                <a:hlinkClick r:id="rId3"/>
              </a:rPr>
              <a:t>RFC 5378</a:t>
            </a:r>
            <a:r>
              <a:rPr lang="en-GB" sz="2156" b="1">
                <a:latin typeface="Arial"/>
                <a:ea typeface="Arial"/>
                <a:cs typeface="Arial"/>
                <a:sym typeface="Arial"/>
              </a:rPr>
              <a:t> and </a:t>
            </a:r>
            <a:r>
              <a:rPr lang="en-GB" sz="2156" b="1" u="sng">
                <a:uFill>
                  <a:solidFill>
                    <a:srgbClr val="000000"/>
                  </a:solidFill>
                </a:uFill>
                <a:latin typeface="Arial"/>
                <a:ea typeface="Arial"/>
                <a:cs typeface="Arial"/>
                <a:sym typeface="Arial"/>
                <a:hlinkClick r:id="rId4"/>
              </a:rPr>
              <a:t>RFC 8179</a:t>
            </a:r>
            <a:r>
              <a:rPr lang="en-GB" sz="2156" b="1">
                <a:latin typeface="Arial"/>
                <a:ea typeface="Arial"/>
                <a:cs typeface="Arial"/>
                <a:sym typeface="Arial"/>
              </a:rPr>
              <a:t> for details. </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 participant in any IETF activity is deemed to accept all IETF rules of process, as documented in Best Current Practices RFCs and IESG Statements. </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 participant in any IETF activity acknowledges that written, audio and video records of meetings may be made and may be available to the public.</a:t>
            </a:r>
            <a:br>
              <a:rPr lang="en-GB" sz="2156" b="1">
                <a:latin typeface="Arial"/>
                <a:ea typeface="Arial"/>
                <a:cs typeface="Arial"/>
                <a:sym typeface="Arial"/>
              </a:rPr>
            </a:br>
            <a:endParaRPr lang="en-GB" sz="2156" b="1" dirty="0">
              <a:latin typeface="Arial"/>
              <a:ea typeface="Arial"/>
              <a:cs typeface="Arial"/>
              <a:sym typeface="Arial"/>
            </a:endParaRPr>
          </a:p>
        </p:txBody>
      </p:sp>
      <p:pic>
        <p:nvPicPr>
          <p:cNvPr id="9" name="image.png" descr="image.png">
            <a:extLst>
              <a:ext uri="{FF2B5EF4-FFF2-40B4-BE49-F238E27FC236}">
                <a16:creationId xmlns:a16="http://schemas.microsoft.com/office/drawing/2014/main" id="{D8C6166D-521F-1F4A-8B90-B9260C0AFAE2}"/>
              </a:ext>
            </a:extLst>
          </p:cNvPr>
          <p:cNvPicPr>
            <a:picLocks noChangeAspect="1"/>
          </p:cNvPicPr>
          <p:nvPr/>
        </p:nvPicPr>
        <p:blipFill>
          <a:blip r:embed="rId5"/>
          <a:stretch>
            <a:fillRect/>
          </a:stretch>
        </p:blipFill>
        <p:spPr>
          <a:xfrm>
            <a:off x="18728355" y="11323939"/>
            <a:ext cx="2302845" cy="1277441"/>
          </a:xfrm>
          <a:prstGeom prst="rect">
            <a:avLst/>
          </a:prstGeom>
          <a:ln w="254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 name="Tuesday (150 min)"/>
          <p:cNvSpPr txBox="1">
            <a:spLocks noGrp="1"/>
          </p:cNvSpPr>
          <p:nvPr>
            <p:ph type="title"/>
          </p:nvPr>
        </p:nvSpPr>
        <p:spPr>
          <a:prstGeom prst="rect">
            <a:avLst/>
          </a:prstGeom>
        </p:spPr>
        <p:txBody>
          <a:bodyPr/>
          <a:lstStyle/>
          <a:p>
            <a:r>
              <a:rPr lang="es-ES" sz="8800" b="0" dirty="0">
                <a:latin typeface="Calibri" panose="020F0502020204030204" pitchFamily="34" charset="0"/>
                <a:cs typeface="Calibri" panose="020F0502020204030204" pitchFamily="34" charset="0"/>
              </a:rPr>
              <a:t>Tuesday</a:t>
            </a:r>
            <a:r>
              <a:rPr sz="8800" b="0">
                <a:latin typeface="Calibri" panose="020F0502020204030204" pitchFamily="34" charset="0"/>
                <a:cs typeface="Calibri" panose="020F0502020204030204" pitchFamily="34" charset="0"/>
              </a:rPr>
              <a:t> (</a:t>
            </a:r>
            <a:r>
              <a:rPr lang="es-ES" sz="8800" b="0" dirty="0">
                <a:latin typeface="Calibri" panose="020F0502020204030204" pitchFamily="34" charset="0"/>
                <a:cs typeface="Calibri" panose="020F0502020204030204" pitchFamily="34" charset="0"/>
              </a:rPr>
              <a:t>100</a:t>
            </a:r>
            <a:r>
              <a:rPr sz="8800" b="0">
                <a:latin typeface="Calibri" panose="020F0502020204030204" pitchFamily="34" charset="0"/>
                <a:cs typeface="Calibri" panose="020F0502020204030204" pitchFamily="34" charset="0"/>
              </a:rPr>
              <a:t> </a:t>
            </a:r>
            <a:r>
              <a:rPr sz="8800" b="0" dirty="0">
                <a:latin typeface="Calibri" panose="020F0502020204030204" pitchFamily="34" charset="0"/>
                <a:cs typeface="Calibri" panose="020F0502020204030204" pitchFamily="34" charset="0"/>
              </a:rPr>
              <a:t>min)</a:t>
            </a:r>
          </a:p>
        </p:txBody>
      </p:sp>
      <p:sp>
        <p:nvSpPr>
          <p:cNvPr id="2154" name="09:30–09:40 Intro, Agenda, Status…"/>
          <p:cNvSpPr txBox="1">
            <a:spLocks noGrp="1"/>
          </p:cNvSpPr>
          <p:nvPr>
            <p:ph type="body" idx="1"/>
          </p:nvPr>
        </p:nvSpPr>
        <p:spPr>
          <a:xfrm>
            <a:off x="3809999" y="3023268"/>
            <a:ext cx="16370301" cy="10668018"/>
          </a:xfrm>
          <a:prstGeom prst="rect">
            <a:avLst/>
          </a:prstGeom>
        </p:spPr>
        <p:txBody>
          <a:bodyPr/>
          <a:lstStyle/>
          <a:p>
            <a:r>
              <a:rPr lang="es-ES" sz="6600" b="0" dirty="0">
                <a:latin typeface="Calibri Light" panose="020F0302020204030204" pitchFamily="34" charset="0"/>
                <a:cs typeface="Calibri Light" panose="020F0302020204030204" pitchFamily="34" charset="0"/>
              </a:rPr>
              <a:t>14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10</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a:t>
            </a:r>
            <a:r>
              <a:rPr sz="6600" b="0" dirty="0">
                <a:latin typeface="Calibri Light" panose="020F0302020204030204" pitchFamily="34" charset="0"/>
                <a:cs typeface="Calibri Light" panose="020F0302020204030204" pitchFamily="34" charset="0"/>
              </a:rPr>
              <a:t>0 Intro, Agenda, Status</a:t>
            </a:r>
          </a:p>
          <a:p>
            <a:r>
              <a:rPr lang="es-ES" sz="6600" b="0" dirty="0">
                <a:latin typeface="Calibri Light" panose="020F0302020204030204" pitchFamily="34" charset="0"/>
                <a:cs typeface="Calibri Light" panose="020F0302020204030204" pitchFamily="34" charset="0"/>
              </a:rPr>
              <a:t>14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a:t>
            </a:r>
            <a:r>
              <a:rPr sz="6600" b="0" dirty="0">
                <a:latin typeface="Calibri Light" panose="020F0302020204030204" pitchFamily="34" charset="0"/>
                <a:cs typeface="Calibri Light" panose="020F0302020204030204" pitchFamily="34" charset="0"/>
              </a:rPr>
              <a:t>0–</a:t>
            </a:r>
            <a:r>
              <a:rPr lang="es-ES" sz="6600" b="0" dirty="0">
                <a:latin typeface="Calibri Light" panose="020F0302020204030204" pitchFamily="34" charset="0"/>
                <a:cs typeface="Calibri Light" panose="020F0302020204030204" pitchFamily="34" charset="0"/>
              </a:rPr>
              <a:t>14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dirty="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Resource Directory</a:t>
            </a:r>
          </a:p>
          <a:p>
            <a:r>
              <a:rPr lang="es-ES" sz="6600" b="0" dirty="0">
                <a:latin typeface="Calibri Light" panose="020F0302020204030204" pitchFamily="34" charset="0"/>
                <a:cs typeface="Calibri Light" panose="020F0302020204030204" pitchFamily="34" charset="0"/>
              </a:rPr>
              <a:t>14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dirty="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4</a:t>
            </a:r>
            <a:r>
              <a:rPr sz="6600" b="0" dirty="0">
                <a:latin typeface="Calibri Light" panose="020F0302020204030204" pitchFamily="34" charset="0"/>
                <a:cs typeface="Calibri Light" panose="020F0302020204030204" pitchFamily="34" charset="0"/>
              </a:rPr>
              <a:t>:</a:t>
            </a:r>
            <a:r>
              <a:rPr lang="it-IT" sz="6600" b="0" dirty="0">
                <a:latin typeface="Calibri Light" panose="020F0302020204030204" pitchFamily="34" charset="0"/>
                <a:cs typeface="Calibri Light" panose="020F0302020204030204" pitchFamily="34" charset="0"/>
              </a:rPr>
              <a:t>30</a:t>
            </a:r>
            <a:r>
              <a:rPr sz="6600" b="0" dirty="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Echo-Request-Tag</a:t>
            </a:r>
          </a:p>
          <a:p>
            <a:r>
              <a:rPr sz="6600" b="0" dirty="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3</a:t>
            </a:r>
            <a:r>
              <a:rPr lang="it-IT" sz="6600" b="0" dirty="0">
                <a:latin typeface="Calibri Light" panose="020F0302020204030204" pitchFamily="34" charset="0"/>
                <a:cs typeface="Calibri Light" panose="020F0302020204030204" pitchFamily="34" charset="0"/>
              </a:rPr>
              <a:t>0</a:t>
            </a:r>
            <a:r>
              <a:rPr sz="6600" b="0" dirty="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4</a:t>
            </a:r>
            <a:r>
              <a:rPr sz="6600" b="0" dirty="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40</a:t>
            </a:r>
            <a:r>
              <a:rPr sz="6600" b="0" dirty="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CoRE Applications</a:t>
            </a:r>
          </a:p>
          <a:p>
            <a:r>
              <a:rPr lang="it-IT" sz="6600" b="0" dirty="0">
                <a:latin typeface="Calibri Light" panose="020F0302020204030204" pitchFamily="34" charset="0"/>
                <a:cs typeface="Calibri Light" panose="020F0302020204030204" pitchFamily="34" charset="0"/>
              </a:rPr>
              <a:t>14:40–14:50 </a:t>
            </a:r>
            <a:r>
              <a:rPr lang="it-IT" sz="6600" b="0" dirty="0" err="1">
                <a:latin typeface="Calibri Light" panose="020F0302020204030204" pitchFamily="34" charset="0"/>
                <a:cs typeface="Calibri Light" panose="020F0302020204030204" pitchFamily="34" charset="0"/>
              </a:rPr>
              <a:t>Dynlink</a:t>
            </a:r>
            <a:endParaRPr lang="it-IT" sz="6600" b="0" dirty="0">
              <a:latin typeface="Calibri Light" panose="020F0302020204030204" pitchFamily="34" charset="0"/>
              <a:cs typeface="Calibri Light" panose="020F0302020204030204" pitchFamily="34" charset="0"/>
            </a:endParaRPr>
          </a:p>
          <a:p>
            <a:r>
              <a:rPr lang="it-IT" sz="6600" b="0" dirty="0">
                <a:latin typeface="Calibri Light" panose="020F0302020204030204" pitchFamily="34" charset="0"/>
                <a:cs typeface="Calibri Light" panose="020F0302020204030204" pitchFamily="34" charset="0"/>
              </a:rPr>
              <a:t>14:50–15:10 </a:t>
            </a:r>
            <a:r>
              <a:rPr lang="it-IT" sz="6600" b="0" dirty="0" err="1">
                <a:latin typeface="Calibri Light" panose="020F0302020204030204" pitchFamily="34" charset="0"/>
                <a:cs typeface="Calibri Light" panose="020F0302020204030204" pitchFamily="34" charset="0"/>
              </a:rPr>
              <a:t>SenML</a:t>
            </a:r>
            <a:endParaRPr lang="it-IT" sz="6600" b="0" dirty="0">
              <a:latin typeface="Calibri Light" panose="020F0302020204030204" pitchFamily="34" charset="0"/>
              <a:cs typeface="Calibri Light" panose="020F0302020204030204" pitchFamily="34" charset="0"/>
            </a:endParaRPr>
          </a:p>
          <a:p>
            <a:r>
              <a:rPr lang="it-IT" sz="6600" b="0" dirty="0">
                <a:latin typeface="Calibri Light" panose="020F0302020204030204" pitchFamily="34" charset="0"/>
                <a:cs typeface="Calibri Light" panose="020F0302020204030204" pitchFamily="34" charset="0"/>
              </a:rPr>
              <a:t>15:10–15:25 </a:t>
            </a:r>
            <a:r>
              <a:rPr lang="it-IT" sz="6600" b="0" dirty="0" err="1">
                <a:latin typeface="Calibri Light" panose="020F0302020204030204" pitchFamily="34" charset="0"/>
                <a:cs typeface="Calibri Light" panose="020F0302020204030204" pitchFamily="34" charset="0"/>
              </a:rPr>
              <a:t>Blockwise</a:t>
            </a:r>
            <a:r>
              <a:rPr lang="it-IT" sz="6600" b="0" dirty="0">
                <a:latin typeface="Calibri Light" panose="020F0302020204030204" pitchFamily="34" charset="0"/>
                <a:cs typeface="Calibri Light" panose="020F0302020204030204" pitchFamily="34" charset="0"/>
              </a:rPr>
              <a:t> for DOTS</a:t>
            </a:r>
          </a:p>
          <a:p>
            <a:r>
              <a:rPr lang="it-IT" sz="6600" b="0" dirty="0">
                <a:latin typeface="Calibri Light" panose="020F0302020204030204" pitchFamily="34" charset="0"/>
                <a:cs typeface="Calibri Light" panose="020F0302020204030204" pitchFamily="34" charset="0"/>
              </a:rPr>
              <a:t>15:25–15:35 AIF</a:t>
            </a:r>
          </a:p>
          <a:p>
            <a:r>
              <a:rPr lang="it-IT" sz="6600" b="0" dirty="0">
                <a:latin typeface="Calibri Light" panose="020F0302020204030204" pitchFamily="34" charset="0"/>
                <a:cs typeface="Calibri Light" panose="020F0302020204030204" pitchFamily="34" charset="0"/>
              </a:rPr>
              <a:t>15:35–15:50 </a:t>
            </a:r>
            <a:r>
              <a:rPr lang="it-IT" sz="6600" b="0" dirty="0" err="1">
                <a:latin typeface="Calibri Light" panose="020F0302020204030204" pitchFamily="34" charset="0"/>
                <a:cs typeface="Calibri Light" panose="020F0302020204030204" pitchFamily="34" charset="0"/>
              </a:rPr>
              <a:t>Flextime</a:t>
            </a:r>
            <a:endParaRPr sz="6600" b="0" dirty="0">
              <a:latin typeface="Calibri Light" panose="020F0302020204030204" pitchFamily="34" charset="0"/>
              <a:cs typeface="Calibri Light" panose="020F0302020204030204" pitchFamily="34" charset="0"/>
            </a:endParaRPr>
          </a:p>
        </p:txBody>
      </p:sp>
      <p:sp>
        <p:nvSpPr>
          <p:cNvPr id="2156"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4</a:t>
            </a:fld>
            <a:endParaRPr/>
          </a:p>
        </p:txBody>
      </p:sp>
      <p:sp>
        <p:nvSpPr>
          <p:cNvPr id="2155" name="All times are in time-warped CEST"/>
          <p:cNvSpPr txBox="1"/>
          <p:nvPr/>
        </p:nvSpPr>
        <p:spPr>
          <a:xfrm>
            <a:off x="15198233" y="423985"/>
            <a:ext cx="5566267" cy="94384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01600" tIns="101600" rIns="101600" bIns="101600">
            <a:spAutoFit/>
          </a:bodyPr>
          <a:lstStyle>
            <a:lvl1pPr marL="81279" marR="81279" defTabSz="1828800">
              <a:defRPr sz="4800">
                <a:uFill>
                  <a:solidFill>
                    <a:srgbClr val="000000"/>
                  </a:solidFill>
                </a:uFill>
                <a:latin typeface="+mn-lt"/>
                <a:ea typeface="+mn-ea"/>
                <a:cs typeface="+mn-cs"/>
                <a:sym typeface="Times New Roman"/>
              </a:defRPr>
            </a:lvl1pPr>
          </a:lstStyle>
          <a:p>
            <a:r>
              <a:t>All times are in </a:t>
            </a:r>
            <a:r>
              <a:rPr lang="es-ES"/>
              <a:t>UTC</a:t>
            </a:r>
            <a:endParaRPr/>
          </a:p>
        </p:txBody>
      </p:sp>
    </p:spTree>
    <p:extLst>
      <p:ext uri="{BB962C8B-B14F-4D97-AF65-F5344CB8AC3E}">
        <p14:creationId xmlns:p14="http://schemas.microsoft.com/office/powerpoint/2010/main" val="41135124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 name="Tuesday (150 min)"/>
          <p:cNvSpPr txBox="1">
            <a:spLocks noGrp="1"/>
          </p:cNvSpPr>
          <p:nvPr>
            <p:ph type="title"/>
          </p:nvPr>
        </p:nvSpPr>
        <p:spPr>
          <a:prstGeom prst="rect">
            <a:avLst/>
          </a:prstGeom>
        </p:spPr>
        <p:txBody>
          <a:bodyPr/>
          <a:lstStyle/>
          <a:p>
            <a:r>
              <a:rPr lang="es-ES" sz="8800" b="0" dirty="0">
                <a:latin typeface="Calibri" panose="020F0502020204030204" pitchFamily="34" charset="0"/>
                <a:cs typeface="Calibri" panose="020F0502020204030204" pitchFamily="34" charset="0"/>
              </a:rPr>
              <a:t>Friday</a:t>
            </a:r>
            <a:r>
              <a:rPr sz="8800" b="0">
                <a:latin typeface="Calibri" panose="020F0502020204030204" pitchFamily="34" charset="0"/>
                <a:cs typeface="Calibri" panose="020F0502020204030204" pitchFamily="34" charset="0"/>
              </a:rPr>
              <a:t> (</a:t>
            </a:r>
            <a:r>
              <a:rPr lang="es-ES" sz="8800" b="0" dirty="0">
                <a:latin typeface="Calibri" panose="020F0502020204030204" pitchFamily="34" charset="0"/>
                <a:cs typeface="Calibri" panose="020F0502020204030204" pitchFamily="34" charset="0"/>
              </a:rPr>
              <a:t>100</a:t>
            </a:r>
            <a:r>
              <a:rPr sz="8800" b="0">
                <a:latin typeface="Calibri" panose="020F0502020204030204" pitchFamily="34" charset="0"/>
                <a:cs typeface="Calibri" panose="020F0502020204030204" pitchFamily="34" charset="0"/>
              </a:rPr>
              <a:t> </a:t>
            </a:r>
            <a:r>
              <a:rPr sz="8800" b="0" dirty="0">
                <a:latin typeface="Calibri" panose="020F0502020204030204" pitchFamily="34" charset="0"/>
                <a:cs typeface="Calibri" panose="020F0502020204030204" pitchFamily="34" charset="0"/>
              </a:rPr>
              <a:t>min)</a:t>
            </a:r>
          </a:p>
        </p:txBody>
      </p:sp>
      <p:sp>
        <p:nvSpPr>
          <p:cNvPr id="2156"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5</a:t>
            </a:fld>
            <a:endParaRPr/>
          </a:p>
        </p:txBody>
      </p:sp>
      <p:sp>
        <p:nvSpPr>
          <p:cNvPr id="2155" name="All times are in time-warped CEST"/>
          <p:cNvSpPr txBox="1"/>
          <p:nvPr/>
        </p:nvSpPr>
        <p:spPr>
          <a:xfrm>
            <a:off x="15198233" y="423985"/>
            <a:ext cx="5566267" cy="94384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01600" tIns="101600" rIns="101600" bIns="101600">
            <a:spAutoFit/>
          </a:bodyPr>
          <a:lstStyle>
            <a:lvl1pPr marL="81279" marR="81279" defTabSz="1828800">
              <a:defRPr sz="4800">
                <a:uFill>
                  <a:solidFill>
                    <a:srgbClr val="000000"/>
                  </a:solidFill>
                </a:uFill>
                <a:latin typeface="+mn-lt"/>
                <a:ea typeface="+mn-ea"/>
                <a:cs typeface="+mn-cs"/>
                <a:sym typeface="Times New Roman"/>
              </a:defRPr>
            </a:lvl1pPr>
          </a:lstStyle>
          <a:p>
            <a:r>
              <a:t>All times are in </a:t>
            </a:r>
            <a:r>
              <a:rPr lang="es-ES"/>
              <a:t>UTC</a:t>
            </a:r>
            <a:endParaRPr/>
          </a:p>
        </p:txBody>
      </p:sp>
      <p:sp>
        <p:nvSpPr>
          <p:cNvPr id="7" name="09:30–09:40 Intro, Agenda, Status…"/>
          <p:cNvSpPr txBox="1">
            <a:spLocks noGrp="1"/>
          </p:cNvSpPr>
          <p:nvPr>
            <p:ph type="body" idx="1"/>
          </p:nvPr>
        </p:nvSpPr>
        <p:spPr>
          <a:xfrm>
            <a:off x="3809999" y="3023268"/>
            <a:ext cx="16370301" cy="10668018"/>
          </a:xfrm>
          <a:prstGeom prst="rect">
            <a:avLst/>
          </a:prstGeom>
        </p:spPr>
        <p:txBody>
          <a:bodyPr/>
          <a:lstStyle/>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10</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it-IT" sz="6600" b="0" dirty="0">
                <a:latin typeface="Calibri Light" panose="020F0302020204030204" pitchFamily="34" charset="0"/>
                <a:cs typeface="Calibri Light" panose="020F0302020204030204" pitchFamily="34" charset="0"/>
              </a:rPr>
              <a:t>15</a:t>
            </a:r>
            <a:r>
              <a:rPr sz="6600" b="0">
                <a:latin typeface="Calibri Light" panose="020F0302020204030204" pitchFamily="34" charset="0"/>
                <a:cs typeface="Calibri Light" panose="020F0302020204030204" pitchFamily="34" charset="0"/>
              </a:rPr>
              <a:t> </a:t>
            </a:r>
            <a:r>
              <a:rPr sz="6600" b="0" dirty="0">
                <a:latin typeface="Calibri Light" panose="020F0302020204030204" pitchFamily="34" charset="0"/>
                <a:cs typeface="Calibri Light" panose="020F0302020204030204" pitchFamily="34" charset="0"/>
              </a:rPr>
              <a:t>Intro</a:t>
            </a:r>
            <a:r>
              <a:rPr sz="6600" b="0">
                <a:latin typeface="Calibri Light" panose="020F0302020204030204" pitchFamily="34" charset="0"/>
                <a:cs typeface="Calibri Light" panose="020F0302020204030204" pitchFamily="34" charset="0"/>
              </a:rPr>
              <a:t>, Agenda</a:t>
            </a:r>
            <a:endParaRPr sz="6600" b="0" dirty="0">
              <a:latin typeface="Calibri Light" panose="020F0302020204030204" pitchFamily="34" charset="0"/>
              <a:cs typeface="Calibri Light" panose="020F0302020204030204" pitchFamily="34" charset="0"/>
            </a:endParaRPr>
          </a:p>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a:t>
            </a:r>
            <a:r>
              <a:rPr lang="it-IT"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CoRECONF</a:t>
            </a:r>
          </a:p>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it-IT" sz="6600" b="0" dirty="0">
                <a:latin typeface="Calibri Light" panose="020F0302020204030204" pitchFamily="34" charset="0"/>
                <a:cs typeface="Calibri Light" panose="020F0302020204030204" pitchFamily="34" charset="0"/>
              </a:rPr>
              <a:t>30</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Group Communication</a:t>
            </a:r>
          </a:p>
          <a:p>
            <a:r>
              <a:rPr sz="6600" b="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3</a:t>
            </a:r>
            <a:r>
              <a:rPr lang="it-IT" sz="6600" b="0" dirty="0">
                <a:latin typeface="Calibri Light" panose="020F0302020204030204" pitchFamily="34" charset="0"/>
                <a:cs typeface="Calibri Light" panose="020F0302020204030204" pitchFamily="34" charset="0"/>
              </a:rPr>
              <a:t>0</a:t>
            </a:r>
            <a:r>
              <a:rPr sz="6600" b="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40</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EDHOC+OSCORE</a:t>
            </a:r>
          </a:p>
          <a:p>
            <a:r>
              <a:rPr lang="it-IT" sz="6600" b="0" dirty="0">
                <a:latin typeface="Calibri Light" panose="020F0302020204030204" pitchFamily="34" charset="0"/>
                <a:cs typeface="Calibri Light" panose="020F0302020204030204" pitchFamily="34" charset="0"/>
              </a:rPr>
              <a:t>15:40–15:50 </a:t>
            </a:r>
            <a:r>
              <a:rPr lang="it-IT" sz="6600" b="0" dirty="0" err="1">
                <a:latin typeface="Calibri Light" panose="020F0302020204030204" pitchFamily="34" charset="0"/>
                <a:cs typeface="Calibri Light" panose="020F0302020204030204" pitchFamily="34" charset="0"/>
              </a:rPr>
              <a:t>Flextime</a:t>
            </a:r>
            <a:endParaRPr sz="6600" b="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707692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Agenda Bashing</a:t>
            </a:r>
          </a:p>
        </p:txBody>
      </p:sp>
    </p:spTree>
    <p:extLst>
      <p:ext uri="{BB962C8B-B14F-4D97-AF65-F5344CB8AC3E}">
        <p14:creationId xmlns:p14="http://schemas.microsoft.com/office/powerpoint/2010/main" val="347639120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Intro</a:t>
            </a:r>
          </a:p>
        </p:txBody>
      </p:sp>
    </p:spTree>
    <p:extLst>
      <p:ext uri="{BB962C8B-B14F-4D97-AF65-F5344CB8AC3E}">
        <p14:creationId xmlns:p14="http://schemas.microsoft.com/office/powerpoint/2010/main" val="5465658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Practicalities</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1805354" y="3381377"/>
            <a:ext cx="22578646" cy="8972549"/>
          </a:xfrm>
        </p:spPr>
        <p:txBody>
          <a:bodyPr>
            <a:normAutofit/>
          </a:bodyPr>
          <a:lstStyle/>
          <a:p>
            <a:pPr marL="2025650" lvl="1" indent="-857250"/>
            <a:r>
              <a:rPr lang="en-US" sz="7200" dirty="0">
                <a:latin typeface="Calibri Light" panose="020F0302020204030204" pitchFamily="34" charset="0"/>
                <a:cs typeface="Calibri Light" panose="020F0302020204030204" pitchFamily="34" charset="0"/>
              </a:rPr>
              <a:t>Use of </a:t>
            </a:r>
            <a:r>
              <a:rPr lang="en-US" sz="7200" dirty="0" err="1">
                <a:latin typeface="Calibri Light" panose="020F0302020204030204" pitchFamily="34" charset="0"/>
                <a:cs typeface="Calibri Light" panose="020F0302020204030204" pitchFamily="34" charset="0"/>
              </a:rPr>
              <a:t>Meetecho</a:t>
            </a:r>
            <a:r>
              <a:rPr lang="en-US" sz="7200" dirty="0">
                <a:latin typeface="Calibri Light" panose="020F0302020204030204" pitchFamily="34" charset="0"/>
                <a:cs typeface="Calibri Light" panose="020F0302020204030204" pitchFamily="34" charset="0"/>
              </a:rPr>
              <a:t> and jabber </a:t>
            </a:r>
            <a:r>
              <a:rPr lang="en-US" sz="7200" dirty="0">
                <a:latin typeface="Calibri Light" panose="020F0302020204030204" pitchFamily="34" charset="0"/>
                <a:cs typeface="Calibri Light" panose="020F0302020204030204" pitchFamily="34" charset="0"/>
                <a:hlinkClick r:id="rId2"/>
              </a:rPr>
              <a:t>core@jabber.ietf.org</a:t>
            </a:r>
            <a:r>
              <a:rPr lang="en-US" sz="7200" dirty="0">
                <a:solidFill>
                  <a:srgbClr val="000000"/>
                </a:solidFill>
                <a:latin typeface="Calibri Light" panose="020F0302020204030204" pitchFamily="34" charset="0"/>
                <a:cs typeface="Calibri Light" panose="020F0302020204030204" pitchFamily="34" charset="0"/>
                <a:sym typeface="Helvetica"/>
              </a:rPr>
              <a:t> </a:t>
            </a:r>
          </a:p>
          <a:p>
            <a:pPr marL="2940050" lvl="2" indent="-857250"/>
            <a:r>
              <a:rPr lang="en-US" sz="6600" dirty="0">
                <a:latin typeface="Courier" pitchFamily="2" charset="0"/>
                <a:cs typeface="Calibri Light" panose="020F0302020204030204" pitchFamily="34" charset="0"/>
              </a:rPr>
              <a:t>q+</a:t>
            </a:r>
            <a:r>
              <a:rPr lang="en-US" sz="6600" dirty="0">
                <a:latin typeface="Calibri Light" panose="020F0302020204030204" pitchFamily="34" charset="0"/>
                <a:cs typeface="Calibri Light" panose="020F0302020204030204" pitchFamily="34" charset="0"/>
              </a:rPr>
              <a:t> to add yourself to queue.</a:t>
            </a:r>
          </a:p>
          <a:p>
            <a:pPr marL="2025650" lvl="1" indent="-857250"/>
            <a:r>
              <a:rPr lang="en-US" sz="7400" dirty="0">
                <a:latin typeface="Calibri Light" panose="020F0302020204030204" pitchFamily="34" charset="0"/>
                <a:cs typeface="Calibri Light" panose="020F0302020204030204" pitchFamily="34" charset="0"/>
              </a:rPr>
              <a:t>Otherwise use the queue request on </a:t>
            </a:r>
            <a:r>
              <a:rPr lang="en-US" sz="7400" dirty="0" err="1">
                <a:latin typeface="Calibri Light" panose="020F0302020204030204" pitchFamily="34" charset="0"/>
                <a:cs typeface="Calibri Light" panose="020F0302020204030204" pitchFamily="34" charset="0"/>
              </a:rPr>
              <a:t>Meetecho</a:t>
            </a:r>
            <a:endParaRPr lang="en-US" sz="7400" dirty="0">
              <a:latin typeface="Calibri Light" panose="020F0302020204030204" pitchFamily="34" charset="0"/>
              <a:cs typeface="Calibri Light" panose="020F0302020204030204" pitchFamily="34" charset="0"/>
            </a:endParaRPr>
          </a:p>
          <a:p>
            <a:pPr marL="2025650" lvl="1" indent="-857250"/>
            <a:r>
              <a:rPr lang="en-US" sz="7400" dirty="0" err="1">
                <a:latin typeface="Calibri Light" panose="020F0302020204030204" pitchFamily="34" charset="0"/>
                <a:cs typeface="Calibri Light" panose="020F0302020204030204" pitchFamily="34" charset="0"/>
              </a:rPr>
              <a:t>Bluesheets</a:t>
            </a:r>
            <a:r>
              <a:rPr lang="en-US" sz="7400" dirty="0">
                <a:latin typeface="Calibri Light" panose="020F0302020204030204" pitchFamily="34" charset="0"/>
                <a:cs typeface="Calibri Light" panose="020F0302020204030204" pitchFamily="34" charset="0"/>
              </a:rPr>
              <a:t> are automatically filled</a:t>
            </a:r>
          </a:p>
          <a:p>
            <a:pPr marL="1168400" lvl="1" indent="0">
              <a:buNone/>
            </a:pPr>
            <a:endParaRPr lang="en-US" sz="7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54114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743200" y="3651250"/>
            <a:ext cx="21640800" cy="8702676"/>
          </a:xfrm>
        </p:spPr>
        <p:txBody>
          <a:bodyPr/>
          <a:lstStyle/>
          <a:p>
            <a:pPr marL="254000" indent="0">
              <a:buNone/>
            </a:pPr>
            <a:r>
              <a:rPr lang="en-US" sz="8000" b="0" dirty="0">
                <a:latin typeface="+mj-lt"/>
                <a:cs typeface="Calibri" panose="020F0502020204030204" pitchFamily="34" charset="0"/>
              </a:rPr>
              <a:t>senml-etch-07		 </a:t>
            </a:r>
            <a:r>
              <a:rPr lang="en-US" sz="8000" b="0" dirty="0">
                <a:latin typeface="+mj-lt"/>
                <a:cs typeface="Calibri" panose="020F0502020204030204" pitchFamily="34" charset="0"/>
                <a:sym typeface="Wingdings" pitchFamily="2" charset="2"/>
              </a:rPr>
              <a:t> 	</a:t>
            </a:r>
            <a:r>
              <a:rPr lang="en-US" sz="8000" b="0" dirty="0">
                <a:latin typeface="+mj-lt"/>
                <a:cs typeface="Calibri" panose="020F0502020204030204" pitchFamily="34" charset="0"/>
              </a:rPr>
              <a:t>RFC 8790 !!</a:t>
            </a:r>
          </a:p>
          <a:p>
            <a:pPr marL="254000" indent="0">
              <a:buNone/>
            </a:pPr>
            <a:r>
              <a:rPr lang="en-US" sz="8000" b="0" dirty="0">
                <a:solidFill>
                  <a:schemeClr val="bg2">
                    <a:lumMod val="75000"/>
                  </a:schemeClr>
                </a:solidFill>
                <a:latin typeface="+mj-lt"/>
                <a:cs typeface="Calibri" panose="020F0502020204030204" pitchFamily="34" charset="0"/>
              </a:rPr>
              <a:t>	published 2020-06</a:t>
            </a:r>
          </a:p>
          <a:p>
            <a:pPr marL="254000" indent="0">
              <a:buNone/>
            </a:pPr>
            <a:r>
              <a:rPr lang="en-US" sz="8000" b="0" dirty="0">
                <a:latin typeface="+mj-lt"/>
                <a:cs typeface="Calibri" panose="020F0502020204030204" pitchFamily="34" charset="0"/>
              </a:rPr>
              <a:t>senml-more-units-06	 </a:t>
            </a:r>
            <a:r>
              <a:rPr lang="en-US" sz="8000" b="0" dirty="0">
                <a:latin typeface="+mj-lt"/>
                <a:cs typeface="Calibri" panose="020F0502020204030204" pitchFamily="34" charset="0"/>
                <a:sym typeface="Wingdings" pitchFamily="2" charset="2"/>
              </a:rPr>
              <a:t> 	</a:t>
            </a:r>
            <a:r>
              <a:rPr lang="en-US" sz="8000" b="0" dirty="0">
                <a:latin typeface="+mj-lt"/>
                <a:cs typeface="Calibri" panose="020F0502020204030204" pitchFamily="34" charset="0"/>
              </a:rPr>
              <a:t>RFC 8798 !!</a:t>
            </a:r>
          </a:p>
          <a:p>
            <a:pPr marL="254000" indent="0">
              <a:buNone/>
            </a:pPr>
            <a:r>
              <a:rPr lang="en-US" sz="8000" b="0" dirty="0">
                <a:solidFill>
                  <a:schemeClr val="bg2">
                    <a:lumMod val="75000"/>
                  </a:schemeClr>
                </a:solidFill>
                <a:latin typeface="+mj-lt"/>
                <a:cs typeface="Calibri" panose="020F0502020204030204" pitchFamily="34" charset="0"/>
              </a:rPr>
              <a:t>	published 2020-06</a:t>
            </a:r>
          </a:p>
          <a:p>
            <a:pPr marL="254000" indent="0">
              <a:buNone/>
            </a:pPr>
            <a:endParaRPr lang="en-US" sz="8000" b="0" dirty="0">
              <a:latin typeface="+mj-lt"/>
              <a:cs typeface="Calibri" panose="020F0502020204030204" pitchFamily="34" charset="0"/>
            </a:endParaRPr>
          </a:p>
        </p:txBody>
      </p:sp>
      <p:sp>
        <p:nvSpPr>
          <p:cNvPr id="10" name="✔">
            <a:extLst>
              <a:ext uri="{FF2B5EF4-FFF2-40B4-BE49-F238E27FC236}">
                <a16:creationId xmlns:a16="http://schemas.microsoft.com/office/drawing/2014/main" id="{39D298D9-8705-5A4B-9965-75B9EAC4C4C9}"/>
              </a:ext>
            </a:extLst>
          </p:cNvPr>
          <p:cNvSpPr txBox="1"/>
          <p:nvPr/>
        </p:nvSpPr>
        <p:spPr>
          <a:xfrm>
            <a:off x="19161345" y="2516711"/>
            <a:ext cx="3175146" cy="275973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1600" tIns="101600" rIns="101600" bIns="101600" anchor="ctr">
            <a:spAutoFit/>
          </a:bodyPr>
          <a:lstStyle>
            <a:lvl1pPr>
              <a:defRPr sz="28800">
                <a:solidFill>
                  <a:srgbClr val="FF2F92"/>
                </a:solidFill>
              </a:defRPr>
            </a:lvl1pPr>
          </a:lstStyle>
          <a:p>
            <a:r>
              <a:rPr lang="x-none" sz="16600" dirty="0">
                <a:solidFill>
                  <a:srgbClr val="00B050"/>
                </a:solidFill>
              </a:rPr>
              <a:t>✓</a:t>
            </a:r>
            <a:endParaRPr sz="16600" dirty="0">
              <a:solidFill>
                <a:srgbClr val="00B050"/>
              </a:solidFill>
            </a:endParaRPr>
          </a:p>
        </p:txBody>
      </p:sp>
      <p:sp>
        <p:nvSpPr>
          <p:cNvPr id="11" name="✔">
            <a:extLst>
              <a:ext uri="{FF2B5EF4-FFF2-40B4-BE49-F238E27FC236}">
                <a16:creationId xmlns:a16="http://schemas.microsoft.com/office/drawing/2014/main" id="{8FD2D09E-06CF-2D4F-AE94-6AF0D25CC7B2}"/>
              </a:ext>
            </a:extLst>
          </p:cNvPr>
          <p:cNvSpPr txBox="1"/>
          <p:nvPr/>
        </p:nvSpPr>
        <p:spPr>
          <a:xfrm>
            <a:off x="19161345" y="5276441"/>
            <a:ext cx="3175146" cy="275973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1600" tIns="101600" rIns="101600" bIns="101600" anchor="ctr">
            <a:spAutoFit/>
          </a:bodyPr>
          <a:lstStyle>
            <a:lvl1pPr>
              <a:defRPr sz="28800">
                <a:solidFill>
                  <a:srgbClr val="FF2F92"/>
                </a:solidFill>
              </a:defRPr>
            </a:lvl1pPr>
          </a:lstStyle>
          <a:p>
            <a:r>
              <a:rPr lang="x-none" sz="16600" dirty="0">
                <a:solidFill>
                  <a:srgbClr val="00B050"/>
                </a:solidFill>
              </a:rPr>
              <a:t>✓</a:t>
            </a:r>
            <a:endParaRPr sz="16600" dirty="0">
              <a:solidFill>
                <a:srgbClr val="00B050"/>
              </a:solidFill>
            </a:endParaRPr>
          </a:p>
        </p:txBody>
      </p:sp>
      <p:sp>
        <p:nvSpPr>
          <p:cNvPr id="6" name="Title 7">
            <a:extLst>
              <a:ext uri="{FF2B5EF4-FFF2-40B4-BE49-F238E27FC236}">
                <a16:creationId xmlns:a16="http://schemas.microsoft.com/office/drawing/2014/main" id="{A3B6024A-C438-734C-8E38-7707D57882C8}"/>
              </a:ext>
            </a:extLst>
          </p:cNvPr>
          <p:cNvSpPr>
            <a:spLocks noGrp="1"/>
          </p:cNvSpPr>
          <p:nvPr>
            <p:ph type="title"/>
          </p:nvPr>
        </p:nvSpPr>
        <p:spPr>
          <a:xfrm>
            <a:off x="1676400" y="730251"/>
            <a:ext cx="21031200" cy="2651126"/>
          </a:xfrm>
        </p:spPr>
        <p:txBody>
          <a:bodyPr>
            <a:normAutofit/>
          </a:bodyPr>
          <a:lstStyle/>
          <a:p>
            <a:r>
              <a:rPr lang="en-US" sz="11500" b="1" dirty="0"/>
              <a:t>Published Documents</a:t>
            </a:r>
          </a:p>
        </p:txBody>
      </p:sp>
    </p:spTree>
    <p:extLst>
      <p:ext uri="{BB962C8B-B14F-4D97-AF65-F5344CB8AC3E}">
        <p14:creationId xmlns:p14="http://schemas.microsoft.com/office/powerpoint/2010/main" val="235185435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Times New Roman"/>
        <a:ea typeface="Times New Roman"/>
        <a:cs typeface="Times New Roma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000000">
                <a:alpha val="50000"/>
              </a:srgbClr>
            </a:outerShdw>
          </a:effectLst>
        </a:effectStyle>
        <a:effectStyle>
          <a:effectLst>
            <a:outerShdw blurRad="101600" dist="25400" rotWithShape="0">
              <a:srgbClr val="000000">
                <a:alpha val="50000"/>
              </a:srgbClr>
            </a:outerShdw>
          </a:effectLst>
        </a:effectStyle>
        <a:effectStyle>
          <a:effectLst>
            <a:outerShdw blurRad="76200" dist="508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noFill/>
          <a:miter lim="400000"/>
        </a:ln>
        <a:effectLst>
          <a:outerShdw blurRad="76200" dist="50800" dir="5400000" rotWithShape="0">
            <a:srgbClr val="000000">
              <a:alpha val="50000"/>
            </a:srgbClr>
          </a:outerShdw>
        </a:effectLst>
        <a:sp3d/>
      </a:spPr>
      <a:bodyPr rot="0" spcFirstLastPara="1" vertOverflow="overflow" horzOverflow="overflow" vert="horz" wrap="square" lIns="101600" tIns="101600" rIns="101600" bIns="101600" numCol="1" spcCol="38100" rtlCol="0" anchor="ctr">
        <a:spAutoFit/>
      </a:bodyPr>
      <a:lstStyle>
        <a:defPPr marL="0" marR="0" indent="0" algn="ctr" defTabSz="8128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101600" tIns="101600" rIns="101600" bIns="101600"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654</Words>
  <Application>Microsoft Macintosh PowerPoint</Application>
  <PresentationFormat>Custom</PresentationFormat>
  <Paragraphs>101</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ArialUnicodeMS</vt:lpstr>
      <vt:lpstr>Arial</vt:lpstr>
      <vt:lpstr>Calibri</vt:lpstr>
      <vt:lpstr>Calibri Light</vt:lpstr>
      <vt:lpstr>Courier</vt:lpstr>
      <vt:lpstr>Lucida Grande</vt:lpstr>
      <vt:lpstr>Office Theme</vt:lpstr>
      <vt:lpstr>IETF 108  Constrained RESTful Environments WG (core)</vt:lpstr>
      <vt:lpstr>  </vt:lpstr>
      <vt:lpstr>Note Well</vt:lpstr>
      <vt:lpstr>Tuesday (100 min)</vt:lpstr>
      <vt:lpstr>Friday (100 min)</vt:lpstr>
      <vt:lpstr>Agenda Bashing</vt:lpstr>
      <vt:lpstr>Intro</vt:lpstr>
      <vt:lpstr>Practicalities</vt:lpstr>
      <vt:lpstr>Published Documents</vt:lpstr>
      <vt:lpstr>IESG Processing</vt:lpstr>
      <vt:lpstr>In Post-WGLC processing</vt:lpstr>
      <vt:lpstr>In WGLC</vt:lpstr>
      <vt:lpstr>Resource Directory</vt:lpstr>
      <vt:lpstr>Echo-Request-Tag</vt:lpstr>
      <vt:lpstr>Problem Details</vt:lpstr>
      <vt:lpstr>Dynlink</vt:lpstr>
      <vt:lpstr>SenML</vt:lpstr>
      <vt:lpstr>Blockwise for DOTS</vt:lpstr>
      <vt:lpstr>AIF</vt:lpstr>
      <vt:lpstr>Thank you! Comments/questions?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Constrained RESTful Environments WG (core)</dc:title>
  <cp:lastModifiedBy>Jaime Jiménez</cp:lastModifiedBy>
  <cp:revision>74</cp:revision>
  <dcterms:modified xsi:type="dcterms:W3CDTF">2020-07-28T12:13:22Z</dcterms:modified>
</cp:coreProperties>
</file>