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croservice Architecture"/>
          <p:cNvSpPr txBox="1"/>
          <p:nvPr>
            <p:ph type="ctrTitle"/>
          </p:nvPr>
        </p:nvSpPr>
        <p:spPr>
          <a:xfrm>
            <a:off x="1270000" y="3314700"/>
            <a:ext cx="10464800" cy="2794000"/>
          </a:xfrm>
          <a:prstGeom prst="rect">
            <a:avLst/>
          </a:prstGeom>
        </p:spPr>
        <p:txBody>
          <a:bodyPr/>
          <a:lstStyle>
            <a:lvl1pPr defTabSz="397256">
              <a:defRPr sz="9792"/>
            </a:lvl1pPr>
          </a:lstStyle>
          <a:p>
            <a:pPr/>
            <a:r>
              <a:t>Microservice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2" name="Microservice Architecture(MSA) is a special design pattern of Service-oriented Architecture (SOA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Microservice Architecture(</a:t>
            </a:r>
            <a:r>
              <a:rPr>
                <a:solidFill>
                  <a:srgbClr val="000000"/>
                </a:solidFill>
              </a:rPr>
              <a:t>MSA</a:t>
            </a:r>
            <a:r>
              <a:t>) is a special design pattern of Service-oriented Architecture (</a:t>
            </a:r>
            <a:r>
              <a:rPr>
                <a:solidFill>
                  <a:srgbClr val="000000"/>
                </a:solidFill>
              </a:rPr>
              <a:t>SOA</a:t>
            </a:r>
            <a:r>
              <a:t>).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SOA</a:t>
            </a:r>
            <a:r>
              <a:t> - A service-oriented architecture is essentially a collection of services.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Microservice is the process of implementing </a:t>
            </a:r>
            <a:r>
              <a:rPr>
                <a:solidFill>
                  <a:srgbClr val="000000"/>
                </a:solidFill>
              </a:rPr>
              <a:t>SOA</a:t>
            </a:r>
            <a:r>
              <a:t> by dividing the entire application as a collection of interconnected services.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</a:t>
            </a:r>
            <a:r>
              <a:rPr>
                <a:solidFill>
                  <a:srgbClr val="000000"/>
                </a:solidFill>
              </a:rPr>
              <a:t>MSA</a:t>
            </a:r>
            <a:r>
              <a:t> differs from </a:t>
            </a:r>
            <a:r>
              <a:rPr>
                <a:solidFill>
                  <a:srgbClr val="000000"/>
                </a:solidFill>
              </a:rPr>
              <a:t>SOA</a:t>
            </a:r>
            <a:r>
              <a:t>? In one word, Microservice is implementation methodology to implement </a:t>
            </a:r>
            <a:r>
              <a:rPr>
                <a:solidFill>
                  <a:srgbClr val="000000"/>
                </a:solidFill>
              </a:rPr>
              <a:t>SOA</a:t>
            </a:r>
            <a:r>
              <a:t> or we say Microservice is a type of </a:t>
            </a:r>
            <a:r>
              <a:rPr>
                <a:solidFill>
                  <a:srgbClr val="000000"/>
                </a:solidFill>
              </a:rPr>
              <a:t>SOA.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Concept of Going Mic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The Concept of Going Micro</a:t>
            </a:r>
          </a:p>
        </p:txBody>
      </p:sp>
      <p:sp>
        <p:nvSpPr>
          <p:cNvPr id="125" name="Following are some rules that we need to keep in mind while developing a Microservice-oriented applic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Following are some rules that we need to keep in mind while developing a Microservice-oriented application.</a:t>
            </a:r>
          </a:p>
          <a:p>
            <a:pPr lvl="1" marL="850900" indent="-425450" defTabSz="391414">
              <a:spcBef>
                <a:spcPts val="2800"/>
              </a:spcBef>
              <a:buBlip>
                <a:blip r:embed="rId2"/>
              </a:buBlip>
              <a:defRPr sz="308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rPr>
              <a:t>Independent</a:t>
            </a:r>
            <a:r>
              <a:t> − Each microservice should be independently deployable. </a:t>
            </a:r>
          </a:p>
          <a:p>
            <a:pPr lvl="1" marL="850900" indent="-425450" defTabSz="391414">
              <a:spcBef>
                <a:spcPts val="2800"/>
              </a:spcBef>
              <a:buBlip>
                <a:blip r:embed="rId2"/>
              </a:buBlip>
              <a:defRPr sz="308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rgbClr val="000000"/>
                </a:solidFill>
              </a:rPr>
              <a:t>Coupling</a:t>
            </a:r>
            <a:r>
              <a:t> − All microservices should be loosely coupled with one another such that changes in one will not affect the other. </a:t>
            </a:r>
          </a:p>
          <a:p>
            <a:pPr lvl="1" marL="850900" indent="-425450" defTabSz="391414">
              <a:spcBef>
                <a:spcPts val="2800"/>
              </a:spcBef>
              <a:buBlip>
                <a:blip r:embed="rId2"/>
              </a:buBlip>
              <a:defRPr sz="308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rPr>
              <a:t>Business Goal</a:t>
            </a:r>
            <a:r>
              <a:t> − Each service unit of the entire application should be the smallest and capable of delivering one specific business goal.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xample"/>
          <p:cNvSpPr txBox="1"/>
          <p:nvPr>
            <p:ph type="title"/>
          </p:nvPr>
        </p:nvSpPr>
        <p:spPr>
          <a:xfrm>
            <a:off x="1117600" y="7315200"/>
            <a:ext cx="10464800" cy="1651000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pic>
        <p:nvPicPr>
          <p:cNvPr id="128" name="Screen Shot 2018-06-03 at 5.21.55 PM.png" descr="Screen Shot 2018-06-03 at 5.21.55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768457" y="1034490"/>
            <a:ext cx="6852538" cy="63784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Monolithic architecture"/>
          <p:cNvSpPr txBox="1"/>
          <p:nvPr>
            <p:ph type="title"/>
          </p:nvPr>
        </p:nvSpPr>
        <p:spPr>
          <a:xfrm>
            <a:off x="1117600" y="7315200"/>
            <a:ext cx="10464800" cy="1651000"/>
          </a:xfrm>
          <a:prstGeom prst="rect">
            <a:avLst/>
          </a:prstGeom>
        </p:spPr>
        <p:txBody>
          <a:bodyPr/>
          <a:lstStyle>
            <a:lvl1pPr defTabSz="519937">
              <a:defRPr sz="8455"/>
            </a:lvl1pPr>
          </a:lstStyle>
          <a:p>
            <a:pPr/>
            <a:r>
              <a:t>Monolithic architecture</a:t>
            </a:r>
          </a:p>
        </p:txBody>
      </p:sp>
      <p:pic>
        <p:nvPicPr>
          <p:cNvPr id="131" name="In monolithic architectural design we create a big cumbersome application with all modules tightly coupled inside a single executable, which is typically deployed on a web or application server." descr="In monolithic architectural design we create a big cumbersome application with all modules tightly coupled inside a single executable, which is typically deployed on a web or application server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4350" y="695225"/>
            <a:ext cx="9131300" cy="601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8-06-03 at 5.38.41 PM.png" descr="Screen Shot 2018-06-03 at 5.3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561" y="1057044"/>
            <a:ext cx="11359678" cy="599840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Microservice setup"/>
          <p:cNvSpPr txBox="1"/>
          <p:nvPr>
            <p:ph type="title"/>
          </p:nvPr>
        </p:nvSpPr>
        <p:spPr>
          <a:xfrm>
            <a:off x="1117600" y="7315200"/>
            <a:ext cx="10464800" cy="1651000"/>
          </a:xfrm>
          <a:prstGeom prst="rect">
            <a:avLst/>
          </a:prstGeom>
        </p:spPr>
        <p:txBody>
          <a:bodyPr/>
          <a:lstStyle/>
          <a:p>
            <a:pPr/>
            <a:r>
              <a:t>Microservice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Advantages</a:t>
            </a:r>
          </a:p>
        </p:txBody>
      </p:sp>
      <p:sp>
        <p:nvSpPr>
          <p:cNvPr id="137" name="Small in si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Small in size</a:t>
            </a:r>
          </a:p>
          <a:p>
            <a:pPr>
              <a:buBlip>
                <a:blip r:embed="rId2"/>
              </a:buBlip>
            </a:pPr>
            <a:r>
              <a:t>Focused</a:t>
            </a:r>
          </a:p>
          <a:p>
            <a:pPr>
              <a:buBlip>
                <a:blip r:embed="rId2"/>
              </a:buBlip>
            </a:pPr>
            <a:r>
              <a:t>Technology heterogeneity</a:t>
            </a:r>
          </a:p>
          <a:p>
            <a:pPr>
              <a:buBlip>
                <a:blip r:embed="rId2"/>
              </a:buBlip>
            </a:pPr>
            <a:r>
              <a:t>Autonomous - Loosely coupled</a:t>
            </a:r>
          </a:p>
          <a:p>
            <a:pPr>
              <a:buBlip>
                <a:blip r:embed="rId2"/>
              </a:buBlip>
            </a:pPr>
            <a:r>
              <a:t>Ease of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isadvantages"/>
          <p:cNvSpPr txBox="1"/>
          <p:nvPr>
            <p:ph type="title"/>
          </p:nvPr>
        </p:nvSpPr>
        <p:spPr>
          <a:xfrm>
            <a:off x="1104900" y="1384300"/>
            <a:ext cx="10464800" cy="2438400"/>
          </a:xfrm>
          <a:prstGeom prst="rect">
            <a:avLst/>
          </a:prstGeom>
        </p:spPr>
        <p:txBody>
          <a:bodyPr/>
          <a:lstStyle/>
          <a:p>
            <a:pPr lvl="1"/>
            <a:r>
              <a:t>Disadvantages</a:t>
            </a:r>
          </a:p>
        </p:txBody>
      </p:sp>
      <p:sp>
        <p:nvSpPr>
          <p:cNvPr id="140" name="Distributed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Distributed system</a:t>
            </a:r>
          </a:p>
          <a:p>
            <a:pPr>
              <a:buBlip>
                <a:blip r:embed="rId2"/>
              </a:buBlip>
            </a:pPr>
            <a:r>
              <a:t>Cost</a:t>
            </a:r>
          </a:p>
          <a:p>
            <a:pPr>
              <a:buBlip>
                <a:blip r:embed="rId2"/>
              </a:buBlip>
            </a:pPr>
            <a:r>
              <a:t>Enterprise readiness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“The more you learn,…"/>
          <p:cNvSpPr txBox="1"/>
          <p:nvPr>
            <p:ph type="body" idx="13"/>
          </p:nvPr>
        </p:nvSpPr>
        <p:spPr>
          <a:xfrm>
            <a:off x="1270000" y="4000499"/>
            <a:ext cx="10464800" cy="1219201"/>
          </a:xfrm>
          <a:prstGeom prst="rect">
            <a:avLst/>
          </a:prstGeom>
        </p:spPr>
        <p:txBody>
          <a:bodyPr/>
          <a:lstStyle/>
          <a:p>
            <a:pPr/>
            <a:r>
              <a:t>“The more you learn, </a:t>
            </a:r>
          </a:p>
          <a:p>
            <a:pPr/>
            <a:r>
              <a:t>The more you earn.”</a:t>
            </a:r>
          </a:p>
        </p:txBody>
      </p:sp>
      <p:sp>
        <p:nvSpPr>
          <p:cNvPr id="143" name="–Warren Buffett"/>
          <p:cNvSpPr txBox="1"/>
          <p:nvPr>
            <p:ph type="body" idx="14"/>
          </p:nvPr>
        </p:nvSpPr>
        <p:spPr>
          <a:xfrm>
            <a:off x="2590800" y="5346700"/>
            <a:ext cx="10464800" cy="596900"/>
          </a:xfrm>
          <a:prstGeom prst="rect">
            <a:avLst/>
          </a:prstGeom>
        </p:spPr>
        <p:txBody>
          <a:bodyPr/>
          <a:lstStyle/>
          <a:p>
            <a:pPr/>
            <a:r>
              <a:t>–Warren Buffett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