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2E96C-125C-4AAD-99A1-6EDF1C6EB307}"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00F4-6CA4-477A-8632-304069A196D0}" type="slidenum">
              <a:rPr lang="en-US" smtClean="0"/>
              <a:t>‹#›</a:t>
            </a:fld>
            <a:endParaRPr lang="en-US"/>
          </a:p>
        </p:txBody>
      </p:sp>
    </p:spTree>
    <p:extLst>
      <p:ext uri="{BB962C8B-B14F-4D97-AF65-F5344CB8AC3E}">
        <p14:creationId xmlns:p14="http://schemas.microsoft.com/office/powerpoint/2010/main" val="405153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C75775-DC79-4AA3-8843-9A8A106BE938}"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177282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75775-DC79-4AA3-8843-9A8A106BE938}"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227709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75775-DC79-4AA3-8843-9A8A106BE938}"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225663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5" descr="10gen_title_VERSION2_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10gen_title_VERSION2_2diffblue.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2738511" y="4768948"/>
            <a:ext cx="8534400" cy="1752600"/>
          </a:xfrm>
          <a:prstGeom prst="rect">
            <a:avLst/>
          </a:prstGeom>
          <a:effectLst>
            <a:outerShdw blurRad="50800" dist="38100" dir="5400000" algn="t" rotWithShape="0">
              <a:prstClr val="black">
                <a:alpha val="40000"/>
              </a:prstClr>
            </a:outerShdw>
          </a:effectLst>
        </p:spPr>
        <p:txBody>
          <a:bodyPr/>
          <a:lstStyle>
            <a:lvl1pPr marL="0" indent="0" algn="r">
              <a:buNone/>
              <a:defRPr sz="3200" baseline="0">
                <a:solidFill>
                  <a:schemeClr val="bg1"/>
                </a:solidFill>
                <a:effectLst>
                  <a:outerShdw blurRad="50800" dist="50800" dir="5400000" algn="tl" rotWithShape="0">
                    <a:schemeClr val="tx1"/>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3573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75775-DC79-4AA3-8843-9A8A106BE938}"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40319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75775-DC79-4AA3-8843-9A8A106BE938}"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22261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C75775-DC79-4AA3-8843-9A8A106BE938}"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50614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C75775-DC79-4AA3-8843-9A8A106BE938}"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37602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75775-DC79-4AA3-8843-9A8A106BE938}"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400451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75775-DC79-4AA3-8843-9A8A106BE938}"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105346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75775-DC79-4AA3-8843-9A8A106BE938}"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312064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75775-DC79-4AA3-8843-9A8A106BE938}"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A15D7-64B9-4FA8-83D5-2D3864885B5D}" type="slidenum">
              <a:rPr lang="en-US" smtClean="0"/>
              <a:t>‹#›</a:t>
            </a:fld>
            <a:endParaRPr lang="en-US"/>
          </a:p>
        </p:txBody>
      </p:sp>
    </p:spTree>
    <p:extLst>
      <p:ext uri="{BB962C8B-B14F-4D97-AF65-F5344CB8AC3E}">
        <p14:creationId xmlns:p14="http://schemas.microsoft.com/office/powerpoint/2010/main" val="117866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5775-DC79-4AA3-8843-9A8A106BE938}" type="datetimeFigureOut">
              <a:rPr lang="en-US" smtClean="0"/>
              <a:t>7/19/2019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A15D7-64B9-4FA8-83D5-2D3864885B5D}" type="slidenum">
              <a:rPr lang="en-US" smtClean="0"/>
              <a:t>‹#›</a:t>
            </a:fld>
            <a:endParaRPr lang="en-US"/>
          </a:p>
        </p:txBody>
      </p:sp>
    </p:spTree>
    <p:extLst>
      <p:ext uri="{BB962C8B-B14F-4D97-AF65-F5344CB8AC3E}">
        <p14:creationId xmlns:p14="http://schemas.microsoft.com/office/powerpoint/2010/main" val="269946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mongodb/" TargetMode="External"/><Relationship Id="rId7" Type="http://schemas.openxmlformats.org/officeDocument/2006/relationships/hyperlink" Target="https://studio3t.com/download-thank-you/?OS=win64&amp;email=testkapu%40gmail.com&amp;form=ok#gf_27" TargetMode="External"/><Relationship Id="rId2" Type="http://schemas.openxmlformats.org/officeDocument/2006/relationships/hyperlink" Target="https://www.cloudportal.ford.com/infrastructure/success" TargetMode="External"/><Relationship Id="rId1" Type="http://schemas.openxmlformats.org/officeDocument/2006/relationships/slideLayout" Target="../slideLayouts/slideLayout1.xml"/><Relationship Id="rId6" Type="http://schemas.openxmlformats.org/officeDocument/2006/relationships/hyperlink" Target="https://www.youtube.com/watch?v=GtD93tVZDX4&amp;list=PLS1QulWo1RIZtR6bncmSaH8fB81oRl6MP" TargetMode="External"/><Relationship Id="rId5" Type="http://schemas.openxmlformats.org/officeDocument/2006/relationships/hyperlink" Target="https://spring.io/guides/gs/accessing-data-mongodb/" TargetMode="External"/><Relationship Id="rId4" Type="http://schemas.openxmlformats.org/officeDocument/2006/relationships/hyperlink" Target="https://docs.mongodb.com/manu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10gen-combo.eps"/>
          <p:cNvPicPr>
            <a:picLocks noChangeAspect="1"/>
          </p:cNvPicPr>
          <p:nvPr/>
        </p:nvPicPr>
        <p:blipFill>
          <a:blip r:embed="rId2">
            <a:extLst>
              <a:ext uri="{28A0092B-C50C-407E-A947-70E740481C1C}">
                <a14:useLocalDpi xmlns:a14="http://schemas.microsoft.com/office/drawing/2010/main" val="0"/>
              </a:ext>
            </a:extLst>
          </a:blip>
          <a:srcRect l="34203"/>
          <a:stretch>
            <a:fillRect/>
          </a:stretch>
        </p:blipFill>
        <p:spPr bwMode="auto">
          <a:xfrm>
            <a:off x="3013075" y="1016001"/>
            <a:ext cx="5722938"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2687053" y="2614614"/>
            <a:ext cx="8863263" cy="1155281"/>
          </a:xfrm>
          <a:prstGeom prst="roundRect">
            <a:avLst/>
          </a:prstGeom>
          <a:noFill/>
          <a:ln w="3175" cmpd="sng">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rgbClr val="FFFFFF"/>
                </a:solidFill>
                <a:latin typeface="Calibri"/>
                <a:cs typeface="Calibri"/>
              </a:rPr>
              <a:t>Open source, high performance </a:t>
            </a:r>
            <a:r>
              <a:rPr lang="en-US" sz="2000" dirty="0" smtClean="0">
                <a:solidFill>
                  <a:srgbClr val="FFFFFF"/>
                </a:solidFill>
                <a:latin typeface="Calibri"/>
                <a:cs typeface="Calibri"/>
              </a:rPr>
              <a:t>database </a:t>
            </a:r>
            <a:r>
              <a:rPr lang="en-US" dirty="0"/>
              <a:t>MongoDB is written in C</a:t>
            </a:r>
            <a:r>
              <a:rPr lang="en-US" dirty="0" smtClean="0"/>
              <a:t>++.</a:t>
            </a:r>
          </a:p>
          <a:p>
            <a:pPr algn="ctr">
              <a:defRPr/>
            </a:pPr>
            <a:r>
              <a:rPr lang="en-US" dirty="0"/>
              <a:t>MongoDB is a cross-platform, document oriented database that provides, </a:t>
            </a:r>
            <a:endParaRPr lang="en-US" dirty="0" smtClean="0"/>
          </a:p>
          <a:p>
            <a:pPr algn="ctr">
              <a:defRPr/>
            </a:pPr>
            <a:r>
              <a:rPr lang="en-US" dirty="0" smtClean="0"/>
              <a:t>high </a:t>
            </a:r>
            <a:r>
              <a:rPr lang="en-US" dirty="0"/>
              <a:t>performance, high availability, and easy scalability. MongoDB works </a:t>
            </a:r>
            <a:endParaRPr lang="en-US" dirty="0" smtClean="0"/>
          </a:p>
          <a:p>
            <a:pPr algn="ctr">
              <a:defRPr/>
            </a:pPr>
            <a:r>
              <a:rPr lang="en-US" dirty="0" smtClean="0"/>
              <a:t>on </a:t>
            </a:r>
            <a:r>
              <a:rPr lang="en-US" dirty="0"/>
              <a:t>concept of collection and document.</a:t>
            </a:r>
            <a:endParaRPr lang="en-US" sz="2000" dirty="0">
              <a:solidFill>
                <a:srgbClr val="FFFFFF"/>
              </a:solidFill>
              <a:latin typeface="Calibri"/>
              <a:cs typeface="Calibri"/>
            </a:endParaRPr>
          </a:p>
        </p:txBody>
      </p:sp>
    </p:spTree>
    <p:extLst>
      <p:ext uri="{BB962C8B-B14F-4D97-AF65-F5344CB8AC3E}">
        <p14:creationId xmlns:p14="http://schemas.microsoft.com/office/powerpoint/2010/main" val="1325188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737" y="593557"/>
            <a:ext cx="11357810" cy="4247317"/>
          </a:xfrm>
          <a:prstGeom prst="rect">
            <a:avLst/>
          </a:prstGeom>
        </p:spPr>
        <p:txBody>
          <a:bodyPr wrap="square">
            <a:spAutoFit/>
          </a:bodyPr>
          <a:lstStyle/>
          <a:p>
            <a:r>
              <a:rPr lang="en-US" b="1" dirty="0" smtClean="0"/>
              <a:t>CAP Theorem:-</a:t>
            </a:r>
          </a:p>
          <a:p>
            <a:endParaRPr lang="en-US" dirty="0" smtClean="0"/>
          </a:p>
          <a:p>
            <a:r>
              <a:rPr lang="en-US" dirty="0" smtClean="0"/>
              <a:t>CAP Theorem For a distributed database, the CAP theorem states that it’s impossible to simultaneously provide more than two out of the following three guarantees: </a:t>
            </a:r>
          </a:p>
          <a:p>
            <a:r>
              <a:rPr lang="en-US" b="1" dirty="0" smtClean="0"/>
              <a:t>Consistency</a:t>
            </a:r>
            <a:r>
              <a:rPr lang="en-US" dirty="0" smtClean="0"/>
              <a:t>:- Every read receives the most recent write or an error. </a:t>
            </a:r>
          </a:p>
          <a:p>
            <a:r>
              <a:rPr lang="en-US" b="1" dirty="0" smtClean="0"/>
              <a:t>Availability</a:t>
            </a:r>
            <a:r>
              <a:rPr lang="en-US" dirty="0" smtClean="0"/>
              <a:t>:- Every request receives a (non-error) response – without guarantee that it contains the most recent write. </a:t>
            </a:r>
            <a:r>
              <a:rPr lang="en-US" b="1" dirty="0" smtClean="0"/>
              <a:t>Partition tolerance</a:t>
            </a:r>
            <a:r>
              <a:rPr lang="en-US" dirty="0" smtClean="0"/>
              <a:t>:- The system continues to operate despite an arbitrary number of messages being dropped (or delayed) by the network between nodes. </a:t>
            </a:r>
          </a:p>
          <a:p>
            <a:endParaRPr lang="en-US" dirty="0"/>
          </a:p>
          <a:p>
            <a:r>
              <a:rPr lang="en-US" dirty="0" smtClean="0"/>
              <a:t>Based on CAP theorem, different database picks different combination of consistency, </a:t>
            </a:r>
            <a:r>
              <a:rPr lang="en-US" dirty="0" err="1" smtClean="0"/>
              <a:t>avalability</a:t>
            </a:r>
            <a:r>
              <a:rPr lang="en-US" dirty="0" smtClean="0"/>
              <a:t>, and partition </a:t>
            </a:r>
            <a:r>
              <a:rPr lang="en-US" dirty="0" err="1" smtClean="0"/>
              <a:t>tolerence</a:t>
            </a:r>
            <a:r>
              <a:rPr lang="en-US" dirty="0" smtClean="0"/>
              <a:t>: </a:t>
            </a:r>
          </a:p>
          <a:p>
            <a:r>
              <a:rPr lang="en-US" dirty="0" smtClean="0"/>
              <a:t>• CA: Relational Database </a:t>
            </a:r>
          </a:p>
          <a:p>
            <a:r>
              <a:rPr lang="en-US" dirty="0" smtClean="0"/>
              <a:t>• CP, AP: Non-Relational Database</a:t>
            </a:r>
          </a:p>
          <a:p>
            <a:endParaRPr lang="en-US" dirty="0"/>
          </a:p>
          <a:p>
            <a:endParaRPr lang="en-US" dirty="0"/>
          </a:p>
        </p:txBody>
      </p:sp>
    </p:spTree>
    <p:extLst>
      <p:ext uri="{BB962C8B-B14F-4D97-AF65-F5344CB8AC3E}">
        <p14:creationId xmlns:p14="http://schemas.microsoft.com/office/powerpoint/2010/main" val="404449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39516" y="625642"/>
            <a:ext cx="8185484" cy="5363678"/>
          </a:xfrm>
          <a:prstGeom prst="rect">
            <a:avLst/>
          </a:prstGeom>
        </p:spPr>
      </p:pic>
    </p:spTree>
    <p:extLst>
      <p:ext uri="{BB962C8B-B14F-4D97-AF65-F5344CB8AC3E}">
        <p14:creationId xmlns:p14="http://schemas.microsoft.com/office/powerpoint/2010/main" val="146242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89" y="365125"/>
            <a:ext cx="3785937" cy="517191"/>
          </a:xfrm>
        </p:spPr>
        <p:txBody>
          <a:bodyPr>
            <a:normAutofit fontScale="90000"/>
          </a:bodyPr>
          <a:lstStyle/>
          <a:p>
            <a:r>
              <a:rPr lang="en-US" dirty="0" smtClean="0"/>
              <a:t>Data Model:</a:t>
            </a:r>
            <a:endParaRPr lang="en-US" dirty="0"/>
          </a:p>
        </p:txBody>
      </p:sp>
      <p:pic>
        <p:nvPicPr>
          <p:cNvPr id="3" name="Picture 2"/>
          <p:cNvPicPr/>
          <p:nvPr/>
        </p:nvPicPr>
        <p:blipFill>
          <a:blip r:embed="rId2"/>
          <a:stretch>
            <a:fillRect/>
          </a:stretch>
        </p:blipFill>
        <p:spPr>
          <a:xfrm>
            <a:off x="553453" y="1259306"/>
            <a:ext cx="8971547" cy="3925152"/>
          </a:xfrm>
          <a:prstGeom prst="rect">
            <a:avLst/>
          </a:prstGeom>
        </p:spPr>
      </p:pic>
    </p:spTree>
    <p:extLst>
      <p:ext uri="{BB962C8B-B14F-4D97-AF65-F5344CB8AC3E}">
        <p14:creationId xmlns:p14="http://schemas.microsoft.com/office/powerpoint/2010/main" val="187344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26" y="753979"/>
            <a:ext cx="8791074" cy="3724096"/>
          </a:xfrm>
          <a:prstGeom prst="rect">
            <a:avLst/>
          </a:prstGeom>
        </p:spPr>
        <p:txBody>
          <a:bodyPr wrap="square">
            <a:spAutoFit/>
          </a:bodyPr>
          <a:lstStyle/>
          <a:p>
            <a:pPr>
              <a:spcBef>
                <a:spcPts val="1800"/>
              </a:spcBef>
              <a:spcAft>
                <a:spcPts val="1200"/>
              </a:spcAft>
            </a:pPr>
            <a:r>
              <a:rPr lang="en-US" sz="2800" b="1" dirty="0" smtClean="0">
                <a:solidFill>
                  <a:srgbClr val="24292E"/>
                </a:solidFill>
                <a:effectLst/>
                <a:latin typeface="Segoe UI" panose="020B0502040204020203" pitchFamily="34" charset="0"/>
                <a:ea typeface="Times New Roman" panose="02020603050405020304" pitchFamily="18" charset="0"/>
              </a:rPr>
              <a:t>2018/2019 Approved Rates</a:t>
            </a:r>
            <a:endParaRPr lang="en-US" sz="2400" b="1" dirty="0" smtClean="0">
              <a:effectLst/>
              <a:latin typeface="Calibri" panose="020F0502020204030204" pitchFamily="34" charset="0"/>
              <a:ea typeface="Calibri" panose="020F0502020204030204" pitchFamily="34" charset="0"/>
            </a:endParaRPr>
          </a:p>
          <a:p>
            <a:pPr>
              <a:spcAft>
                <a:spcPts val="1200"/>
              </a:spcAft>
            </a:pPr>
            <a:r>
              <a:rPr lang="en-US" sz="2000" dirty="0" smtClean="0">
                <a:solidFill>
                  <a:srgbClr val="24292E"/>
                </a:solidFill>
                <a:effectLst/>
                <a:latin typeface="Segoe UI" panose="020B0502040204020203" pitchFamily="34" charset="0"/>
                <a:ea typeface="Calibri" panose="020F0502020204030204" pitchFamily="34" charset="0"/>
              </a:rPr>
              <a:t>COTS Apps</a:t>
            </a:r>
            <a:endParaRPr lang="en-US" sz="2000" dirty="0" smtClean="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24292E"/>
                </a:solidFill>
                <a:latin typeface="Segoe UI" panose="020B0502040204020203" pitchFamily="34" charset="0"/>
                <a:ea typeface="Times New Roman" panose="02020603050405020304" pitchFamily="18" charset="0"/>
              </a:rPr>
              <a:t>$80.52 per CPU Request per Month &amp; $29.28 per GB of Memory Request per Month</a:t>
            </a:r>
            <a:endParaRPr lang="en-US" dirty="0">
              <a:solidFill>
                <a:srgbClr val="24292E"/>
              </a:solidFill>
              <a:latin typeface="Calibri" panose="020F0502020204030204" pitchFamily="34" charset="0"/>
              <a:ea typeface="Calibri" panose="020F0502020204030204" pitchFamily="34" charset="0"/>
            </a:endParaRPr>
          </a:p>
          <a:p>
            <a:pPr>
              <a:spcAft>
                <a:spcPts val="1200"/>
              </a:spcAft>
            </a:pPr>
            <a:r>
              <a:rPr lang="en-US" sz="2000" dirty="0" smtClean="0">
                <a:solidFill>
                  <a:srgbClr val="24292E"/>
                </a:solidFill>
                <a:effectLst/>
                <a:latin typeface="Segoe UI" panose="020B0502040204020203" pitchFamily="34" charset="0"/>
                <a:ea typeface="Calibri" panose="020F0502020204030204" pitchFamily="34" charset="0"/>
              </a:rPr>
              <a:t>WAS Liberty Apps</a:t>
            </a:r>
            <a:endParaRPr lang="en-US" sz="2000" dirty="0" smtClean="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24292E"/>
                </a:solidFill>
                <a:latin typeface="Segoe UI" panose="020B0502040204020203" pitchFamily="34" charset="0"/>
                <a:ea typeface="Times New Roman" panose="02020603050405020304" pitchFamily="18" charset="0"/>
              </a:rPr>
              <a:t>$109.80 per CPU Request per Month &amp; $43.92 per GB of Memory Request per Month</a:t>
            </a:r>
            <a:endParaRPr lang="en-US" dirty="0">
              <a:solidFill>
                <a:srgbClr val="24292E"/>
              </a:solidFill>
              <a:latin typeface="Calibri" panose="020F0502020204030204" pitchFamily="34" charset="0"/>
              <a:ea typeface="Calibri" panose="020F0502020204030204" pitchFamily="34" charset="0"/>
            </a:endParaRPr>
          </a:p>
          <a:p>
            <a:pPr>
              <a:spcAft>
                <a:spcPts val="1200"/>
              </a:spcAft>
            </a:pPr>
            <a:r>
              <a:rPr lang="en-US" sz="2000" dirty="0" smtClean="0">
                <a:solidFill>
                  <a:srgbClr val="24292E"/>
                </a:solidFill>
                <a:effectLst/>
                <a:latin typeface="Segoe UI" panose="020B0502040204020203" pitchFamily="34" charset="0"/>
                <a:ea typeface="Calibri" panose="020F0502020204030204" pitchFamily="34" charset="0"/>
              </a:rPr>
              <a:t>MongoDB Apps</a:t>
            </a:r>
            <a:endParaRPr lang="en-US" sz="2000" dirty="0" smtClean="0">
              <a:effectLst/>
              <a:latin typeface="Times New Roman" panose="02020603050405020304" pitchFamily="18"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dirty="0">
                <a:solidFill>
                  <a:srgbClr val="24292E"/>
                </a:solidFill>
                <a:latin typeface="Segoe UI" panose="020B0502040204020203" pitchFamily="34" charset="0"/>
                <a:ea typeface="Times New Roman" panose="02020603050405020304" pitchFamily="18" charset="0"/>
              </a:rPr>
              <a:t>$219.60 per CPU Request per Month &amp; $146.40 per GB of Memory Request per Month</a:t>
            </a:r>
            <a:endParaRPr lang="en-US" dirty="0">
              <a:solidFill>
                <a:srgbClr val="24292E"/>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4366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63" y="216568"/>
            <a:ext cx="8309811" cy="794085"/>
          </a:xfrm>
        </p:spPr>
        <p:txBody>
          <a:bodyPr>
            <a:normAutofit/>
          </a:bodyPr>
          <a:lstStyle/>
          <a:p>
            <a:pPr algn="l"/>
            <a:r>
              <a:rPr lang="en-US" sz="4000" dirty="0" smtClean="0"/>
              <a:t>Useful Links</a:t>
            </a:r>
            <a:endParaRPr lang="en-US" sz="4000" dirty="0"/>
          </a:p>
        </p:txBody>
      </p:sp>
      <p:sp>
        <p:nvSpPr>
          <p:cNvPr id="3" name="Subtitle 2"/>
          <p:cNvSpPr>
            <a:spLocks noGrp="1"/>
          </p:cNvSpPr>
          <p:nvPr>
            <p:ph type="subTitle" idx="1"/>
          </p:nvPr>
        </p:nvSpPr>
        <p:spPr>
          <a:xfrm>
            <a:off x="256674" y="1387642"/>
            <a:ext cx="10411326" cy="3870158"/>
          </a:xfrm>
        </p:spPr>
        <p:txBody>
          <a:bodyPr>
            <a:normAutofit fontScale="77500" lnSpcReduction="20000"/>
          </a:bodyPr>
          <a:lstStyle/>
          <a:p>
            <a:pPr algn="l"/>
            <a:r>
              <a:rPr lang="en-US" u="sng" dirty="0">
                <a:hlinkClick r:id="rId2"/>
              </a:rPr>
              <a:t>https://www.cloudportal.ford.com/infrastructure/success</a:t>
            </a:r>
            <a:endParaRPr lang="en-US" dirty="0"/>
          </a:p>
          <a:p>
            <a:pPr algn="l"/>
            <a:r>
              <a:rPr lang="en-US" dirty="0" smtClean="0"/>
              <a:t> </a:t>
            </a:r>
          </a:p>
          <a:p>
            <a:pPr algn="l"/>
            <a:r>
              <a:rPr lang="en-US" u="sng" dirty="0" smtClean="0">
                <a:hlinkClick r:id="rId3"/>
              </a:rPr>
              <a:t>https://www.tutorialspoint.com/mongodb/</a:t>
            </a:r>
            <a:endParaRPr lang="en-US" dirty="0" smtClean="0"/>
          </a:p>
          <a:p>
            <a:pPr algn="l"/>
            <a:r>
              <a:rPr lang="en-US" dirty="0"/>
              <a:t> </a:t>
            </a:r>
          </a:p>
          <a:p>
            <a:pPr algn="l"/>
            <a:r>
              <a:rPr lang="en-US" u="sng" dirty="0">
                <a:hlinkClick r:id="rId4"/>
              </a:rPr>
              <a:t>https://docs.mongodb.com/manual/</a:t>
            </a:r>
            <a:endParaRPr lang="en-US" dirty="0"/>
          </a:p>
          <a:p>
            <a:pPr algn="l"/>
            <a:r>
              <a:rPr lang="en-US" dirty="0"/>
              <a:t> </a:t>
            </a:r>
          </a:p>
          <a:p>
            <a:pPr algn="l"/>
            <a:r>
              <a:rPr lang="en-US" u="sng" dirty="0">
                <a:hlinkClick r:id="rId5"/>
              </a:rPr>
              <a:t>https://spring.io/guides/gs/accessing-data-mongodb/</a:t>
            </a:r>
            <a:endParaRPr lang="en-US" dirty="0"/>
          </a:p>
          <a:p>
            <a:pPr algn="l"/>
            <a:r>
              <a:rPr lang="en-US" dirty="0"/>
              <a:t> </a:t>
            </a:r>
          </a:p>
          <a:p>
            <a:pPr algn="l"/>
            <a:r>
              <a:rPr lang="en-US" u="sng" dirty="0">
                <a:hlinkClick r:id="rId6"/>
              </a:rPr>
              <a:t>https://www.youtube.com/watch?v=GtD93tVZDX4&amp;list=PLS1QulWo1RIZtR6bncmSaH8fB81oRl6MP</a:t>
            </a:r>
            <a:endParaRPr lang="en-US" dirty="0"/>
          </a:p>
          <a:p>
            <a:pPr algn="l"/>
            <a:r>
              <a:rPr lang="en-US" dirty="0"/>
              <a:t> </a:t>
            </a:r>
          </a:p>
          <a:p>
            <a:pPr algn="l"/>
            <a:r>
              <a:rPr lang="en-US" u="sng" dirty="0">
                <a:hlinkClick r:id="rId7"/>
              </a:rPr>
              <a:t>https://studio3t.com/download-thank-you/?OS=win64&amp;email=testkapu%40gmail.com&amp;form=ok#gf_27</a:t>
            </a:r>
            <a:endParaRPr lang="en-US" dirty="0"/>
          </a:p>
        </p:txBody>
      </p:sp>
    </p:spTree>
    <p:extLst>
      <p:ext uri="{BB962C8B-B14F-4D97-AF65-F5344CB8AC3E}">
        <p14:creationId xmlns:p14="http://schemas.microsoft.com/office/powerpoint/2010/main" val="381477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411" y="585537"/>
            <a:ext cx="10964778" cy="5909310"/>
          </a:xfrm>
          <a:prstGeom prst="rect">
            <a:avLst/>
          </a:prstGeom>
        </p:spPr>
        <p:txBody>
          <a:bodyPr wrap="square">
            <a:spAutoFit/>
          </a:bodyPr>
          <a:lstStyle/>
          <a:p>
            <a:r>
              <a:rPr lang="en-US" dirty="0" smtClean="0">
                <a:solidFill>
                  <a:srgbClr val="42494F"/>
                </a:solidFill>
                <a:latin typeface="Helvetica" panose="020B0604020202020204" pitchFamily="34" charset="0"/>
                <a:ea typeface="Calibri" panose="020F0502020204030204" pitchFamily="34" charset="0"/>
              </a:rPr>
              <a:t>MongoDB </a:t>
            </a:r>
            <a:r>
              <a:rPr lang="en-US" dirty="0">
                <a:solidFill>
                  <a:srgbClr val="42494F"/>
                </a:solidFill>
                <a:latin typeface="Helvetica" panose="020B0604020202020204" pitchFamily="34" charset="0"/>
                <a:ea typeface="Calibri" panose="020F0502020204030204" pitchFamily="34" charset="0"/>
              </a:rPr>
              <a:t>stores data as documents in a binary representation called BSON (Binary JSON). Related information is stored together for fast query access through the MongoDB query language. Fields can vary from document to document; </a:t>
            </a:r>
            <a:r>
              <a:rPr lang="en-US" dirty="0" smtClean="0">
                <a:solidFill>
                  <a:srgbClr val="42494F"/>
                </a:solidFill>
                <a:latin typeface="Helvetica" panose="020B0604020202020204" pitchFamily="34" charset="0"/>
                <a:ea typeface="Calibri" panose="020F0502020204030204" pitchFamily="34" charset="0"/>
              </a:rPr>
              <a:t>If </a:t>
            </a:r>
            <a:r>
              <a:rPr lang="en-US" dirty="0">
                <a:solidFill>
                  <a:srgbClr val="42494F"/>
                </a:solidFill>
                <a:latin typeface="Helvetica" panose="020B0604020202020204" pitchFamily="34" charset="0"/>
                <a:ea typeface="Calibri" panose="020F0502020204030204" pitchFamily="34" charset="0"/>
              </a:rPr>
              <a:t>a new field needs to be added to a document, then the field can be created without affecting all other documents in the collection, without updating a central system catalog, and without taking the system offline</a:t>
            </a:r>
            <a:r>
              <a:rPr lang="en-US" dirty="0" smtClean="0">
                <a:solidFill>
                  <a:srgbClr val="42494F"/>
                </a:solidFill>
                <a:latin typeface="Helvetica" panose="020B0604020202020204" pitchFamily="34" charset="0"/>
                <a:ea typeface="Calibri" panose="020F0502020204030204" pitchFamily="34" charset="0"/>
              </a:rPr>
              <a:t>.</a:t>
            </a:r>
          </a:p>
          <a:p>
            <a:endParaRPr lang="en-US" dirty="0">
              <a:solidFill>
                <a:srgbClr val="42494F"/>
              </a:solidFill>
              <a:latin typeface="Helvetica" panose="020B0604020202020204" pitchFamily="34" charset="0"/>
              <a:ea typeface="Calibri" panose="020F0502020204030204" pitchFamily="34" charset="0"/>
            </a:endParaRPr>
          </a:p>
          <a:p>
            <a:r>
              <a:rPr lang="en-US" dirty="0"/>
              <a:t>MongoDB 4.0 added support for multi-document transactions, making it the only database to combine the ACID guarantees of traditional relational databases, the speed, flexibility, and power of the document model, with the intelligent distributed systems design to scale-out and place data where you need it. Through snapshot isolation, transactions provide a consistent view of data, and enforce all-or-nothing execution to maintain data integrity. Transactions in MongoDB feel just like transactions developers are familiar with in MySQL. They are multi-statement, with similar syntax (e.g. </a:t>
            </a:r>
            <a:r>
              <a:rPr lang="en-US" dirty="0" err="1"/>
              <a:t>start_transaction</a:t>
            </a:r>
            <a:r>
              <a:rPr lang="en-US" dirty="0"/>
              <a:t> and </a:t>
            </a:r>
            <a:r>
              <a:rPr lang="en-US" dirty="0" err="1"/>
              <a:t>commit_transaction</a:t>
            </a:r>
            <a:r>
              <a:rPr lang="en-US" dirty="0"/>
              <a:t>), and therefore easy for anyone with prior transaction experience to add to any application</a:t>
            </a:r>
            <a:r>
              <a:rPr lang="en-US" dirty="0" smtClean="0"/>
              <a:t>.</a:t>
            </a:r>
          </a:p>
          <a:p>
            <a:endParaRPr lang="en-US" dirty="0"/>
          </a:p>
          <a:p>
            <a:r>
              <a:rPr lang="en-US" dirty="0"/>
              <a:t>Unlike MySQL and other relational databases, MongoDB is built on a distributed systems architecture, rather than a monolithic, single node design. As a result, MongoDB offers out-of-the-box scale-out and data localization with automatic </a:t>
            </a:r>
            <a:r>
              <a:rPr lang="en-US" dirty="0" err="1"/>
              <a:t>sharding</a:t>
            </a:r>
            <a:r>
              <a:rPr lang="en-US" dirty="0"/>
              <a:t>, and replica sets to maintain always-on availability.</a:t>
            </a:r>
          </a:p>
          <a:p>
            <a:endParaRPr lang="en-US" dirty="0"/>
          </a:p>
          <a:p>
            <a:endParaRPr lang="en-US" dirty="0" smtClean="0">
              <a:solidFill>
                <a:srgbClr val="42494F"/>
              </a:solidFill>
              <a:latin typeface="Helvetica" panose="020B0604020202020204" pitchFamily="34" charset="0"/>
              <a:ea typeface="Calibri" panose="020F0502020204030204" pitchFamily="34" charset="0"/>
            </a:endParaRPr>
          </a:p>
          <a:p>
            <a:endParaRPr lang="en-US" dirty="0">
              <a:solidFill>
                <a:srgbClr val="42494F"/>
              </a:solidFill>
              <a:latin typeface="Helvetica" panose="020B0604020202020204" pitchFamily="34" charset="0"/>
            </a:endParaRPr>
          </a:p>
          <a:p>
            <a:endParaRPr lang="en-US" dirty="0"/>
          </a:p>
        </p:txBody>
      </p:sp>
    </p:spTree>
    <p:extLst>
      <p:ext uri="{BB962C8B-B14F-4D97-AF65-F5344CB8AC3E}">
        <p14:creationId xmlns:p14="http://schemas.microsoft.com/office/powerpoint/2010/main" val="386857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56432379"/>
              </p:ext>
            </p:extLst>
          </p:nvPr>
        </p:nvGraphicFramePr>
        <p:xfrm>
          <a:off x="1411705" y="1228418"/>
          <a:ext cx="10026316" cy="3611076"/>
        </p:xfrm>
        <a:graphic>
          <a:graphicData uri="http://schemas.openxmlformats.org/drawingml/2006/table">
            <a:tbl>
              <a:tblPr firstRow="1" firstCol="1" bandRow="1">
                <a:tableStyleId>{5C22544A-7EE6-4342-B048-85BDC9FD1C3A}</a:tableStyleId>
              </a:tblPr>
              <a:tblGrid>
                <a:gridCol w="4570821">
                  <a:extLst>
                    <a:ext uri="{9D8B030D-6E8A-4147-A177-3AD203B41FA5}">
                      <a16:colId xmlns:a16="http://schemas.microsoft.com/office/drawing/2014/main" val="1422941165"/>
                    </a:ext>
                  </a:extLst>
                </a:gridCol>
                <a:gridCol w="5455495">
                  <a:extLst>
                    <a:ext uri="{9D8B030D-6E8A-4147-A177-3AD203B41FA5}">
                      <a16:colId xmlns:a16="http://schemas.microsoft.com/office/drawing/2014/main" val="126924666"/>
                    </a:ext>
                  </a:extLst>
                </a:gridCol>
              </a:tblGrid>
              <a:tr h="400815">
                <a:tc>
                  <a:txBody>
                    <a:bodyPr/>
                    <a:lstStyle/>
                    <a:p>
                      <a:pPr marL="0" marR="0">
                        <a:lnSpc>
                          <a:spcPct val="107000"/>
                        </a:lnSpc>
                        <a:spcBef>
                          <a:spcPts val="0"/>
                        </a:spcBef>
                        <a:spcAft>
                          <a:spcPts val="0"/>
                        </a:spcAft>
                      </a:pPr>
                      <a:r>
                        <a:rPr lang="en-US" sz="1100" dirty="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MongoDB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31258750"/>
                  </a:ext>
                </a:extLst>
              </a:tr>
              <a:tr h="400815">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ACID Transactions</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dirty="0">
                          <a:effectLst/>
                        </a:rPr>
                        <a:t>ACID Transactions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1814052012"/>
                  </a:ext>
                </a:extLst>
              </a:tr>
              <a:tr h="400815">
                <a:tc>
                  <a:txBody>
                    <a:bodyPr/>
                    <a:lstStyle/>
                    <a:p>
                      <a:pPr marL="0" marR="0" algn="l" defTabSz="914400" rtl="0" eaLnBrk="1" latinLnBrk="0" hangingPunct="1">
                        <a:lnSpc>
                          <a:spcPct val="107000"/>
                        </a:lnSpc>
                        <a:spcBef>
                          <a:spcPts val="0"/>
                        </a:spcBef>
                        <a:spcAft>
                          <a:spcPts val="0"/>
                        </a:spcAft>
                      </a:pPr>
                      <a:r>
                        <a:rPr lang="en-US" sz="1200" b="0" kern="1200" dirty="0">
                          <a:solidFill>
                            <a:schemeClr val="dk1"/>
                          </a:solidFill>
                          <a:effectLst/>
                          <a:latin typeface="+mn-lt"/>
                          <a:ea typeface="+mn-ea"/>
                          <a:cs typeface="+mn-cs"/>
                        </a:rPr>
                        <a:t>Table</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a:effectLst/>
                        </a:rPr>
                        <a:t>Collection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2907789975"/>
                  </a:ext>
                </a:extLst>
              </a:tr>
              <a:tr h="400815">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Row</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a:effectLst/>
                        </a:rPr>
                        <a:t>Document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2050194182"/>
                  </a:ext>
                </a:extLst>
              </a:tr>
              <a:tr h="400815">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Column</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dirty="0">
                          <a:effectLst/>
                        </a:rPr>
                        <a:t>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390781143"/>
                  </a:ext>
                </a:extLst>
              </a:tr>
              <a:tr h="400815">
                <a:tc>
                  <a:txBody>
                    <a:bodyPr/>
                    <a:lstStyle/>
                    <a:p>
                      <a:pPr marL="0" marR="0" algn="l" defTabSz="914400" rtl="0" eaLnBrk="1" latinLnBrk="0" hangingPunct="1">
                        <a:lnSpc>
                          <a:spcPct val="107000"/>
                        </a:lnSpc>
                        <a:spcBef>
                          <a:spcPts val="0"/>
                        </a:spcBef>
                        <a:spcAft>
                          <a:spcPts val="0"/>
                        </a:spcAft>
                      </a:pPr>
                      <a:r>
                        <a:rPr lang="en-US" sz="1200" b="0" kern="1200" dirty="0">
                          <a:solidFill>
                            <a:schemeClr val="dk1"/>
                          </a:solidFill>
                          <a:effectLst/>
                          <a:latin typeface="+mn-lt"/>
                          <a:ea typeface="+mn-ea"/>
                          <a:cs typeface="+mn-cs"/>
                        </a:rPr>
                        <a:t>Secondary Index</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dirty="0">
                          <a:effectLst/>
                        </a:rPr>
                        <a:t>Secondary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3007322797"/>
                  </a:ext>
                </a:extLst>
              </a:tr>
              <a:tr h="805371">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JOINs</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a:effectLst/>
                        </a:rPr>
                        <a:t>Embedded documents, $lookup &amp; $graphLookup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1729788040"/>
                  </a:ext>
                </a:extLst>
              </a:tr>
              <a:tr h="400815">
                <a:tc>
                  <a:txBody>
                    <a:bodyPr/>
                    <a:lstStyle/>
                    <a:p>
                      <a:pPr marL="0" marR="0" algn="l" defTabSz="914400" rtl="0" eaLnBrk="1" latinLnBrk="0" hangingPunct="1">
                        <a:lnSpc>
                          <a:spcPct val="107000"/>
                        </a:lnSpc>
                        <a:spcBef>
                          <a:spcPts val="0"/>
                        </a:spcBef>
                        <a:spcAft>
                          <a:spcPts val="0"/>
                        </a:spcAft>
                      </a:pPr>
                      <a:r>
                        <a:rPr lang="en-US" sz="1200" b="0" kern="1200" dirty="0">
                          <a:solidFill>
                            <a:schemeClr val="dk1"/>
                          </a:solidFill>
                          <a:effectLst/>
                          <a:latin typeface="+mn-lt"/>
                          <a:ea typeface="+mn-ea"/>
                          <a:cs typeface="+mn-cs"/>
                        </a:rPr>
                        <a:t>GROUP_BY</a:t>
                      </a:r>
                    </a:p>
                  </a:txBody>
                  <a:tcPr marL="68580" marR="68580" marT="0" marB="0" anchor="ctr">
                    <a:solidFill>
                      <a:schemeClr val="accent3">
                        <a:lumMod val="20000"/>
                        <a:lumOff val="80000"/>
                      </a:schemeClr>
                    </a:solidFill>
                  </a:tcPr>
                </a:tc>
                <a:tc>
                  <a:txBody>
                    <a:bodyPr/>
                    <a:lstStyle/>
                    <a:p>
                      <a:pPr marL="0" marR="0">
                        <a:lnSpc>
                          <a:spcPct val="107000"/>
                        </a:lnSpc>
                        <a:spcBef>
                          <a:spcPts val="0"/>
                        </a:spcBef>
                        <a:spcAft>
                          <a:spcPts val="0"/>
                        </a:spcAft>
                      </a:pPr>
                      <a:r>
                        <a:rPr lang="en-US" sz="1200" dirty="0">
                          <a:effectLst/>
                        </a:rPr>
                        <a:t>Aggregation Pipeline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3">
                        <a:lumMod val="20000"/>
                        <a:lumOff val="80000"/>
                      </a:schemeClr>
                    </a:solidFill>
                  </a:tcPr>
                </a:tc>
                <a:extLst>
                  <a:ext uri="{0D108BD9-81ED-4DB2-BD59-A6C34878D82A}">
                    <a16:rowId xmlns:a16="http://schemas.microsoft.com/office/drawing/2014/main" val="1224233772"/>
                  </a:ext>
                </a:extLst>
              </a:tr>
            </a:tbl>
          </a:graphicData>
        </a:graphic>
      </p:graphicFrame>
      <p:sp>
        <p:nvSpPr>
          <p:cNvPr id="3" name="Rectangle 1"/>
          <p:cNvSpPr>
            <a:spLocks noChangeArrowheads="1"/>
          </p:cNvSpPr>
          <p:nvPr/>
        </p:nvSpPr>
        <p:spPr bwMode="auto">
          <a:xfrm>
            <a:off x="4283241" y="674421"/>
            <a:ext cx="41789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2494F"/>
                </a:solidFill>
                <a:effectLst/>
                <a:latin typeface="Helvetica" panose="020B0604020202020204" pitchFamily="34" charset="0"/>
                <a:ea typeface="Times New Roman" panose="02020603050405020304" pitchFamily="18" charset="0"/>
                <a:cs typeface="Helvetica" panose="020B0604020202020204" pitchFamily="34" charset="0"/>
              </a:rPr>
              <a:t>Terminology b/w SQL VS NOSQL</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5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51680462"/>
              </p:ext>
            </p:extLst>
          </p:nvPr>
        </p:nvGraphicFramePr>
        <p:xfrm>
          <a:off x="344905" y="954506"/>
          <a:ext cx="6634521" cy="4539918"/>
        </p:xfrm>
        <a:graphic>
          <a:graphicData uri="http://schemas.openxmlformats.org/drawingml/2006/table">
            <a:tbl>
              <a:tblPr firstRow="1" firstCol="1" bandRow="1">
                <a:tableStyleId>{5C22544A-7EE6-4342-B048-85BDC9FD1C3A}</a:tableStyleId>
              </a:tblPr>
              <a:tblGrid>
                <a:gridCol w="572764">
                  <a:extLst>
                    <a:ext uri="{9D8B030D-6E8A-4147-A177-3AD203B41FA5}">
                      <a16:colId xmlns:a16="http://schemas.microsoft.com/office/drawing/2014/main" val="1512936495"/>
                    </a:ext>
                  </a:extLst>
                </a:gridCol>
                <a:gridCol w="3758766">
                  <a:extLst>
                    <a:ext uri="{9D8B030D-6E8A-4147-A177-3AD203B41FA5}">
                      <a16:colId xmlns:a16="http://schemas.microsoft.com/office/drawing/2014/main" val="3843386274"/>
                    </a:ext>
                  </a:extLst>
                </a:gridCol>
                <a:gridCol w="2302991">
                  <a:extLst>
                    <a:ext uri="{9D8B030D-6E8A-4147-A177-3AD203B41FA5}">
                      <a16:colId xmlns:a16="http://schemas.microsoft.com/office/drawing/2014/main" val="1487267224"/>
                    </a:ext>
                  </a:extLst>
                </a:gridCol>
              </a:tblGrid>
              <a:tr h="216187">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MySQL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MongoDB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7864249"/>
                  </a:ext>
                </a:extLst>
              </a:tr>
              <a:tr h="1080933">
                <a:tc>
                  <a:txBody>
                    <a:bodyPr/>
                    <a:lstStyle/>
                    <a:p>
                      <a:pPr marL="0" marR="0">
                        <a:lnSpc>
                          <a:spcPct val="107000"/>
                        </a:lnSpc>
                        <a:spcBef>
                          <a:spcPts val="0"/>
                        </a:spcBef>
                        <a:spcAft>
                          <a:spcPts val="0"/>
                        </a:spcAft>
                      </a:pPr>
                      <a:r>
                        <a:rPr lang="en-US" sz="1100">
                          <a:effectLst/>
                        </a:rPr>
                        <a:t>Insert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INSERT INTO users (</a:t>
                      </a:r>
                      <a:r>
                        <a:rPr lang="en-US" sz="1100" dirty="0" err="1">
                          <a:effectLst/>
                        </a:rPr>
                        <a:t>user_id</a:t>
                      </a:r>
                      <a:r>
                        <a:rPr lang="en-US" sz="1100" dirty="0">
                          <a:effectLst/>
                        </a:rPr>
                        <a:t>, age, status)</a:t>
                      </a:r>
                      <a:br>
                        <a:rPr lang="en-US" sz="1100" dirty="0">
                          <a:effectLst/>
                        </a:rPr>
                      </a:br>
                      <a:r>
                        <a:rPr lang="en-US" sz="1100" dirty="0">
                          <a:effectLst/>
                        </a:rPr>
                        <a:t>VALUES ('bcd001', 45, 'A')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err="1">
                          <a:effectLst/>
                        </a:rPr>
                        <a:t>db.users.insert</a:t>
                      </a:r>
                      <a:r>
                        <a:rPr lang="en-US" sz="1100" dirty="0">
                          <a:effectLst/>
                        </a:rPr>
                        <a:t>({</a:t>
                      </a:r>
                      <a:br>
                        <a:rPr lang="en-US" sz="1100" dirty="0">
                          <a:effectLst/>
                        </a:rPr>
                      </a:br>
                      <a:r>
                        <a:rPr lang="en-US" sz="1100" dirty="0">
                          <a:effectLst/>
                        </a:rPr>
                        <a:t>  </a:t>
                      </a:r>
                      <a:r>
                        <a:rPr lang="en-US" sz="1100" dirty="0" err="1">
                          <a:effectLst/>
                        </a:rPr>
                        <a:t>user_id</a:t>
                      </a:r>
                      <a:r>
                        <a:rPr lang="en-US" sz="1100" dirty="0">
                          <a:effectLst/>
                        </a:rPr>
                        <a:t>: 'bcd001',</a:t>
                      </a:r>
                      <a:br>
                        <a:rPr lang="en-US" sz="1100" dirty="0">
                          <a:effectLst/>
                        </a:rPr>
                      </a:br>
                      <a:r>
                        <a:rPr lang="en-US" sz="1100" dirty="0">
                          <a:effectLst/>
                        </a:rPr>
                        <a:t>  age: 45,</a:t>
                      </a:r>
                      <a:br>
                        <a:rPr lang="en-US" sz="1100" dirty="0">
                          <a:effectLst/>
                        </a:rPr>
                      </a:br>
                      <a:r>
                        <a:rPr lang="en-US" sz="1100" dirty="0">
                          <a:effectLst/>
                        </a:rPr>
                        <a:t>  status: 'A'</a:t>
                      </a:r>
                      <a:br>
                        <a:rPr lang="en-US" sz="1100" dirty="0">
                          <a:effectLst/>
                        </a:rPr>
                      </a:b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6868429"/>
                  </a:ext>
                </a:extLst>
              </a:tr>
              <a:tr h="432373">
                <a:tc>
                  <a:txBody>
                    <a:bodyPr/>
                    <a:lstStyle/>
                    <a:p>
                      <a:pPr marL="0" marR="0">
                        <a:lnSpc>
                          <a:spcPct val="107000"/>
                        </a:lnSpc>
                        <a:spcBef>
                          <a:spcPts val="0"/>
                        </a:spcBef>
                        <a:spcAft>
                          <a:spcPts val="0"/>
                        </a:spcAft>
                      </a:pPr>
                      <a:r>
                        <a:rPr lang="en-US" sz="1100">
                          <a:effectLst/>
                        </a:rPr>
                        <a:t>Select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SELECT * FROM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db.users.find()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9948443"/>
                  </a:ext>
                </a:extLst>
              </a:tr>
              <a:tr h="1080933">
                <a:tc>
                  <a:txBody>
                    <a:bodyPr/>
                    <a:lstStyle/>
                    <a:p>
                      <a:pPr marL="0" marR="0">
                        <a:lnSpc>
                          <a:spcPct val="107000"/>
                        </a:lnSpc>
                        <a:spcBef>
                          <a:spcPts val="0"/>
                        </a:spcBef>
                        <a:spcAft>
                          <a:spcPts val="0"/>
                        </a:spcAft>
                      </a:pPr>
                      <a:r>
                        <a:rPr lang="en-US" sz="1100">
                          <a:effectLst/>
                        </a:rPr>
                        <a:t>Update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UPDATE users SET status = 'C'</a:t>
                      </a:r>
                      <a:br>
                        <a:rPr lang="en-US" sz="1100" dirty="0">
                          <a:effectLst/>
                        </a:rPr>
                      </a:br>
                      <a:r>
                        <a:rPr lang="en-US" sz="1100" dirty="0">
                          <a:effectLst/>
                        </a:rPr>
                        <a:t>WHERE age &gt;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err="1">
                          <a:effectLst/>
                        </a:rPr>
                        <a:t>db.users.update</a:t>
                      </a:r>
                      <a:r>
                        <a:rPr lang="en-US" sz="1100" dirty="0">
                          <a:effectLst/>
                        </a:rPr>
                        <a:t>(</a:t>
                      </a:r>
                      <a:br>
                        <a:rPr lang="en-US" sz="1100" dirty="0">
                          <a:effectLst/>
                        </a:rPr>
                      </a:br>
                      <a:r>
                        <a:rPr lang="en-US" sz="1100" dirty="0">
                          <a:effectLst/>
                        </a:rPr>
                        <a:t>  { age: { $</a:t>
                      </a:r>
                      <a:r>
                        <a:rPr lang="en-US" sz="1100" dirty="0" err="1">
                          <a:effectLst/>
                        </a:rPr>
                        <a:t>gt</a:t>
                      </a:r>
                      <a:r>
                        <a:rPr lang="en-US" sz="1100" dirty="0">
                          <a:effectLst/>
                        </a:rPr>
                        <a:t>: 25 } },</a:t>
                      </a:r>
                      <a:br>
                        <a:rPr lang="en-US" sz="1100" dirty="0">
                          <a:effectLst/>
                        </a:rPr>
                      </a:br>
                      <a:r>
                        <a:rPr lang="en-US" sz="1100" dirty="0">
                          <a:effectLst/>
                        </a:rPr>
                        <a:t>  { $set: { status: 'C' } },</a:t>
                      </a:r>
                      <a:br>
                        <a:rPr lang="en-US" sz="1100" dirty="0">
                          <a:effectLst/>
                        </a:rPr>
                      </a:br>
                      <a:r>
                        <a:rPr lang="en-US" sz="1100" dirty="0">
                          <a:effectLst/>
                        </a:rPr>
                        <a:t>  { multi: true }</a:t>
                      </a:r>
                      <a:br>
                        <a:rPr lang="en-US" sz="1100" dirty="0">
                          <a:effectLst/>
                        </a:rPr>
                      </a:b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0995198"/>
                  </a:ext>
                </a:extLst>
              </a:tr>
              <a:tr h="432373">
                <a:tc>
                  <a:txBody>
                    <a:bodyPr/>
                    <a:lstStyle/>
                    <a:p>
                      <a:pPr marL="0" marR="0">
                        <a:lnSpc>
                          <a:spcPct val="107000"/>
                        </a:lnSpc>
                        <a:spcBef>
                          <a:spcPts val="0"/>
                        </a:spcBef>
                        <a:spcAft>
                          <a:spcPts val="0"/>
                        </a:spcAft>
                      </a:pPr>
                      <a:r>
                        <a:rPr lang="en-US" sz="1100">
                          <a:effectLst/>
                        </a:rPr>
                        <a:t>Delete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delete from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db.users.remove()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45570797"/>
                  </a:ext>
                </a:extLst>
              </a:tr>
              <a:tr h="1297119">
                <a:tc>
                  <a:txBody>
                    <a:bodyPr/>
                    <a:lstStyle/>
                    <a:p>
                      <a:pPr marL="0" marR="0">
                        <a:lnSpc>
                          <a:spcPct val="107000"/>
                        </a:lnSpc>
                        <a:spcBef>
                          <a:spcPts val="0"/>
                        </a:spcBef>
                        <a:spcAft>
                          <a:spcPts val="0"/>
                        </a:spcAft>
                      </a:pPr>
                      <a:r>
                        <a:rPr lang="en-US" sz="1100">
                          <a:effectLst/>
                        </a:rPr>
                        <a:t>Cursor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db.start_transaction()</a:t>
                      </a:r>
                      <a:br>
                        <a:rPr lang="en-US" sz="1100">
                          <a:effectLst/>
                        </a:rPr>
                      </a:br>
                      <a:r>
                        <a:rPr lang="en-US" sz="1100">
                          <a:effectLst/>
                        </a:rPr>
                        <a:t> cursor.execute(orderInsert, orderData)</a:t>
                      </a:r>
                      <a:br>
                        <a:rPr lang="en-US" sz="1100">
                          <a:effectLst/>
                        </a:rPr>
                      </a:br>
                      <a:r>
                        <a:rPr lang="en-US" sz="1100">
                          <a:effectLst/>
                        </a:rPr>
                        <a:t> cursor.execute(stockUpdate, stockData)</a:t>
                      </a:r>
                      <a:br>
                        <a:rPr lang="en-US" sz="1100">
                          <a:effectLst/>
                        </a:rPr>
                      </a:br>
                      <a:r>
                        <a:rPr lang="en-US" sz="1100">
                          <a:effectLst/>
                        </a:rPr>
                        <a:t>db.commit()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err="1">
                          <a:effectLst/>
                        </a:rPr>
                        <a:t>s.start_transaction</a:t>
                      </a:r>
                      <a:r>
                        <a:rPr lang="en-US" sz="1100" dirty="0">
                          <a:effectLst/>
                        </a:rPr>
                        <a:t>()</a:t>
                      </a:r>
                      <a:br>
                        <a:rPr lang="en-US" sz="1100" dirty="0">
                          <a:effectLst/>
                        </a:rPr>
                      </a:br>
                      <a:r>
                        <a:rPr lang="en-US" sz="1100" dirty="0">
                          <a:effectLst/>
                        </a:rPr>
                        <a:t> </a:t>
                      </a:r>
                      <a:r>
                        <a:rPr lang="en-US" sz="1100" dirty="0" err="1">
                          <a:effectLst/>
                        </a:rPr>
                        <a:t>orders.insert_one</a:t>
                      </a:r>
                      <a:r>
                        <a:rPr lang="en-US" sz="1100" dirty="0">
                          <a:effectLst/>
                        </a:rPr>
                        <a:t>(order, session=s)</a:t>
                      </a:r>
                      <a:br>
                        <a:rPr lang="en-US" sz="1100" dirty="0">
                          <a:effectLst/>
                        </a:rPr>
                      </a:br>
                      <a:r>
                        <a:rPr lang="en-US" sz="1100" dirty="0">
                          <a:effectLst/>
                        </a:rPr>
                        <a:t> </a:t>
                      </a:r>
                      <a:r>
                        <a:rPr lang="en-US" sz="1100" dirty="0" err="1">
                          <a:effectLst/>
                        </a:rPr>
                        <a:t>stock.update_one</a:t>
                      </a:r>
                      <a:r>
                        <a:rPr lang="en-US" sz="1100" dirty="0">
                          <a:effectLst/>
                        </a:rPr>
                        <a:t>(item, </a:t>
                      </a:r>
                      <a:r>
                        <a:rPr lang="en-US" sz="1100" dirty="0" err="1">
                          <a:effectLst/>
                        </a:rPr>
                        <a:t>stockUpdate</a:t>
                      </a:r>
                      <a:r>
                        <a:rPr lang="en-US" sz="1100" dirty="0">
                          <a:effectLst/>
                        </a:rPr>
                        <a:t>, session=s)</a:t>
                      </a:r>
                      <a:br>
                        <a:rPr lang="en-US" sz="1100" dirty="0">
                          <a:effectLst/>
                        </a:rPr>
                      </a:br>
                      <a:r>
                        <a:rPr lang="en-US" sz="1100" dirty="0" err="1">
                          <a:effectLst/>
                        </a:rPr>
                        <a:t>s.commit_transaction</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90745960"/>
                  </a:ext>
                </a:extLst>
              </a:tr>
            </a:tbl>
          </a:graphicData>
        </a:graphic>
      </p:graphicFrame>
      <p:sp>
        <p:nvSpPr>
          <p:cNvPr id="3" name="Rectangle 1"/>
          <p:cNvSpPr>
            <a:spLocks noChangeArrowheads="1"/>
          </p:cNvSpPr>
          <p:nvPr/>
        </p:nvSpPr>
        <p:spPr bwMode="auto">
          <a:xfrm rot="10800000" flipV="1">
            <a:off x="2719136" y="528527"/>
            <a:ext cx="74675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Query Language: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262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95" y="64168"/>
            <a:ext cx="8082997" cy="439992"/>
          </a:xfrm>
          <a:prstGeom prst="rect">
            <a:avLst/>
          </a:prstGeom>
        </p:spPr>
        <p:txBody>
          <a:bodyPr wrap="square">
            <a:spAutoFit/>
          </a:bodyPr>
          <a:lstStyle/>
          <a:p>
            <a:pPr>
              <a:lnSpc>
                <a:spcPts val="3000"/>
              </a:lnSpc>
              <a:spcBef>
                <a:spcPts val="1125"/>
              </a:spcBef>
              <a:spcAft>
                <a:spcPts val="1125"/>
              </a:spcAft>
            </a:pPr>
            <a:r>
              <a:rPr lang="en-US" b="1" dirty="0">
                <a:solidFill>
                  <a:srgbClr val="42494F"/>
                </a:solidFill>
                <a:latin typeface="Helvetica" panose="020B0604020202020204" pitchFamily="34" charset="0"/>
                <a:ea typeface="Times New Roman" panose="02020603050405020304" pitchFamily="18" charset="0"/>
                <a:cs typeface="Times New Roman" panose="02020603050405020304" pitchFamily="18" charset="0"/>
              </a:rPr>
              <a:t>Why use MongoDB instead of MySQL?</a:t>
            </a:r>
            <a:endParaRPr lang="en-US" sz="1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76463" y="541223"/>
            <a:ext cx="11317705" cy="4870564"/>
          </a:xfrm>
          <a:prstGeom prst="rect">
            <a:avLst/>
          </a:prstGeom>
        </p:spPr>
        <p:txBody>
          <a:bodyPr wrap="square">
            <a:spAutoFit/>
          </a:bodyPr>
          <a:lstStyle/>
          <a:p>
            <a:pPr>
              <a:lnSpc>
                <a:spcPts val="1800"/>
              </a:lnSpc>
              <a:spcBef>
                <a:spcPts val="1125"/>
              </a:spcBef>
              <a:spcAft>
                <a:spcPts val="1125"/>
              </a:spcAft>
            </a:pPr>
            <a:r>
              <a:rPr lang="en-US" sz="1600" dirty="0">
                <a:solidFill>
                  <a:srgbClr val="42494F"/>
                </a:solidFill>
                <a:latin typeface="Helvetica" panose="020B0604020202020204" pitchFamily="34" charset="0"/>
                <a:ea typeface="Calibri" panose="020F0502020204030204" pitchFamily="34" charset="0"/>
                <a:cs typeface="Times New Roman" panose="02020603050405020304" pitchFamily="18" charset="0"/>
              </a:rPr>
              <a:t>Organizations of all sizes are adopting MongoDB because it enables them to build applications faster, handle highly diverse data types, and manage applications more efficiently at scale.</a:t>
            </a:r>
          </a:p>
          <a:p>
            <a:pPr>
              <a:lnSpc>
                <a:spcPts val="1800"/>
              </a:lnSpc>
              <a:spcBef>
                <a:spcPts val="1125"/>
              </a:spcBef>
              <a:spcAft>
                <a:spcPts val="1125"/>
              </a:spcAft>
            </a:pPr>
            <a:r>
              <a:rPr lang="en-US" sz="1600" dirty="0">
                <a:solidFill>
                  <a:srgbClr val="42494F"/>
                </a:solidFill>
                <a:latin typeface="Helvetica" panose="020B0604020202020204" pitchFamily="34" charset="0"/>
                <a:ea typeface="Calibri" panose="020F0502020204030204" pitchFamily="34" charset="0"/>
                <a:cs typeface="Times New Roman" panose="02020603050405020304" pitchFamily="18" charset="0"/>
              </a:rPr>
              <a:t>Development is simplified as MongoDB documents map naturally to modern, object-oriented programming languages. Using MongoDB removes the complex object-relational mapping (ORM) layer that translates objects in code to relational tables. </a:t>
            </a:r>
          </a:p>
          <a:p>
            <a:pPr>
              <a:lnSpc>
                <a:spcPts val="1800"/>
              </a:lnSpc>
              <a:spcBef>
                <a:spcPts val="1125"/>
              </a:spcBef>
              <a:spcAft>
                <a:spcPts val="1125"/>
              </a:spcAft>
            </a:pPr>
            <a:r>
              <a:rPr lang="en-US" sz="1600" dirty="0">
                <a:solidFill>
                  <a:srgbClr val="42494F"/>
                </a:solidFill>
                <a:latin typeface="Helvetica" panose="020B0604020202020204" pitchFamily="34" charset="0"/>
                <a:ea typeface="Calibri" panose="020F0502020204030204" pitchFamily="34" charset="0"/>
                <a:cs typeface="Times New Roman" panose="02020603050405020304" pitchFamily="18" charset="0"/>
              </a:rPr>
              <a:t>MongoDB can also be scaled within and across multiple distributed data centers, providing new levels of availability and scalability previously unachievable with relational databases like MySQL. As your deployments grow in terms of data volume and throughput, MongoDB scales easily with no downtime, and without changing your application.</a:t>
            </a:r>
          </a:p>
          <a:p>
            <a:pPr>
              <a:lnSpc>
                <a:spcPts val="1800"/>
              </a:lnSpc>
              <a:spcBef>
                <a:spcPts val="1125"/>
              </a:spcBef>
              <a:spcAft>
                <a:spcPts val="1125"/>
              </a:spcAft>
            </a:pPr>
            <a:r>
              <a:rPr lang="en-US" sz="1600" dirty="0" smtClean="0">
                <a:solidFill>
                  <a:srgbClr val="42494F"/>
                </a:solidFill>
                <a:effectLst/>
                <a:latin typeface="Helvetica" panose="020B0604020202020204" pitchFamily="34" charset="0"/>
                <a:ea typeface="Calibri" panose="020F0502020204030204" pitchFamily="34" charset="0"/>
                <a:cs typeface="Times New Roman" panose="02020603050405020304" pitchFamily="18" charset="0"/>
              </a:rPr>
              <a:t>Documents represent data in the same way that applications do. Unlike the tabular rows and columns of a relational database, data can be structured with arrays and subdocuments – in the same way applications represent data, as lists and members / instance variables respectively.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ts val="1800"/>
              </a:lnSpc>
              <a:spcBef>
                <a:spcPts val="1125"/>
              </a:spcBef>
              <a:spcAft>
                <a:spcPts val="1125"/>
              </a:spcAft>
            </a:pPr>
            <a:r>
              <a:rPr lang="en-US" sz="1600" dirty="0" smtClean="0">
                <a:solidFill>
                  <a:srgbClr val="42494F"/>
                </a:solidFill>
                <a:effectLst/>
                <a:latin typeface="Helvetica" panose="020B0604020202020204" pitchFamily="34" charset="0"/>
                <a:ea typeface="Calibri" panose="020F0502020204030204" pitchFamily="34" charset="0"/>
                <a:cs typeface="Times New Roman" panose="02020603050405020304" pitchFamily="18" charset="0"/>
              </a:rPr>
              <a:t>Each document can store data with different attributes from other documents.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smtClean="0">
                <a:solidFill>
                  <a:srgbClr val="42494F"/>
                </a:solidFill>
                <a:effectLst/>
                <a:latin typeface="Helvetica" panose="020B0604020202020204" pitchFamily="34" charset="0"/>
                <a:ea typeface="Calibri" panose="020F0502020204030204" pitchFamily="34" charset="0"/>
              </a:rPr>
              <a:t>With data for an entity stored in a single document, rather than spread across multiple relational tables, the database only needs to read and write to a single place. Having all the data for an object in one place also makes it easier for developers to understand and optimize query performance.</a:t>
            </a:r>
            <a:endParaRPr lang="en-US" dirty="0"/>
          </a:p>
        </p:txBody>
      </p:sp>
    </p:spTree>
    <p:extLst>
      <p:ext uri="{BB962C8B-B14F-4D97-AF65-F5344CB8AC3E}">
        <p14:creationId xmlns:p14="http://schemas.microsoft.com/office/powerpoint/2010/main" val="521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358" y="160422"/>
            <a:ext cx="7496826" cy="323165"/>
          </a:xfrm>
          <a:prstGeom prst="rect">
            <a:avLst/>
          </a:prstGeom>
        </p:spPr>
        <p:txBody>
          <a:bodyPr wrap="square">
            <a:spAutoFit/>
          </a:bodyPr>
          <a:lstStyle/>
          <a:p>
            <a:pPr>
              <a:lnSpc>
                <a:spcPts val="1800"/>
              </a:lnSpc>
              <a:spcBef>
                <a:spcPts val="1125"/>
              </a:spcBef>
              <a:spcAft>
                <a:spcPts val="1125"/>
              </a:spcAft>
            </a:pPr>
            <a:r>
              <a:rPr lang="en-US" dirty="0">
                <a:solidFill>
                  <a:srgbClr val="42494F"/>
                </a:solidFill>
                <a:latin typeface="Helvetica" panose="020B0604020202020204" pitchFamily="34" charset="0"/>
                <a:ea typeface="Calibri" panose="020F0502020204030204" pitchFamily="34" charset="0"/>
                <a:cs typeface="Times New Roman" panose="02020603050405020304" pitchFamily="18" charset="0"/>
              </a:rPr>
              <a:t>SQL Vs NoSQL Differences: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10396963"/>
              </p:ext>
            </p:extLst>
          </p:nvPr>
        </p:nvGraphicFramePr>
        <p:xfrm>
          <a:off x="208547" y="380270"/>
          <a:ext cx="9284703" cy="4407970"/>
        </p:xfrm>
        <a:graphic>
          <a:graphicData uri="http://schemas.openxmlformats.org/drawingml/2006/table">
            <a:tbl>
              <a:tblPr firstRow="1" firstCol="1" bandRow="1">
                <a:tableStyleId>{5C22544A-7EE6-4342-B048-85BDC9FD1C3A}</a:tableStyleId>
              </a:tblPr>
              <a:tblGrid>
                <a:gridCol w="4251873">
                  <a:extLst>
                    <a:ext uri="{9D8B030D-6E8A-4147-A177-3AD203B41FA5}">
                      <a16:colId xmlns:a16="http://schemas.microsoft.com/office/drawing/2014/main" val="1446732399"/>
                    </a:ext>
                  </a:extLst>
                </a:gridCol>
                <a:gridCol w="5032830">
                  <a:extLst>
                    <a:ext uri="{9D8B030D-6E8A-4147-A177-3AD203B41FA5}">
                      <a16:colId xmlns:a16="http://schemas.microsoft.com/office/drawing/2014/main" val="4260651781"/>
                    </a:ext>
                  </a:extLst>
                </a:gridCol>
              </a:tblGrid>
              <a:tr h="289279">
                <a:tc>
                  <a:txBody>
                    <a:bodyPr/>
                    <a:lstStyle/>
                    <a:p>
                      <a:pPr marL="0" marR="0">
                        <a:lnSpc>
                          <a:spcPct val="107000"/>
                        </a:lnSpc>
                        <a:spcBef>
                          <a:spcPts val="0"/>
                        </a:spcBef>
                        <a:spcAft>
                          <a:spcPts val="0"/>
                        </a:spcAft>
                      </a:pPr>
                      <a:r>
                        <a:rPr lang="en-US" sz="1000">
                          <a:effectLst/>
                        </a:rPr>
                        <a:t>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000" dirty="0">
                          <a:effectLst/>
                        </a:rPr>
                        <a:t>NoSQL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3882958"/>
                  </a:ext>
                </a:extLst>
              </a:tr>
              <a:tr h="569710">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Relational store data in a table.</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Non-Relational store data in JSON Documents, key-value </a:t>
                      </a:r>
                      <a:r>
                        <a:rPr lang="en-US" sz="1200" kern="1200" dirty="0" err="1">
                          <a:solidFill>
                            <a:schemeClr val="dk1"/>
                          </a:solidFill>
                          <a:effectLst/>
                          <a:latin typeface="+mn-lt"/>
                          <a:ea typeface="+mn-ea"/>
                          <a:cs typeface="+mn-cs"/>
                        </a:rPr>
                        <a:t>pairs,columns</a:t>
                      </a:r>
                      <a:r>
                        <a:rPr lang="en-US" sz="1200" kern="1200" dirty="0">
                          <a:solidFill>
                            <a:schemeClr val="dk1"/>
                          </a:solidFill>
                          <a:effectLst/>
                          <a:latin typeface="+mn-lt"/>
                          <a:ea typeface="+mn-ea"/>
                          <a:cs typeface="+mn-cs"/>
                        </a:rPr>
                        <a:t> or graphs.</a:t>
                      </a:r>
                    </a:p>
                  </a:txBody>
                  <a:tcPr marL="68580" marR="68580" marT="0" marB="0" anchor="b">
                    <a:solidFill>
                      <a:schemeClr val="bg2"/>
                    </a:solidFill>
                  </a:tcPr>
                </a:tc>
                <a:extLst>
                  <a:ext uri="{0D108BD9-81ED-4DB2-BD59-A6C34878D82A}">
                    <a16:rowId xmlns:a16="http://schemas.microsoft.com/office/drawing/2014/main" val="2011289800"/>
                  </a:ext>
                </a:extLst>
              </a:tr>
              <a:tr h="569710">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SQL databases have fixed or static or predefined schema.</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a:solidFill>
                            <a:schemeClr val="dk1"/>
                          </a:solidFill>
                          <a:effectLst/>
                          <a:latin typeface="+mn-lt"/>
                          <a:ea typeface="+mn-ea"/>
                          <a:cs typeface="+mn-cs"/>
                        </a:rPr>
                        <a:t>NoSQL databases have dynamic schema.</a:t>
                      </a:r>
                    </a:p>
                  </a:txBody>
                  <a:tcPr marL="68580" marR="68580" marT="0" marB="0" anchor="b">
                    <a:solidFill>
                      <a:schemeClr val="bg2"/>
                    </a:solidFill>
                  </a:tcPr>
                </a:tc>
                <a:extLst>
                  <a:ext uri="{0D108BD9-81ED-4DB2-BD59-A6C34878D82A}">
                    <a16:rowId xmlns:a16="http://schemas.microsoft.com/office/drawing/2014/main" val="2002884136"/>
                  </a:ext>
                </a:extLst>
              </a:tr>
              <a:tr h="289279">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Support ACID transactions.</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a:solidFill>
                            <a:schemeClr val="dk1"/>
                          </a:solidFill>
                          <a:effectLst/>
                          <a:latin typeface="+mn-lt"/>
                          <a:ea typeface="+mn-ea"/>
                          <a:cs typeface="+mn-cs"/>
                        </a:rPr>
                        <a:t>Depends on different schema.</a:t>
                      </a:r>
                    </a:p>
                  </a:txBody>
                  <a:tcPr marL="68580" marR="68580" marT="0" marB="0" anchor="b">
                    <a:solidFill>
                      <a:schemeClr val="bg2"/>
                    </a:solidFill>
                  </a:tcPr>
                </a:tc>
                <a:extLst>
                  <a:ext uri="{0D108BD9-81ED-4DB2-BD59-A6C34878D82A}">
                    <a16:rowId xmlns:a16="http://schemas.microsoft.com/office/drawing/2014/main" val="3332889410"/>
                  </a:ext>
                </a:extLst>
              </a:tr>
              <a:tr h="578558">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Strong Consistency enforced,prioritized over availability &amp; performance.</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a:solidFill>
                            <a:schemeClr val="dk1"/>
                          </a:solidFill>
                          <a:effectLst/>
                          <a:latin typeface="+mn-lt"/>
                          <a:ea typeface="+mn-ea"/>
                          <a:cs typeface="+mn-cs"/>
                        </a:rPr>
                        <a:t>Consistency,availability &amp; performance can be trade to meet the need of the application(CAP theorem)</a:t>
                      </a:r>
                    </a:p>
                  </a:txBody>
                  <a:tcPr marL="68580" marR="68580" marT="0" marB="0" anchor="b">
                    <a:solidFill>
                      <a:schemeClr val="bg2"/>
                    </a:solidFill>
                  </a:tcPr>
                </a:tc>
                <a:extLst>
                  <a:ext uri="{0D108BD9-81ED-4DB2-BD59-A6C34878D82A}">
                    <a16:rowId xmlns:a16="http://schemas.microsoft.com/office/drawing/2014/main" val="736968181"/>
                  </a:ext>
                </a:extLst>
              </a:tr>
              <a:tr h="569710">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Insert &amp; Update performance depends on disk's 10 speed.</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a:solidFill>
                            <a:schemeClr val="dk1"/>
                          </a:solidFill>
                          <a:effectLst/>
                          <a:latin typeface="+mn-lt"/>
                          <a:ea typeface="+mn-ea"/>
                          <a:cs typeface="+mn-cs"/>
                        </a:rPr>
                        <a:t>Performance can by maximized by reducing consistency.</a:t>
                      </a:r>
                    </a:p>
                  </a:txBody>
                  <a:tcPr marL="68580" marR="68580" marT="0" marB="0" anchor="b">
                    <a:solidFill>
                      <a:schemeClr val="bg2"/>
                    </a:solidFill>
                  </a:tcPr>
                </a:tc>
                <a:extLst>
                  <a:ext uri="{0D108BD9-81ED-4DB2-BD59-A6C34878D82A}">
                    <a16:rowId xmlns:a16="http://schemas.microsoft.com/office/drawing/2014/main" val="1797215622"/>
                  </a:ext>
                </a:extLst>
              </a:tr>
              <a:tr h="289279">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SQL databases are vertically scalable.</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a:solidFill>
                            <a:schemeClr val="dk1"/>
                          </a:solidFill>
                          <a:effectLst/>
                          <a:latin typeface="+mn-lt"/>
                          <a:ea typeface="+mn-ea"/>
                          <a:cs typeface="+mn-cs"/>
                        </a:rPr>
                        <a:t>NoSQL databases are horizontally scalable.</a:t>
                      </a:r>
                    </a:p>
                  </a:txBody>
                  <a:tcPr marL="68580" marR="68580" marT="0" marB="0" anchor="b">
                    <a:solidFill>
                      <a:schemeClr val="bg2"/>
                    </a:solidFill>
                  </a:tcPr>
                </a:tc>
                <a:extLst>
                  <a:ext uri="{0D108BD9-81ED-4DB2-BD59-A6C34878D82A}">
                    <a16:rowId xmlns:a16="http://schemas.microsoft.com/office/drawing/2014/main" val="3481774169"/>
                  </a:ext>
                </a:extLst>
              </a:tr>
              <a:tr h="861031">
                <a:tc>
                  <a:txBody>
                    <a:bodyPr/>
                    <a:lstStyle/>
                    <a:p>
                      <a:pPr marL="0" marR="0" algn="l" defTabSz="914400" rtl="0" eaLnBrk="1" latinLnBrk="0" hangingPunct="1">
                        <a:lnSpc>
                          <a:spcPct val="107000"/>
                        </a:lnSpc>
                        <a:spcBef>
                          <a:spcPts val="0"/>
                        </a:spcBef>
                        <a:spcAft>
                          <a:spcPts val="0"/>
                        </a:spcAft>
                      </a:pPr>
                      <a:r>
                        <a:rPr lang="en-US" sz="1200" b="0" kern="1200">
                          <a:solidFill>
                            <a:schemeClr val="dk1"/>
                          </a:solidFill>
                          <a:effectLst/>
                          <a:latin typeface="+mn-lt"/>
                          <a:ea typeface="+mn-ea"/>
                          <a:cs typeface="+mn-cs"/>
                        </a:rPr>
                        <a:t>SQL databases use a powerful language "Structured Query Language" to define and manipulate the data.</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a:solidFill>
                            <a:schemeClr val="dk1"/>
                          </a:solidFill>
                          <a:effectLst/>
                          <a:latin typeface="+mn-lt"/>
                          <a:ea typeface="+mn-ea"/>
                          <a:cs typeface="+mn-cs"/>
                        </a:rPr>
                        <a:t>In NoSQL databases, collection of documents are used to query the data. It is also called unstructured query language. It varies from database to database.</a:t>
                      </a:r>
                    </a:p>
                  </a:txBody>
                  <a:tcPr marL="68580" marR="68580" marT="0" marB="0" anchor="b">
                    <a:solidFill>
                      <a:schemeClr val="bg2"/>
                    </a:solidFill>
                  </a:tcPr>
                </a:tc>
                <a:extLst>
                  <a:ext uri="{0D108BD9-81ED-4DB2-BD59-A6C34878D82A}">
                    <a16:rowId xmlns:a16="http://schemas.microsoft.com/office/drawing/2014/main" val="3146775677"/>
                  </a:ext>
                </a:extLst>
              </a:tr>
              <a:tr h="0">
                <a:tc>
                  <a:txBody>
                    <a:bodyPr/>
                    <a:lstStyle/>
                    <a:p>
                      <a:pPr marL="0" marR="0" algn="l" defTabSz="914400" rtl="0" eaLnBrk="1" latinLnBrk="0" hangingPunct="1">
                        <a:lnSpc>
                          <a:spcPct val="107000"/>
                        </a:lnSpc>
                        <a:spcBef>
                          <a:spcPts val="0"/>
                        </a:spcBef>
                        <a:spcAft>
                          <a:spcPts val="0"/>
                        </a:spcAft>
                      </a:pPr>
                      <a:r>
                        <a:rPr lang="en-US" sz="1200" b="0" kern="1200" dirty="0">
                          <a:solidFill>
                            <a:schemeClr val="dk1"/>
                          </a:solidFill>
                          <a:effectLst/>
                          <a:latin typeface="+mn-lt"/>
                          <a:ea typeface="+mn-ea"/>
                          <a:cs typeface="+mn-cs"/>
                        </a:rPr>
                        <a:t>MySQL, Oracle, </a:t>
                      </a:r>
                      <a:r>
                        <a:rPr lang="en-US" sz="1200" b="0" kern="1200" dirty="0" err="1">
                          <a:solidFill>
                            <a:schemeClr val="dk1"/>
                          </a:solidFill>
                          <a:effectLst/>
                          <a:latin typeface="+mn-lt"/>
                          <a:ea typeface="+mn-ea"/>
                          <a:cs typeface="+mn-cs"/>
                        </a:rPr>
                        <a:t>Sqlite</a:t>
                      </a:r>
                      <a:r>
                        <a:rPr lang="en-US" sz="1200" b="0" kern="1200" dirty="0">
                          <a:solidFill>
                            <a:schemeClr val="dk1"/>
                          </a:solidFill>
                          <a:effectLst/>
                          <a:latin typeface="+mn-lt"/>
                          <a:ea typeface="+mn-ea"/>
                          <a:cs typeface="+mn-cs"/>
                        </a:rPr>
                        <a:t>, PostgreSQL and MS-SQL etc. are the example of SQL database.</a:t>
                      </a:r>
                    </a:p>
                  </a:txBody>
                  <a:tcPr marL="68580" marR="68580" marT="0" marB="0" anchor="b">
                    <a:solidFill>
                      <a:schemeClr val="bg2"/>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MongoDB, </a:t>
                      </a:r>
                      <a:r>
                        <a:rPr lang="en-US" sz="1200" kern="1200" dirty="0" err="1">
                          <a:solidFill>
                            <a:schemeClr val="dk1"/>
                          </a:solidFill>
                          <a:effectLst/>
                          <a:latin typeface="+mn-lt"/>
                          <a:ea typeface="+mn-ea"/>
                          <a:cs typeface="+mn-cs"/>
                        </a:rPr>
                        <a:t>BigTable</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Redis</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RavenDB</a:t>
                      </a:r>
                      <a:r>
                        <a:rPr lang="en-US" sz="1200" kern="1200" dirty="0">
                          <a:solidFill>
                            <a:schemeClr val="dk1"/>
                          </a:solidFill>
                          <a:effectLst/>
                          <a:latin typeface="+mn-lt"/>
                          <a:ea typeface="+mn-ea"/>
                          <a:cs typeface="+mn-cs"/>
                        </a:rPr>
                        <a:t>, Cassandra, </a:t>
                      </a:r>
                      <a:r>
                        <a:rPr lang="en-US" sz="1200" kern="1200" dirty="0" err="1">
                          <a:solidFill>
                            <a:schemeClr val="dk1"/>
                          </a:solidFill>
                          <a:effectLst/>
                          <a:latin typeface="+mn-lt"/>
                          <a:ea typeface="+mn-ea"/>
                          <a:cs typeface="+mn-cs"/>
                        </a:rPr>
                        <a:t>Hbase</a:t>
                      </a:r>
                      <a:r>
                        <a:rPr lang="en-US" sz="1200" kern="1200" dirty="0">
                          <a:solidFill>
                            <a:schemeClr val="dk1"/>
                          </a:solidFill>
                          <a:effectLst/>
                          <a:latin typeface="+mn-lt"/>
                          <a:ea typeface="+mn-ea"/>
                          <a:cs typeface="+mn-cs"/>
                        </a:rPr>
                        <a:t>, Neo4j, </a:t>
                      </a:r>
                      <a:r>
                        <a:rPr lang="en-US" sz="1200" kern="1200" dirty="0" err="1">
                          <a:solidFill>
                            <a:schemeClr val="dk1"/>
                          </a:solidFill>
                          <a:effectLst/>
                          <a:latin typeface="+mn-lt"/>
                          <a:ea typeface="+mn-ea"/>
                          <a:cs typeface="+mn-cs"/>
                        </a:rPr>
                        <a:t>CouchDB</a:t>
                      </a:r>
                      <a:r>
                        <a:rPr lang="en-US" sz="1200" kern="1200" dirty="0">
                          <a:solidFill>
                            <a:schemeClr val="dk1"/>
                          </a:solidFill>
                          <a:effectLst/>
                          <a:latin typeface="+mn-lt"/>
                          <a:ea typeface="+mn-ea"/>
                          <a:cs typeface="+mn-cs"/>
                        </a:rPr>
                        <a:t> etc. are the example of </a:t>
                      </a:r>
                      <a:r>
                        <a:rPr lang="en-US" sz="1200" kern="1200" dirty="0" err="1">
                          <a:solidFill>
                            <a:schemeClr val="dk1"/>
                          </a:solidFill>
                          <a:effectLst/>
                          <a:latin typeface="+mn-lt"/>
                          <a:ea typeface="+mn-ea"/>
                          <a:cs typeface="+mn-cs"/>
                        </a:rPr>
                        <a:t>nosql</a:t>
                      </a:r>
                      <a:r>
                        <a:rPr lang="en-US" sz="1200" kern="1200" dirty="0">
                          <a:solidFill>
                            <a:schemeClr val="dk1"/>
                          </a:solidFill>
                          <a:effectLst/>
                          <a:latin typeface="+mn-lt"/>
                          <a:ea typeface="+mn-ea"/>
                          <a:cs typeface="+mn-cs"/>
                        </a:rPr>
                        <a:t> database</a:t>
                      </a:r>
                    </a:p>
                  </a:txBody>
                  <a:tcPr marL="68580" marR="68580" marT="0" marB="0" anchor="b">
                    <a:solidFill>
                      <a:schemeClr val="bg2"/>
                    </a:solidFill>
                  </a:tcPr>
                </a:tc>
                <a:extLst>
                  <a:ext uri="{0D108BD9-81ED-4DB2-BD59-A6C34878D82A}">
                    <a16:rowId xmlns:a16="http://schemas.microsoft.com/office/drawing/2014/main" val="3426901672"/>
                  </a:ext>
                </a:extLst>
              </a:tr>
            </a:tbl>
          </a:graphicData>
        </a:graphic>
      </p:graphicFrame>
    </p:spTree>
    <p:extLst>
      <p:ext uri="{BB962C8B-B14F-4D97-AF65-F5344CB8AC3E}">
        <p14:creationId xmlns:p14="http://schemas.microsoft.com/office/powerpoint/2010/main" val="64040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29390" y="385012"/>
            <a:ext cx="4122822" cy="3104146"/>
          </a:xfrm>
          <a:prstGeom prst="rect">
            <a:avLst/>
          </a:prstGeom>
        </p:spPr>
      </p:pic>
      <p:pic>
        <p:nvPicPr>
          <p:cNvPr id="3" name="Picture 2"/>
          <p:cNvPicPr/>
          <p:nvPr/>
        </p:nvPicPr>
        <p:blipFill>
          <a:blip r:embed="rId3"/>
          <a:stretch>
            <a:fillRect/>
          </a:stretch>
        </p:blipFill>
        <p:spPr>
          <a:xfrm>
            <a:off x="6239125" y="567072"/>
            <a:ext cx="4613359" cy="2922086"/>
          </a:xfrm>
          <a:prstGeom prst="rect">
            <a:avLst/>
          </a:prstGeom>
        </p:spPr>
      </p:pic>
    </p:spTree>
    <p:extLst>
      <p:ext uri="{BB962C8B-B14F-4D97-AF65-F5344CB8AC3E}">
        <p14:creationId xmlns:p14="http://schemas.microsoft.com/office/powerpoint/2010/main" val="203110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59306" y="441158"/>
            <a:ext cx="7916778" cy="5598695"/>
          </a:xfrm>
          <a:prstGeom prst="rect">
            <a:avLst/>
          </a:prstGeom>
        </p:spPr>
      </p:pic>
    </p:spTree>
    <p:extLst>
      <p:ext uri="{BB962C8B-B14F-4D97-AF65-F5344CB8AC3E}">
        <p14:creationId xmlns:p14="http://schemas.microsoft.com/office/powerpoint/2010/main" val="425165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926" y="425116"/>
            <a:ext cx="11213432" cy="4767139"/>
          </a:xfrm>
          <a:prstGeom prst="rect">
            <a:avLst/>
          </a:prstGeom>
        </p:spPr>
        <p:txBody>
          <a:bodyPr wrap="square">
            <a:spAutoFit/>
          </a:bodyPr>
          <a:lstStyle/>
          <a:p>
            <a:pPr>
              <a:lnSpc>
                <a:spcPct val="107000"/>
              </a:lnSpc>
              <a:spcAft>
                <a:spcPts val="800"/>
              </a:spcAft>
            </a:pPr>
            <a:r>
              <a:rPr lang="en-US" dirty="0">
                <a:solidFill>
                  <a:srgbClr val="242729"/>
                </a:solidFill>
                <a:latin typeface="Arial" panose="020B0604020202020204" pitchFamily="34" charset="0"/>
                <a:ea typeface="Calibri" panose="020F0502020204030204" pitchFamily="34" charset="0"/>
                <a:cs typeface="Times New Roman" panose="02020603050405020304" pitchFamily="18" charset="0"/>
              </a:rPr>
              <a:t>M</a:t>
            </a:r>
            <a:r>
              <a:rPr lang="en-US" dirty="0" smtClean="0">
                <a:solidFill>
                  <a:srgbClr val="242729"/>
                </a:solidFill>
                <a:latin typeface="Arial" panose="020B0604020202020204" pitchFamily="34" charset="0"/>
                <a:ea typeface="Calibri" panose="020F0502020204030204" pitchFamily="34" charset="0"/>
                <a:cs typeface="Times New Roman" panose="02020603050405020304" pitchFamily="18" charset="0"/>
              </a:rPr>
              <a:t>ost </a:t>
            </a:r>
            <a:r>
              <a:rPr lang="en-US" dirty="0">
                <a:solidFill>
                  <a:srgbClr val="242729"/>
                </a:solidFill>
                <a:latin typeface="Arial" panose="020B0604020202020204" pitchFamily="34" charset="0"/>
                <a:ea typeface="Calibri" panose="020F0502020204030204" pitchFamily="34" charset="0"/>
                <a:cs typeface="Times New Roman" panose="02020603050405020304" pitchFamily="18" charset="0"/>
              </a:rPr>
              <a:t>of the </a:t>
            </a:r>
            <a:r>
              <a:rPr lang="en-US" dirty="0" err="1">
                <a:solidFill>
                  <a:srgbClr val="242729"/>
                </a:solidFill>
                <a:latin typeface="Arial" panose="020B0604020202020204" pitchFamily="34" charset="0"/>
                <a:ea typeface="Calibri" panose="020F0502020204030204" pitchFamily="34" charset="0"/>
                <a:cs typeface="Times New Roman" panose="02020603050405020304" pitchFamily="18" charset="0"/>
              </a:rPr>
              <a:t>noSQL</a:t>
            </a:r>
            <a:r>
              <a:rPr lang="en-US" dirty="0">
                <a:solidFill>
                  <a:srgbClr val="242729"/>
                </a:solidFill>
                <a:latin typeface="Arial" panose="020B0604020202020204" pitchFamily="34" charset="0"/>
                <a:ea typeface="Calibri" panose="020F0502020204030204" pitchFamily="34" charset="0"/>
                <a:cs typeface="Times New Roman" panose="02020603050405020304" pitchFamily="18" charset="0"/>
              </a:rPr>
              <a:t> engines like MongoDB are not robust and not resilient to crashes and other outages. This security is what they sacrifice to gain speed.</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242729"/>
                </a:solidFill>
                <a:latin typeface="Arial" panose="020B0604020202020204" pitchFamily="34" charset="0"/>
                <a:ea typeface="Calibri" panose="020F0502020204030204" pitchFamily="34" charset="0"/>
                <a:cs typeface="Times New Roman" panose="02020603050405020304" pitchFamily="18" charset="0"/>
              </a:rPr>
              <a:t>MongoDB is faster</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600"/>
              </a:spcAft>
              <a:buFont typeface="+mj-lt"/>
              <a:buAutoNum type="arabicPeriod"/>
              <a:tabLst>
                <a:tab pos="457200" algn="l"/>
              </a:tabLst>
            </a:pPr>
            <a:r>
              <a:rPr lang="en-US" dirty="0">
                <a:solidFill>
                  <a:srgbClr val="242729"/>
                </a:solidFill>
                <a:latin typeface="inherit"/>
                <a:ea typeface="Times New Roman" panose="02020603050405020304" pitchFamily="18" charset="0"/>
                <a:cs typeface="Arial" panose="020B0604020202020204" pitchFamily="34" charset="0"/>
              </a:rPr>
              <a:t>Not ACID and availability is given preference over consistency.</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600"/>
              </a:spcAft>
              <a:buFont typeface="+mj-lt"/>
              <a:buAutoNum type="arabicPeriod"/>
              <a:tabLst>
                <a:tab pos="457200" algn="l"/>
              </a:tabLst>
            </a:pPr>
            <a:r>
              <a:rPr lang="en-US" dirty="0">
                <a:solidFill>
                  <a:srgbClr val="242729"/>
                </a:solidFill>
                <a:latin typeface="inherit"/>
                <a:ea typeface="Times New Roman" panose="02020603050405020304" pitchFamily="18" charset="0"/>
                <a:cs typeface="Arial" panose="020B0604020202020204" pitchFamily="34" charset="0"/>
              </a:rPr>
              <a:t>Asynchronous insert and update: What it means is MongoDB doesn't insert data to DB as soon as insert query is processed. Same is true for updates.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dirty="0">
                <a:solidFill>
                  <a:srgbClr val="242729"/>
                </a:solidFill>
                <a:latin typeface="inherit"/>
                <a:ea typeface="Times New Roman" panose="02020603050405020304" pitchFamily="18" charset="0"/>
                <a:cs typeface="Arial" panose="020B0604020202020204" pitchFamily="34" charset="0"/>
              </a:rPr>
              <a:t>No Joins overhead: When they say MongoDB is a document database, what they mean is a database that contains data that is self sufficient and all the information is embedded like a real document.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dirty="0">
                <a:solidFill>
                  <a:srgbClr val="242729"/>
                </a:solidFill>
                <a:latin typeface="inherit"/>
                <a:ea typeface="Times New Roman" panose="02020603050405020304" pitchFamily="18" charset="0"/>
                <a:cs typeface="Arial" panose="020B0604020202020204" pitchFamily="34" charset="0"/>
              </a:rPr>
              <a:t>NO Relations b/w tables</a:t>
            </a:r>
            <a:r>
              <a:rPr lang="en-US" dirty="0" smtClean="0">
                <a:solidFill>
                  <a:srgbClr val="242729"/>
                </a:solidFill>
                <a:latin typeface="inherit"/>
                <a:ea typeface="Times New Roman" panose="02020603050405020304" pitchFamily="18" charset="0"/>
                <a:cs typeface="Arial" panose="020B0604020202020204" pitchFamily="34" charset="0"/>
              </a:rPr>
              <a:t>.</a:t>
            </a:r>
          </a:p>
          <a:p>
            <a:pPr marL="342900" marR="0" lvl="0" indent="-342900" fontAlgn="base">
              <a:lnSpc>
                <a:spcPct val="107000"/>
              </a:lnSpc>
              <a:spcBef>
                <a:spcPts val="0"/>
              </a:spcBef>
              <a:spcAft>
                <a:spcPts val="0"/>
              </a:spcAft>
              <a:buFont typeface="+mj-lt"/>
              <a:buAutoNum type="arabicPeriod"/>
              <a:tabLst>
                <a:tab pos="457200" algn="l"/>
              </a:tabLst>
            </a:pPr>
            <a:endParaRPr lang="en-US" sz="1600" dirty="0">
              <a:solidFill>
                <a:srgbClr val="242729"/>
              </a:solidFill>
              <a:effectLst/>
              <a:latin typeface="inherit"/>
              <a:ea typeface="Calibri" panose="020F0502020204030204" pitchFamily="34" charset="0"/>
              <a:cs typeface="Arial" panose="020B0604020202020204" pitchFamily="34" charset="0"/>
            </a:endParaRPr>
          </a:p>
          <a:p>
            <a:r>
              <a:rPr lang="en-US" dirty="0"/>
              <a:t>The important character of NoSQL is that it relaxes one or more of the ACID properties for a better performance in desired fields.</a:t>
            </a:r>
          </a:p>
          <a:p>
            <a:r>
              <a:rPr lang="en-US" dirty="0"/>
              <a:t>T</a:t>
            </a:r>
            <a:r>
              <a:rPr lang="en-US" dirty="0" smtClean="0"/>
              <a:t>he </a:t>
            </a:r>
            <a:r>
              <a:rPr lang="en-US" dirty="0"/>
              <a:t>non-relational model is designed for processing huge amount of data in a second, with relatively low consistency requirement. As a consequence, it relaxes the ACID constraints provided by many relational database systems, in exchange for the improvement of performance.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948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4740</TotalTime>
  <Words>1100</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Helvetica</vt:lpstr>
      <vt:lpstr>inherit</vt:lpstr>
      <vt:lpstr>Segoe UI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vt:lpstr>
      <vt:lpstr>PowerPoint Presentation</vt:lpstr>
      <vt:lpstr>Useful Links</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veeranjaneyulu Kapu</dc:creator>
  <cp:lastModifiedBy>Siva veeranjaneyulu Kapu</cp:lastModifiedBy>
  <cp:revision>14</cp:revision>
  <dcterms:created xsi:type="dcterms:W3CDTF">2019-07-11T17:36:05Z</dcterms:created>
  <dcterms:modified xsi:type="dcterms:W3CDTF">2019-07-19T19:34:14Z</dcterms:modified>
</cp:coreProperties>
</file>