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2"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2" d="100"/>
          <a:sy n="102" d="100"/>
        </p:scale>
        <p:origin x="120"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EB5BE9-8F6D-48B4-8FA9-76C1401E7A2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F0BBF08-427F-4553-9923-C507DF2B508A}">
      <dgm:prSet/>
      <dgm:spPr/>
      <dgm:t>
        <a:bodyPr/>
        <a:lstStyle/>
        <a:p>
          <a:pPr>
            <a:lnSpc>
              <a:spcPct val="100000"/>
            </a:lnSpc>
          </a:pPr>
          <a:r>
            <a:rPr lang="en-US"/>
            <a:t>HTTPS is secured version of HTTP.</a:t>
          </a:r>
        </a:p>
      </dgm:t>
    </dgm:pt>
    <dgm:pt modelId="{C4964172-6DA6-4DF6-9EA8-93206A100DE7}" type="parTrans" cxnId="{446F4F23-E1B0-4ED7-AE2A-CDA82AF4AABB}">
      <dgm:prSet/>
      <dgm:spPr/>
      <dgm:t>
        <a:bodyPr/>
        <a:lstStyle/>
        <a:p>
          <a:endParaRPr lang="en-US"/>
        </a:p>
      </dgm:t>
    </dgm:pt>
    <dgm:pt modelId="{77A75C6B-E883-412F-AB4D-DB28E364A6BB}" type="sibTrans" cxnId="{446F4F23-E1B0-4ED7-AE2A-CDA82AF4AABB}">
      <dgm:prSet/>
      <dgm:spPr/>
      <dgm:t>
        <a:bodyPr/>
        <a:lstStyle/>
        <a:p>
          <a:endParaRPr lang="en-US"/>
        </a:p>
      </dgm:t>
    </dgm:pt>
    <dgm:pt modelId="{B927DA24-821E-4E3F-AE2F-C9816AF092F6}">
      <dgm:prSet/>
      <dgm:spPr/>
      <dgm:t>
        <a:bodyPr/>
        <a:lstStyle/>
        <a:p>
          <a:pPr>
            <a:lnSpc>
              <a:spcPct val="100000"/>
            </a:lnSpc>
          </a:pPr>
          <a:r>
            <a:rPr lang="en-US"/>
            <a:t>Many websites and applications are now a days establishing secure connection with HTTPs.</a:t>
          </a:r>
        </a:p>
      </dgm:t>
    </dgm:pt>
    <dgm:pt modelId="{C0BCCFEB-B383-4505-BBA1-85CEF3626FB3}" type="parTrans" cxnId="{F6D9232B-F4DA-47E9-BA22-9270D7542A26}">
      <dgm:prSet/>
      <dgm:spPr/>
      <dgm:t>
        <a:bodyPr/>
        <a:lstStyle/>
        <a:p>
          <a:endParaRPr lang="en-US"/>
        </a:p>
      </dgm:t>
    </dgm:pt>
    <dgm:pt modelId="{92EC74CC-5220-4B80-848F-0081BCD7E566}" type="sibTrans" cxnId="{F6D9232B-F4DA-47E9-BA22-9270D7542A26}">
      <dgm:prSet/>
      <dgm:spPr/>
      <dgm:t>
        <a:bodyPr/>
        <a:lstStyle/>
        <a:p>
          <a:endParaRPr lang="en-US"/>
        </a:p>
      </dgm:t>
    </dgm:pt>
    <dgm:pt modelId="{A76C62A0-E6E6-46B9-B75C-2A2A5FC759F0}">
      <dgm:prSet/>
      <dgm:spPr/>
      <dgm:t>
        <a:bodyPr/>
        <a:lstStyle/>
        <a:p>
          <a:pPr>
            <a:lnSpc>
              <a:spcPct val="100000"/>
            </a:lnSpc>
          </a:pPr>
          <a:r>
            <a:rPr lang="en-US"/>
            <a:t>Every packet transferred between client and server is encrypted using public or private key cryptography.</a:t>
          </a:r>
        </a:p>
      </dgm:t>
    </dgm:pt>
    <dgm:pt modelId="{A53A5BB6-A12C-4DD7-BA65-C41348CC0447}" type="parTrans" cxnId="{B68A7E11-C936-4025-8271-77C61FCB8304}">
      <dgm:prSet/>
      <dgm:spPr/>
      <dgm:t>
        <a:bodyPr/>
        <a:lstStyle/>
        <a:p>
          <a:endParaRPr lang="en-US"/>
        </a:p>
      </dgm:t>
    </dgm:pt>
    <dgm:pt modelId="{143CFC8D-65CD-456F-A632-A824F21A2035}" type="sibTrans" cxnId="{B68A7E11-C936-4025-8271-77C61FCB8304}">
      <dgm:prSet/>
      <dgm:spPr/>
      <dgm:t>
        <a:bodyPr/>
        <a:lstStyle/>
        <a:p>
          <a:endParaRPr lang="en-US"/>
        </a:p>
      </dgm:t>
    </dgm:pt>
    <dgm:pt modelId="{013D70F9-0DA1-43C4-9218-725CA52D7DB4}">
      <dgm:prSet/>
      <dgm:spPr/>
      <dgm:t>
        <a:bodyPr/>
        <a:lstStyle/>
        <a:p>
          <a:pPr>
            <a:lnSpc>
              <a:spcPct val="100000"/>
            </a:lnSpc>
          </a:pPr>
          <a:r>
            <a:rPr lang="en-US"/>
            <a:t>HTTPS ensures there is at least a basic level of security involved in communication between two parties, whereas HTTP is insecure and an attacker (MiM) can breach the security.</a:t>
          </a:r>
        </a:p>
      </dgm:t>
    </dgm:pt>
    <dgm:pt modelId="{94B88337-F084-4C2C-BBFB-12D954336362}" type="parTrans" cxnId="{F2F7A39E-C78D-43B4-9FDB-99B7B6533E54}">
      <dgm:prSet/>
      <dgm:spPr/>
      <dgm:t>
        <a:bodyPr/>
        <a:lstStyle/>
        <a:p>
          <a:endParaRPr lang="en-US"/>
        </a:p>
      </dgm:t>
    </dgm:pt>
    <dgm:pt modelId="{AE08D263-B617-4541-A246-44FEE8E9291B}" type="sibTrans" cxnId="{F2F7A39E-C78D-43B4-9FDB-99B7B6533E54}">
      <dgm:prSet/>
      <dgm:spPr/>
      <dgm:t>
        <a:bodyPr/>
        <a:lstStyle/>
        <a:p>
          <a:endParaRPr lang="en-US"/>
        </a:p>
      </dgm:t>
    </dgm:pt>
    <dgm:pt modelId="{A30EAC1C-4147-4C4A-9658-9C621496085A}" type="pres">
      <dgm:prSet presAssocID="{D2EB5BE9-8F6D-48B4-8FA9-76C1401E7A2A}" presName="root" presStyleCnt="0">
        <dgm:presLayoutVars>
          <dgm:dir/>
          <dgm:resizeHandles val="exact"/>
        </dgm:presLayoutVars>
      </dgm:prSet>
      <dgm:spPr/>
    </dgm:pt>
    <dgm:pt modelId="{E4C7D4AA-E259-4A0C-A0BF-937E2730F911}" type="pres">
      <dgm:prSet presAssocID="{AF0BBF08-427F-4553-9923-C507DF2B508A}" presName="compNode" presStyleCnt="0"/>
      <dgm:spPr/>
    </dgm:pt>
    <dgm:pt modelId="{BFAE32C7-8646-460E-8403-6840EBC2597A}" type="pres">
      <dgm:prSet presAssocID="{AF0BBF08-427F-4553-9923-C507DF2B508A}" presName="bgRect" presStyleLbl="bgShp" presStyleIdx="0" presStyleCnt="4"/>
      <dgm:spPr/>
    </dgm:pt>
    <dgm:pt modelId="{AAB438DE-8B4F-46A3-80B6-49508CA2DF9B}" type="pres">
      <dgm:prSet presAssocID="{AF0BBF08-427F-4553-9923-C507DF2B508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9FC6784E-8424-45D8-BFAF-271A5A350C04}" type="pres">
      <dgm:prSet presAssocID="{AF0BBF08-427F-4553-9923-C507DF2B508A}" presName="spaceRect" presStyleCnt="0"/>
      <dgm:spPr/>
    </dgm:pt>
    <dgm:pt modelId="{83173EAB-6BC7-4058-9063-E45B552F4D24}" type="pres">
      <dgm:prSet presAssocID="{AF0BBF08-427F-4553-9923-C507DF2B508A}" presName="parTx" presStyleLbl="revTx" presStyleIdx="0" presStyleCnt="4">
        <dgm:presLayoutVars>
          <dgm:chMax val="0"/>
          <dgm:chPref val="0"/>
        </dgm:presLayoutVars>
      </dgm:prSet>
      <dgm:spPr/>
    </dgm:pt>
    <dgm:pt modelId="{A04D47A2-01FF-4328-84C9-4000279959CC}" type="pres">
      <dgm:prSet presAssocID="{77A75C6B-E883-412F-AB4D-DB28E364A6BB}" presName="sibTrans" presStyleCnt="0"/>
      <dgm:spPr/>
    </dgm:pt>
    <dgm:pt modelId="{BE351AFE-2A24-4448-B110-4BF48FE22346}" type="pres">
      <dgm:prSet presAssocID="{B927DA24-821E-4E3F-AE2F-C9816AF092F6}" presName="compNode" presStyleCnt="0"/>
      <dgm:spPr/>
    </dgm:pt>
    <dgm:pt modelId="{F50C1E1E-F668-43D9-8531-4710E91B2693}" type="pres">
      <dgm:prSet presAssocID="{B927DA24-821E-4E3F-AE2F-C9816AF092F6}" presName="bgRect" presStyleLbl="bgShp" presStyleIdx="1" presStyleCnt="4"/>
      <dgm:spPr/>
    </dgm:pt>
    <dgm:pt modelId="{83548747-07FA-42A2-8194-25A222BAF39F}" type="pres">
      <dgm:prSet presAssocID="{B927DA24-821E-4E3F-AE2F-C9816AF092F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owser Window"/>
        </a:ext>
      </dgm:extLst>
    </dgm:pt>
    <dgm:pt modelId="{3F982023-2D44-486E-900F-A67C8764D156}" type="pres">
      <dgm:prSet presAssocID="{B927DA24-821E-4E3F-AE2F-C9816AF092F6}" presName="spaceRect" presStyleCnt="0"/>
      <dgm:spPr/>
    </dgm:pt>
    <dgm:pt modelId="{C3510B79-4458-4753-A433-748376C3F65D}" type="pres">
      <dgm:prSet presAssocID="{B927DA24-821E-4E3F-AE2F-C9816AF092F6}" presName="parTx" presStyleLbl="revTx" presStyleIdx="1" presStyleCnt="4">
        <dgm:presLayoutVars>
          <dgm:chMax val="0"/>
          <dgm:chPref val="0"/>
        </dgm:presLayoutVars>
      </dgm:prSet>
      <dgm:spPr/>
    </dgm:pt>
    <dgm:pt modelId="{626E0776-C951-43DF-9B60-29C40612EF0C}" type="pres">
      <dgm:prSet presAssocID="{92EC74CC-5220-4B80-848F-0081BCD7E566}" presName="sibTrans" presStyleCnt="0"/>
      <dgm:spPr/>
    </dgm:pt>
    <dgm:pt modelId="{FBBACB95-CAB6-4453-A1DB-BA08696940AC}" type="pres">
      <dgm:prSet presAssocID="{A76C62A0-E6E6-46B9-B75C-2A2A5FC759F0}" presName="compNode" presStyleCnt="0"/>
      <dgm:spPr/>
    </dgm:pt>
    <dgm:pt modelId="{B94D36F0-3D66-4036-A811-06697578E412}" type="pres">
      <dgm:prSet presAssocID="{A76C62A0-E6E6-46B9-B75C-2A2A5FC759F0}" presName="bgRect" presStyleLbl="bgShp" presStyleIdx="2" presStyleCnt="4"/>
      <dgm:spPr/>
    </dgm:pt>
    <dgm:pt modelId="{A5A164EB-3CDF-4DD8-BAD3-17FB5E691B62}" type="pres">
      <dgm:prSet presAssocID="{A76C62A0-E6E6-46B9-B75C-2A2A5FC759F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50D519AE-08CD-478F-BA43-45E5118C88B9}" type="pres">
      <dgm:prSet presAssocID="{A76C62A0-E6E6-46B9-B75C-2A2A5FC759F0}" presName="spaceRect" presStyleCnt="0"/>
      <dgm:spPr/>
    </dgm:pt>
    <dgm:pt modelId="{756160DD-B9B7-4606-B8D8-91A4630A2B30}" type="pres">
      <dgm:prSet presAssocID="{A76C62A0-E6E6-46B9-B75C-2A2A5FC759F0}" presName="parTx" presStyleLbl="revTx" presStyleIdx="2" presStyleCnt="4">
        <dgm:presLayoutVars>
          <dgm:chMax val="0"/>
          <dgm:chPref val="0"/>
        </dgm:presLayoutVars>
      </dgm:prSet>
      <dgm:spPr/>
    </dgm:pt>
    <dgm:pt modelId="{6FB066FF-A269-4EA8-AF34-DF11C78D2D16}" type="pres">
      <dgm:prSet presAssocID="{143CFC8D-65CD-456F-A632-A824F21A2035}" presName="sibTrans" presStyleCnt="0"/>
      <dgm:spPr/>
    </dgm:pt>
    <dgm:pt modelId="{9ACA7CB2-89C3-42A2-944D-5C6FD6CFA1D6}" type="pres">
      <dgm:prSet presAssocID="{013D70F9-0DA1-43C4-9218-725CA52D7DB4}" presName="compNode" presStyleCnt="0"/>
      <dgm:spPr/>
    </dgm:pt>
    <dgm:pt modelId="{6B6D6D62-A16B-43D2-9C61-E504BBADE888}" type="pres">
      <dgm:prSet presAssocID="{013D70F9-0DA1-43C4-9218-725CA52D7DB4}" presName="bgRect" presStyleLbl="bgShp" presStyleIdx="3" presStyleCnt="4"/>
      <dgm:spPr/>
    </dgm:pt>
    <dgm:pt modelId="{FDECE26D-2BD0-4818-B86F-1DCE878C2FD6}" type="pres">
      <dgm:prSet presAssocID="{013D70F9-0DA1-43C4-9218-725CA52D7DB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C59B7B3F-D957-4BB4-8325-3354C3F50450}" type="pres">
      <dgm:prSet presAssocID="{013D70F9-0DA1-43C4-9218-725CA52D7DB4}" presName="spaceRect" presStyleCnt="0"/>
      <dgm:spPr/>
    </dgm:pt>
    <dgm:pt modelId="{75DD76B8-C5B4-4370-92BA-8773BFE48B0C}" type="pres">
      <dgm:prSet presAssocID="{013D70F9-0DA1-43C4-9218-725CA52D7DB4}" presName="parTx" presStyleLbl="revTx" presStyleIdx="3" presStyleCnt="4">
        <dgm:presLayoutVars>
          <dgm:chMax val="0"/>
          <dgm:chPref val="0"/>
        </dgm:presLayoutVars>
      </dgm:prSet>
      <dgm:spPr/>
    </dgm:pt>
  </dgm:ptLst>
  <dgm:cxnLst>
    <dgm:cxn modelId="{B68A7E11-C936-4025-8271-77C61FCB8304}" srcId="{D2EB5BE9-8F6D-48B4-8FA9-76C1401E7A2A}" destId="{A76C62A0-E6E6-46B9-B75C-2A2A5FC759F0}" srcOrd="2" destOrd="0" parTransId="{A53A5BB6-A12C-4DD7-BA65-C41348CC0447}" sibTransId="{143CFC8D-65CD-456F-A632-A824F21A2035}"/>
    <dgm:cxn modelId="{446F4F23-E1B0-4ED7-AE2A-CDA82AF4AABB}" srcId="{D2EB5BE9-8F6D-48B4-8FA9-76C1401E7A2A}" destId="{AF0BBF08-427F-4553-9923-C507DF2B508A}" srcOrd="0" destOrd="0" parTransId="{C4964172-6DA6-4DF6-9EA8-93206A100DE7}" sibTransId="{77A75C6B-E883-412F-AB4D-DB28E364A6BB}"/>
    <dgm:cxn modelId="{F6D9232B-F4DA-47E9-BA22-9270D7542A26}" srcId="{D2EB5BE9-8F6D-48B4-8FA9-76C1401E7A2A}" destId="{B927DA24-821E-4E3F-AE2F-C9816AF092F6}" srcOrd="1" destOrd="0" parTransId="{C0BCCFEB-B383-4505-BBA1-85CEF3626FB3}" sibTransId="{92EC74CC-5220-4B80-848F-0081BCD7E566}"/>
    <dgm:cxn modelId="{1D00CD64-AEDF-41CF-825D-68AD0C8CF5C9}" type="presOf" srcId="{A76C62A0-E6E6-46B9-B75C-2A2A5FC759F0}" destId="{756160DD-B9B7-4606-B8D8-91A4630A2B30}" srcOrd="0" destOrd="0" presId="urn:microsoft.com/office/officeart/2018/2/layout/IconVerticalSolidList"/>
    <dgm:cxn modelId="{5142386D-8B15-4FBE-A33C-CA82A82B922E}" type="presOf" srcId="{B927DA24-821E-4E3F-AE2F-C9816AF092F6}" destId="{C3510B79-4458-4753-A433-748376C3F65D}" srcOrd="0" destOrd="0" presId="urn:microsoft.com/office/officeart/2018/2/layout/IconVerticalSolidList"/>
    <dgm:cxn modelId="{B0170250-D5A8-47A0-AD61-2E31B260F610}" type="presOf" srcId="{AF0BBF08-427F-4553-9923-C507DF2B508A}" destId="{83173EAB-6BC7-4058-9063-E45B552F4D24}" srcOrd="0" destOrd="0" presId="urn:microsoft.com/office/officeart/2018/2/layout/IconVerticalSolidList"/>
    <dgm:cxn modelId="{B325CA80-858C-4BB9-9B48-248A39B442BC}" type="presOf" srcId="{D2EB5BE9-8F6D-48B4-8FA9-76C1401E7A2A}" destId="{A30EAC1C-4147-4C4A-9658-9C621496085A}" srcOrd="0" destOrd="0" presId="urn:microsoft.com/office/officeart/2018/2/layout/IconVerticalSolidList"/>
    <dgm:cxn modelId="{F2F7A39E-C78D-43B4-9FDB-99B7B6533E54}" srcId="{D2EB5BE9-8F6D-48B4-8FA9-76C1401E7A2A}" destId="{013D70F9-0DA1-43C4-9218-725CA52D7DB4}" srcOrd="3" destOrd="0" parTransId="{94B88337-F084-4C2C-BBFB-12D954336362}" sibTransId="{AE08D263-B617-4541-A246-44FEE8E9291B}"/>
    <dgm:cxn modelId="{AE8E23B3-CB31-487E-B152-06B358641004}" type="presOf" srcId="{013D70F9-0DA1-43C4-9218-725CA52D7DB4}" destId="{75DD76B8-C5B4-4370-92BA-8773BFE48B0C}" srcOrd="0" destOrd="0" presId="urn:microsoft.com/office/officeart/2018/2/layout/IconVerticalSolidList"/>
    <dgm:cxn modelId="{60BE2BD7-8C54-49AA-84AF-4626C7AFE05C}" type="presParOf" srcId="{A30EAC1C-4147-4C4A-9658-9C621496085A}" destId="{E4C7D4AA-E259-4A0C-A0BF-937E2730F911}" srcOrd="0" destOrd="0" presId="urn:microsoft.com/office/officeart/2018/2/layout/IconVerticalSolidList"/>
    <dgm:cxn modelId="{BFA65135-4241-44A4-BFCB-A7144FF13ABD}" type="presParOf" srcId="{E4C7D4AA-E259-4A0C-A0BF-937E2730F911}" destId="{BFAE32C7-8646-460E-8403-6840EBC2597A}" srcOrd="0" destOrd="0" presId="urn:microsoft.com/office/officeart/2018/2/layout/IconVerticalSolidList"/>
    <dgm:cxn modelId="{BE941F6D-46DB-465E-B933-44A95EA1B854}" type="presParOf" srcId="{E4C7D4AA-E259-4A0C-A0BF-937E2730F911}" destId="{AAB438DE-8B4F-46A3-80B6-49508CA2DF9B}" srcOrd="1" destOrd="0" presId="urn:microsoft.com/office/officeart/2018/2/layout/IconVerticalSolidList"/>
    <dgm:cxn modelId="{AAD77268-311E-4649-A1BB-89B6242785B4}" type="presParOf" srcId="{E4C7D4AA-E259-4A0C-A0BF-937E2730F911}" destId="{9FC6784E-8424-45D8-BFAF-271A5A350C04}" srcOrd="2" destOrd="0" presId="urn:microsoft.com/office/officeart/2018/2/layout/IconVerticalSolidList"/>
    <dgm:cxn modelId="{6A4A4C0C-97BC-4937-A06C-01A01858FCD0}" type="presParOf" srcId="{E4C7D4AA-E259-4A0C-A0BF-937E2730F911}" destId="{83173EAB-6BC7-4058-9063-E45B552F4D24}" srcOrd="3" destOrd="0" presId="urn:microsoft.com/office/officeart/2018/2/layout/IconVerticalSolidList"/>
    <dgm:cxn modelId="{6EDFAF7E-4D68-45A7-93CF-6EC77CD7C4E4}" type="presParOf" srcId="{A30EAC1C-4147-4C4A-9658-9C621496085A}" destId="{A04D47A2-01FF-4328-84C9-4000279959CC}" srcOrd="1" destOrd="0" presId="urn:microsoft.com/office/officeart/2018/2/layout/IconVerticalSolidList"/>
    <dgm:cxn modelId="{6ABAFF2E-D9AE-4985-B14B-BC42A1E1776B}" type="presParOf" srcId="{A30EAC1C-4147-4C4A-9658-9C621496085A}" destId="{BE351AFE-2A24-4448-B110-4BF48FE22346}" srcOrd="2" destOrd="0" presId="urn:microsoft.com/office/officeart/2018/2/layout/IconVerticalSolidList"/>
    <dgm:cxn modelId="{AFC92AE4-9C47-464B-B16C-241646C41EDE}" type="presParOf" srcId="{BE351AFE-2A24-4448-B110-4BF48FE22346}" destId="{F50C1E1E-F668-43D9-8531-4710E91B2693}" srcOrd="0" destOrd="0" presId="urn:microsoft.com/office/officeart/2018/2/layout/IconVerticalSolidList"/>
    <dgm:cxn modelId="{E49DEC61-2C26-4B22-BE45-D48AE1185B13}" type="presParOf" srcId="{BE351AFE-2A24-4448-B110-4BF48FE22346}" destId="{83548747-07FA-42A2-8194-25A222BAF39F}" srcOrd="1" destOrd="0" presId="urn:microsoft.com/office/officeart/2018/2/layout/IconVerticalSolidList"/>
    <dgm:cxn modelId="{1A22CD70-54ED-48BB-A920-0F3B0FF3DBB6}" type="presParOf" srcId="{BE351AFE-2A24-4448-B110-4BF48FE22346}" destId="{3F982023-2D44-486E-900F-A67C8764D156}" srcOrd="2" destOrd="0" presId="urn:microsoft.com/office/officeart/2018/2/layout/IconVerticalSolidList"/>
    <dgm:cxn modelId="{9E34A8D8-D534-4521-A001-E1AFB33051F9}" type="presParOf" srcId="{BE351AFE-2A24-4448-B110-4BF48FE22346}" destId="{C3510B79-4458-4753-A433-748376C3F65D}" srcOrd="3" destOrd="0" presId="urn:microsoft.com/office/officeart/2018/2/layout/IconVerticalSolidList"/>
    <dgm:cxn modelId="{5509D383-FB45-48AD-800F-B5A610BBB725}" type="presParOf" srcId="{A30EAC1C-4147-4C4A-9658-9C621496085A}" destId="{626E0776-C951-43DF-9B60-29C40612EF0C}" srcOrd="3" destOrd="0" presId="urn:microsoft.com/office/officeart/2018/2/layout/IconVerticalSolidList"/>
    <dgm:cxn modelId="{5E6C01E6-557B-4A68-9991-4ED8F1BDE573}" type="presParOf" srcId="{A30EAC1C-4147-4C4A-9658-9C621496085A}" destId="{FBBACB95-CAB6-4453-A1DB-BA08696940AC}" srcOrd="4" destOrd="0" presId="urn:microsoft.com/office/officeart/2018/2/layout/IconVerticalSolidList"/>
    <dgm:cxn modelId="{D4EA1946-E79E-4611-99AB-E1B6CF16F6DD}" type="presParOf" srcId="{FBBACB95-CAB6-4453-A1DB-BA08696940AC}" destId="{B94D36F0-3D66-4036-A811-06697578E412}" srcOrd="0" destOrd="0" presId="urn:microsoft.com/office/officeart/2018/2/layout/IconVerticalSolidList"/>
    <dgm:cxn modelId="{517D53DE-DCA0-4AE1-AFD1-37979C2DFB2B}" type="presParOf" srcId="{FBBACB95-CAB6-4453-A1DB-BA08696940AC}" destId="{A5A164EB-3CDF-4DD8-BAD3-17FB5E691B62}" srcOrd="1" destOrd="0" presId="urn:microsoft.com/office/officeart/2018/2/layout/IconVerticalSolidList"/>
    <dgm:cxn modelId="{E721F44F-D1AF-4058-B2EF-175D1BB3FB8A}" type="presParOf" srcId="{FBBACB95-CAB6-4453-A1DB-BA08696940AC}" destId="{50D519AE-08CD-478F-BA43-45E5118C88B9}" srcOrd="2" destOrd="0" presId="urn:microsoft.com/office/officeart/2018/2/layout/IconVerticalSolidList"/>
    <dgm:cxn modelId="{846524AF-E845-4DDF-9167-753759E504E2}" type="presParOf" srcId="{FBBACB95-CAB6-4453-A1DB-BA08696940AC}" destId="{756160DD-B9B7-4606-B8D8-91A4630A2B30}" srcOrd="3" destOrd="0" presId="urn:microsoft.com/office/officeart/2018/2/layout/IconVerticalSolidList"/>
    <dgm:cxn modelId="{787C1FDF-096B-45FA-AA94-40D3B1BC2FBF}" type="presParOf" srcId="{A30EAC1C-4147-4C4A-9658-9C621496085A}" destId="{6FB066FF-A269-4EA8-AF34-DF11C78D2D16}" srcOrd="5" destOrd="0" presId="urn:microsoft.com/office/officeart/2018/2/layout/IconVerticalSolidList"/>
    <dgm:cxn modelId="{2419D8A3-DBEF-422E-9F1C-4FF10E05E881}" type="presParOf" srcId="{A30EAC1C-4147-4C4A-9658-9C621496085A}" destId="{9ACA7CB2-89C3-42A2-944D-5C6FD6CFA1D6}" srcOrd="6" destOrd="0" presId="urn:microsoft.com/office/officeart/2018/2/layout/IconVerticalSolidList"/>
    <dgm:cxn modelId="{6D464822-2BC9-4305-A5F2-9865C5891285}" type="presParOf" srcId="{9ACA7CB2-89C3-42A2-944D-5C6FD6CFA1D6}" destId="{6B6D6D62-A16B-43D2-9C61-E504BBADE888}" srcOrd="0" destOrd="0" presId="urn:microsoft.com/office/officeart/2018/2/layout/IconVerticalSolidList"/>
    <dgm:cxn modelId="{372AEC17-6839-431D-BF3F-07C138406BD8}" type="presParOf" srcId="{9ACA7CB2-89C3-42A2-944D-5C6FD6CFA1D6}" destId="{FDECE26D-2BD0-4818-B86F-1DCE878C2FD6}" srcOrd="1" destOrd="0" presId="urn:microsoft.com/office/officeart/2018/2/layout/IconVerticalSolidList"/>
    <dgm:cxn modelId="{76683152-43E8-41C9-94CF-0FA4C06C1D48}" type="presParOf" srcId="{9ACA7CB2-89C3-42A2-944D-5C6FD6CFA1D6}" destId="{C59B7B3F-D957-4BB4-8325-3354C3F50450}" srcOrd="2" destOrd="0" presId="urn:microsoft.com/office/officeart/2018/2/layout/IconVerticalSolidList"/>
    <dgm:cxn modelId="{E99360EE-2C35-4527-B138-23EDE89B6B8A}" type="presParOf" srcId="{9ACA7CB2-89C3-42A2-944D-5C6FD6CFA1D6}" destId="{75DD76B8-C5B4-4370-92BA-8773BFE48B0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DC94C2-647D-49D4-9A22-C4D97D382AF1}" type="doc">
      <dgm:prSet loTypeId="urn:microsoft.com/office/officeart/2005/8/layout/default" loCatId="list" qsTypeId="urn:microsoft.com/office/officeart/2005/8/quickstyle/simple2" qsCatId="simple" csTypeId="urn:microsoft.com/office/officeart/2005/8/colors/colorful1" csCatId="colorful"/>
      <dgm:spPr/>
      <dgm:t>
        <a:bodyPr/>
        <a:lstStyle/>
        <a:p>
          <a:endParaRPr lang="en-US"/>
        </a:p>
      </dgm:t>
    </dgm:pt>
    <dgm:pt modelId="{971D6C2C-6C66-422C-9B48-B7F87F6B39B1}">
      <dgm:prSet/>
      <dgm:spPr/>
      <dgm:t>
        <a:bodyPr/>
        <a:lstStyle/>
        <a:p>
          <a:r>
            <a:rPr lang="en-US"/>
            <a:t>.jks acronym for Java Key Store is the most common default Keystore type if you are in Java world.</a:t>
          </a:r>
        </a:p>
      </dgm:t>
    </dgm:pt>
    <dgm:pt modelId="{03A42C76-A2A2-425B-A6AB-D37BA52183E5}" type="parTrans" cxnId="{13C73F33-A520-4B7D-AD11-55E86DAB8E8B}">
      <dgm:prSet/>
      <dgm:spPr/>
      <dgm:t>
        <a:bodyPr/>
        <a:lstStyle/>
        <a:p>
          <a:endParaRPr lang="en-US"/>
        </a:p>
      </dgm:t>
    </dgm:pt>
    <dgm:pt modelId="{503496B5-8B06-422F-8A3F-1BBB748C515F}" type="sibTrans" cxnId="{13C73F33-A520-4B7D-AD11-55E86DAB8E8B}">
      <dgm:prSet/>
      <dgm:spPr/>
      <dgm:t>
        <a:bodyPr/>
        <a:lstStyle/>
        <a:p>
          <a:endParaRPr lang="en-US"/>
        </a:p>
      </dgm:t>
    </dgm:pt>
    <dgm:pt modelId="{F376C198-367B-4059-9066-74DB1039FD2F}">
      <dgm:prSet/>
      <dgm:spPr/>
      <dgm:t>
        <a:bodyPr/>
        <a:lstStyle/>
        <a:p>
          <a:r>
            <a:rPr lang="en-US"/>
            <a:t>.jceks is the Java cryptography extension Keystore. It has all the features of JKS with more algorithms permitted.</a:t>
          </a:r>
        </a:p>
      </dgm:t>
    </dgm:pt>
    <dgm:pt modelId="{AFB81A97-9397-49F3-B4F0-18D92E36D176}" type="parTrans" cxnId="{69EE267E-218B-4C7C-911D-2317B06577F3}">
      <dgm:prSet/>
      <dgm:spPr/>
      <dgm:t>
        <a:bodyPr/>
        <a:lstStyle/>
        <a:p>
          <a:endParaRPr lang="en-US"/>
        </a:p>
      </dgm:t>
    </dgm:pt>
    <dgm:pt modelId="{B29E220D-D9EB-4A1A-BF81-55105B9DDDA8}" type="sibTrans" cxnId="{69EE267E-218B-4C7C-911D-2317B06577F3}">
      <dgm:prSet/>
      <dgm:spPr/>
      <dgm:t>
        <a:bodyPr/>
        <a:lstStyle/>
        <a:p>
          <a:endParaRPr lang="en-US"/>
        </a:p>
      </dgm:t>
    </dgm:pt>
    <dgm:pt modelId="{006C65F4-9694-4AB6-B1D6-965724F456F9}">
      <dgm:prSet/>
      <dgm:spPr/>
      <dgm:t>
        <a:bodyPr/>
        <a:lstStyle/>
        <a:p>
          <a:r>
            <a:rPr lang="en-US"/>
            <a:t>.p12 or PKCS12 is a Keystore type for Java and other languages. Unlike JKS, you can extract private keys from PKCS#12.</a:t>
          </a:r>
        </a:p>
      </dgm:t>
    </dgm:pt>
    <dgm:pt modelId="{D9A41ED7-1EB8-491A-AD12-86C00FD45586}" type="parTrans" cxnId="{64B5CAE7-9AF0-4CE5-8D86-18A4E73CACF9}">
      <dgm:prSet/>
      <dgm:spPr/>
      <dgm:t>
        <a:bodyPr/>
        <a:lstStyle/>
        <a:p>
          <a:endParaRPr lang="en-US"/>
        </a:p>
      </dgm:t>
    </dgm:pt>
    <dgm:pt modelId="{6ACCD2AA-6ACF-4B87-ACFD-B8584B2E98F6}" type="sibTrans" cxnId="{64B5CAE7-9AF0-4CE5-8D86-18A4E73CACF9}">
      <dgm:prSet/>
      <dgm:spPr/>
      <dgm:t>
        <a:bodyPr/>
        <a:lstStyle/>
        <a:p>
          <a:endParaRPr lang="en-US"/>
        </a:p>
      </dgm:t>
    </dgm:pt>
    <dgm:pt modelId="{20E36F29-DC2E-4B81-823B-C8362C814299}">
      <dgm:prSet/>
      <dgm:spPr/>
      <dgm:t>
        <a:bodyPr/>
        <a:lstStyle/>
        <a:p>
          <a:r>
            <a:rPr lang="en-US"/>
            <a:t>PKCS11 or .p11 is used less frequently for accessing hardware cryptographic tokens like network cards</a:t>
          </a:r>
        </a:p>
      </dgm:t>
    </dgm:pt>
    <dgm:pt modelId="{B7A135C7-6CF9-452B-897D-C23626C5E7FD}" type="parTrans" cxnId="{F71DEDFF-47C1-40FB-B88E-0071902AF6C3}">
      <dgm:prSet/>
      <dgm:spPr/>
      <dgm:t>
        <a:bodyPr/>
        <a:lstStyle/>
        <a:p>
          <a:endParaRPr lang="en-US"/>
        </a:p>
      </dgm:t>
    </dgm:pt>
    <dgm:pt modelId="{61CC9357-F8AE-48E4-BA9B-71900902D5FD}" type="sibTrans" cxnId="{F71DEDFF-47C1-40FB-B88E-0071902AF6C3}">
      <dgm:prSet/>
      <dgm:spPr/>
      <dgm:t>
        <a:bodyPr/>
        <a:lstStyle/>
        <a:p>
          <a:endParaRPr lang="en-US"/>
        </a:p>
      </dgm:t>
    </dgm:pt>
    <dgm:pt modelId="{B9339524-CE6F-4F3B-AD05-E570F2BF5314}">
      <dgm:prSet/>
      <dgm:spPr/>
      <dgm:t>
        <a:bodyPr/>
        <a:lstStyle/>
        <a:p>
          <a:r>
            <a:rPr lang="en-US"/>
            <a:t>.bks are a BouncyCastle provider used across Android and mobile devices</a:t>
          </a:r>
        </a:p>
      </dgm:t>
    </dgm:pt>
    <dgm:pt modelId="{176B2EE1-53B6-4823-8671-96B0E08E2FFF}" type="parTrans" cxnId="{6E8AFCF3-F214-4157-A6AC-37F0194C53F6}">
      <dgm:prSet/>
      <dgm:spPr/>
      <dgm:t>
        <a:bodyPr/>
        <a:lstStyle/>
        <a:p>
          <a:endParaRPr lang="en-US"/>
        </a:p>
      </dgm:t>
    </dgm:pt>
    <dgm:pt modelId="{00360F36-9B5E-497E-860A-1FE2B27931E5}" type="sibTrans" cxnId="{6E8AFCF3-F214-4157-A6AC-37F0194C53F6}">
      <dgm:prSet/>
      <dgm:spPr/>
      <dgm:t>
        <a:bodyPr/>
        <a:lstStyle/>
        <a:p>
          <a:endParaRPr lang="en-US"/>
        </a:p>
      </dgm:t>
    </dgm:pt>
    <dgm:pt modelId="{C86A3DFC-D99A-411D-A562-DD187F41210E}" type="pres">
      <dgm:prSet presAssocID="{DEDC94C2-647D-49D4-9A22-C4D97D382AF1}" presName="diagram" presStyleCnt="0">
        <dgm:presLayoutVars>
          <dgm:dir/>
          <dgm:resizeHandles val="exact"/>
        </dgm:presLayoutVars>
      </dgm:prSet>
      <dgm:spPr/>
    </dgm:pt>
    <dgm:pt modelId="{D5EE4F56-77A3-4E90-A558-554A0B16D684}" type="pres">
      <dgm:prSet presAssocID="{971D6C2C-6C66-422C-9B48-B7F87F6B39B1}" presName="node" presStyleLbl="node1" presStyleIdx="0" presStyleCnt="5">
        <dgm:presLayoutVars>
          <dgm:bulletEnabled val="1"/>
        </dgm:presLayoutVars>
      </dgm:prSet>
      <dgm:spPr/>
    </dgm:pt>
    <dgm:pt modelId="{E63437B1-A682-4D23-BF6B-BD45A053BADF}" type="pres">
      <dgm:prSet presAssocID="{503496B5-8B06-422F-8A3F-1BBB748C515F}" presName="sibTrans" presStyleCnt="0"/>
      <dgm:spPr/>
    </dgm:pt>
    <dgm:pt modelId="{D2C85F26-1C4C-4AA2-9135-BCD53F4BF5B4}" type="pres">
      <dgm:prSet presAssocID="{F376C198-367B-4059-9066-74DB1039FD2F}" presName="node" presStyleLbl="node1" presStyleIdx="1" presStyleCnt="5">
        <dgm:presLayoutVars>
          <dgm:bulletEnabled val="1"/>
        </dgm:presLayoutVars>
      </dgm:prSet>
      <dgm:spPr/>
    </dgm:pt>
    <dgm:pt modelId="{BDF8B43A-9831-4438-9770-DDA7A1F67609}" type="pres">
      <dgm:prSet presAssocID="{B29E220D-D9EB-4A1A-BF81-55105B9DDDA8}" presName="sibTrans" presStyleCnt="0"/>
      <dgm:spPr/>
    </dgm:pt>
    <dgm:pt modelId="{336A6FF6-5041-42F3-A30D-C0C7F73D483F}" type="pres">
      <dgm:prSet presAssocID="{006C65F4-9694-4AB6-B1D6-965724F456F9}" presName="node" presStyleLbl="node1" presStyleIdx="2" presStyleCnt="5">
        <dgm:presLayoutVars>
          <dgm:bulletEnabled val="1"/>
        </dgm:presLayoutVars>
      </dgm:prSet>
      <dgm:spPr/>
    </dgm:pt>
    <dgm:pt modelId="{49555B35-7ACC-40E4-AE8E-D6348814B32A}" type="pres">
      <dgm:prSet presAssocID="{6ACCD2AA-6ACF-4B87-ACFD-B8584B2E98F6}" presName="sibTrans" presStyleCnt="0"/>
      <dgm:spPr/>
    </dgm:pt>
    <dgm:pt modelId="{1C4E275A-2E65-408D-8502-5830A7C67E44}" type="pres">
      <dgm:prSet presAssocID="{20E36F29-DC2E-4B81-823B-C8362C814299}" presName="node" presStyleLbl="node1" presStyleIdx="3" presStyleCnt="5">
        <dgm:presLayoutVars>
          <dgm:bulletEnabled val="1"/>
        </dgm:presLayoutVars>
      </dgm:prSet>
      <dgm:spPr/>
    </dgm:pt>
    <dgm:pt modelId="{BD986CE9-A181-492B-803B-5934D83169F9}" type="pres">
      <dgm:prSet presAssocID="{61CC9357-F8AE-48E4-BA9B-71900902D5FD}" presName="sibTrans" presStyleCnt="0"/>
      <dgm:spPr/>
    </dgm:pt>
    <dgm:pt modelId="{889EF981-9E9C-44DD-93B2-CE3806CB9F46}" type="pres">
      <dgm:prSet presAssocID="{B9339524-CE6F-4F3B-AD05-E570F2BF5314}" presName="node" presStyleLbl="node1" presStyleIdx="4" presStyleCnt="5">
        <dgm:presLayoutVars>
          <dgm:bulletEnabled val="1"/>
        </dgm:presLayoutVars>
      </dgm:prSet>
      <dgm:spPr/>
    </dgm:pt>
  </dgm:ptLst>
  <dgm:cxnLst>
    <dgm:cxn modelId="{A097880C-B173-45C6-83BC-DCAB50740661}" type="presOf" srcId="{F376C198-367B-4059-9066-74DB1039FD2F}" destId="{D2C85F26-1C4C-4AA2-9135-BCD53F4BF5B4}" srcOrd="0" destOrd="0" presId="urn:microsoft.com/office/officeart/2005/8/layout/default"/>
    <dgm:cxn modelId="{34837C1C-BFA8-4AD7-ACC2-F222E8E41164}" type="presOf" srcId="{971D6C2C-6C66-422C-9B48-B7F87F6B39B1}" destId="{D5EE4F56-77A3-4E90-A558-554A0B16D684}" srcOrd="0" destOrd="0" presId="urn:microsoft.com/office/officeart/2005/8/layout/default"/>
    <dgm:cxn modelId="{13C73F33-A520-4B7D-AD11-55E86DAB8E8B}" srcId="{DEDC94C2-647D-49D4-9A22-C4D97D382AF1}" destId="{971D6C2C-6C66-422C-9B48-B7F87F6B39B1}" srcOrd="0" destOrd="0" parTransId="{03A42C76-A2A2-425B-A6AB-D37BA52183E5}" sibTransId="{503496B5-8B06-422F-8A3F-1BBB748C515F}"/>
    <dgm:cxn modelId="{69EE267E-218B-4C7C-911D-2317B06577F3}" srcId="{DEDC94C2-647D-49D4-9A22-C4D97D382AF1}" destId="{F376C198-367B-4059-9066-74DB1039FD2F}" srcOrd="1" destOrd="0" parTransId="{AFB81A97-9397-49F3-B4F0-18D92E36D176}" sibTransId="{B29E220D-D9EB-4A1A-BF81-55105B9DDDA8}"/>
    <dgm:cxn modelId="{55CCF185-746C-4D0C-A74F-14342B3574E9}" type="presOf" srcId="{DEDC94C2-647D-49D4-9A22-C4D97D382AF1}" destId="{C86A3DFC-D99A-411D-A562-DD187F41210E}" srcOrd="0" destOrd="0" presId="urn:microsoft.com/office/officeart/2005/8/layout/default"/>
    <dgm:cxn modelId="{FA0F10BC-13AC-4F04-9872-2319AB39B637}" type="presOf" srcId="{B9339524-CE6F-4F3B-AD05-E570F2BF5314}" destId="{889EF981-9E9C-44DD-93B2-CE3806CB9F46}" srcOrd="0" destOrd="0" presId="urn:microsoft.com/office/officeart/2005/8/layout/default"/>
    <dgm:cxn modelId="{B11F53CA-C8F7-4921-A0AC-D042A4032E79}" type="presOf" srcId="{20E36F29-DC2E-4B81-823B-C8362C814299}" destId="{1C4E275A-2E65-408D-8502-5830A7C67E44}" srcOrd="0" destOrd="0" presId="urn:microsoft.com/office/officeart/2005/8/layout/default"/>
    <dgm:cxn modelId="{64B5CAE7-9AF0-4CE5-8D86-18A4E73CACF9}" srcId="{DEDC94C2-647D-49D4-9A22-C4D97D382AF1}" destId="{006C65F4-9694-4AB6-B1D6-965724F456F9}" srcOrd="2" destOrd="0" parTransId="{D9A41ED7-1EB8-491A-AD12-86C00FD45586}" sibTransId="{6ACCD2AA-6ACF-4B87-ACFD-B8584B2E98F6}"/>
    <dgm:cxn modelId="{6E8AFCF3-F214-4157-A6AC-37F0194C53F6}" srcId="{DEDC94C2-647D-49D4-9A22-C4D97D382AF1}" destId="{B9339524-CE6F-4F3B-AD05-E570F2BF5314}" srcOrd="4" destOrd="0" parTransId="{176B2EE1-53B6-4823-8671-96B0E08E2FFF}" sibTransId="{00360F36-9B5E-497E-860A-1FE2B27931E5}"/>
    <dgm:cxn modelId="{167C71F9-2757-4A05-97A2-036112CF5190}" type="presOf" srcId="{006C65F4-9694-4AB6-B1D6-965724F456F9}" destId="{336A6FF6-5041-42F3-A30D-C0C7F73D483F}" srcOrd="0" destOrd="0" presId="urn:microsoft.com/office/officeart/2005/8/layout/default"/>
    <dgm:cxn modelId="{F71DEDFF-47C1-40FB-B88E-0071902AF6C3}" srcId="{DEDC94C2-647D-49D4-9A22-C4D97D382AF1}" destId="{20E36F29-DC2E-4B81-823B-C8362C814299}" srcOrd="3" destOrd="0" parTransId="{B7A135C7-6CF9-452B-897D-C23626C5E7FD}" sibTransId="{61CC9357-F8AE-48E4-BA9B-71900902D5FD}"/>
    <dgm:cxn modelId="{E006C547-03A1-43D3-A965-EDC722F56311}" type="presParOf" srcId="{C86A3DFC-D99A-411D-A562-DD187F41210E}" destId="{D5EE4F56-77A3-4E90-A558-554A0B16D684}" srcOrd="0" destOrd="0" presId="urn:microsoft.com/office/officeart/2005/8/layout/default"/>
    <dgm:cxn modelId="{F8D8BA17-6DE2-41F8-A0ED-C1519586CDE7}" type="presParOf" srcId="{C86A3DFC-D99A-411D-A562-DD187F41210E}" destId="{E63437B1-A682-4D23-BF6B-BD45A053BADF}" srcOrd="1" destOrd="0" presId="urn:microsoft.com/office/officeart/2005/8/layout/default"/>
    <dgm:cxn modelId="{F6899FB5-C06E-403A-BCA7-0714E2D488CC}" type="presParOf" srcId="{C86A3DFC-D99A-411D-A562-DD187F41210E}" destId="{D2C85F26-1C4C-4AA2-9135-BCD53F4BF5B4}" srcOrd="2" destOrd="0" presId="urn:microsoft.com/office/officeart/2005/8/layout/default"/>
    <dgm:cxn modelId="{8F2ECFD3-9B00-45B0-A75C-450D548CEDA3}" type="presParOf" srcId="{C86A3DFC-D99A-411D-A562-DD187F41210E}" destId="{BDF8B43A-9831-4438-9770-DDA7A1F67609}" srcOrd="3" destOrd="0" presId="urn:microsoft.com/office/officeart/2005/8/layout/default"/>
    <dgm:cxn modelId="{DC867921-7C9A-4628-A20E-D0AEFA6497D2}" type="presParOf" srcId="{C86A3DFC-D99A-411D-A562-DD187F41210E}" destId="{336A6FF6-5041-42F3-A30D-C0C7F73D483F}" srcOrd="4" destOrd="0" presId="urn:microsoft.com/office/officeart/2005/8/layout/default"/>
    <dgm:cxn modelId="{BCC9C55D-D607-4828-8FFF-C5040054D6C9}" type="presParOf" srcId="{C86A3DFC-D99A-411D-A562-DD187F41210E}" destId="{49555B35-7ACC-40E4-AE8E-D6348814B32A}" srcOrd="5" destOrd="0" presId="urn:microsoft.com/office/officeart/2005/8/layout/default"/>
    <dgm:cxn modelId="{6A8A0262-2181-4AF2-88DA-4AA8C7D8C343}" type="presParOf" srcId="{C86A3DFC-D99A-411D-A562-DD187F41210E}" destId="{1C4E275A-2E65-408D-8502-5830A7C67E44}" srcOrd="6" destOrd="0" presId="urn:microsoft.com/office/officeart/2005/8/layout/default"/>
    <dgm:cxn modelId="{55054E9E-1B84-4A81-B822-0F0E2D30F1B3}" type="presParOf" srcId="{C86A3DFC-D99A-411D-A562-DD187F41210E}" destId="{BD986CE9-A181-492B-803B-5934D83169F9}" srcOrd="7" destOrd="0" presId="urn:microsoft.com/office/officeart/2005/8/layout/default"/>
    <dgm:cxn modelId="{ED37AAE9-E72A-47AC-8E86-0D7B309C79E6}" type="presParOf" srcId="{C86A3DFC-D99A-411D-A562-DD187F41210E}" destId="{889EF981-9E9C-44DD-93B2-CE3806CB9F4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E32C7-8646-460E-8403-6840EBC2597A}">
      <dsp:nvSpPr>
        <dsp:cNvPr id="0" name=""/>
        <dsp:cNvSpPr/>
      </dsp:nvSpPr>
      <dsp:spPr>
        <a:xfrm>
          <a:off x="0" y="4486"/>
          <a:ext cx="5651500" cy="10125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438DE-8B4F-46A3-80B6-49508CA2DF9B}">
      <dsp:nvSpPr>
        <dsp:cNvPr id="0" name=""/>
        <dsp:cNvSpPr/>
      </dsp:nvSpPr>
      <dsp:spPr>
        <a:xfrm>
          <a:off x="306295" y="232309"/>
          <a:ext cx="557445" cy="5569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173EAB-6BC7-4058-9063-E45B552F4D24}">
      <dsp:nvSpPr>
        <dsp:cNvPr id="0" name=""/>
        <dsp:cNvSpPr/>
      </dsp:nvSpPr>
      <dsp:spPr>
        <a:xfrm>
          <a:off x="1170037" y="4486"/>
          <a:ext cx="4463443" cy="1044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10" tIns="110510" rIns="110510" bIns="110510" numCol="1" spcCol="1270" anchor="ctr" anchorCtr="0">
          <a:noAutofit/>
        </a:bodyPr>
        <a:lstStyle/>
        <a:p>
          <a:pPr marL="0" lvl="0" indent="0" algn="l" defTabSz="622300">
            <a:lnSpc>
              <a:spcPct val="100000"/>
            </a:lnSpc>
            <a:spcBef>
              <a:spcPct val="0"/>
            </a:spcBef>
            <a:spcAft>
              <a:spcPct val="35000"/>
            </a:spcAft>
            <a:buNone/>
          </a:pPr>
          <a:r>
            <a:rPr lang="en-US" sz="1400" kern="1200"/>
            <a:t>HTTPS is secured version of HTTP.</a:t>
          </a:r>
        </a:p>
      </dsp:txBody>
      <dsp:txXfrm>
        <a:off x="1170037" y="4486"/>
        <a:ext cx="4463443" cy="1044189"/>
      </dsp:txXfrm>
    </dsp:sp>
    <dsp:sp modelId="{F50C1E1E-F668-43D9-8531-4710E91B2693}">
      <dsp:nvSpPr>
        <dsp:cNvPr id="0" name=""/>
        <dsp:cNvSpPr/>
      </dsp:nvSpPr>
      <dsp:spPr>
        <a:xfrm>
          <a:off x="0" y="1309723"/>
          <a:ext cx="5651500" cy="10125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548747-07FA-42A2-8194-25A222BAF39F}">
      <dsp:nvSpPr>
        <dsp:cNvPr id="0" name=""/>
        <dsp:cNvSpPr/>
      </dsp:nvSpPr>
      <dsp:spPr>
        <a:xfrm>
          <a:off x="306295" y="1537547"/>
          <a:ext cx="557445" cy="5569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510B79-4458-4753-A433-748376C3F65D}">
      <dsp:nvSpPr>
        <dsp:cNvPr id="0" name=""/>
        <dsp:cNvSpPr/>
      </dsp:nvSpPr>
      <dsp:spPr>
        <a:xfrm>
          <a:off x="1170037" y="1309723"/>
          <a:ext cx="4463443" cy="1044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10" tIns="110510" rIns="110510" bIns="110510" numCol="1" spcCol="1270" anchor="ctr" anchorCtr="0">
          <a:noAutofit/>
        </a:bodyPr>
        <a:lstStyle/>
        <a:p>
          <a:pPr marL="0" lvl="0" indent="0" algn="l" defTabSz="622300">
            <a:lnSpc>
              <a:spcPct val="100000"/>
            </a:lnSpc>
            <a:spcBef>
              <a:spcPct val="0"/>
            </a:spcBef>
            <a:spcAft>
              <a:spcPct val="35000"/>
            </a:spcAft>
            <a:buNone/>
          </a:pPr>
          <a:r>
            <a:rPr lang="en-US" sz="1400" kern="1200"/>
            <a:t>Many websites and applications are now a days establishing secure connection with HTTPs.</a:t>
          </a:r>
        </a:p>
      </dsp:txBody>
      <dsp:txXfrm>
        <a:off x="1170037" y="1309723"/>
        <a:ext cx="4463443" cy="1044189"/>
      </dsp:txXfrm>
    </dsp:sp>
    <dsp:sp modelId="{B94D36F0-3D66-4036-A811-06697578E412}">
      <dsp:nvSpPr>
        <dsp:cNvPr id="0" name=""/>
        <dsp:cNvSpPr/>
      </dsp:nvSpPr>
      <dsp:spPr>
        <a:xfrm>
          <a:off x="0" y="2614961"/>
          <a:ext cx="5651500" cy="10125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164EB-3CDF-4DD8-BAD3-17FB5E691B62}">
      <dsp:nvSpPr>
        <dsp:cNvPr id="0" name=""/>
        <dsp:cNvSpPr/>
      </dsp:nvSpPr>
      <dsp:spPr>
        <a:xfrm>
          <a:off x="306295" y="2842784"/>
          <a:ext cx="557445" cy="5569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6160DD-B9B7-4606-B8D8-91A4630A2B30}">
      <dsp:nvSpPr>
        <dsp:cNvPr id="0" name=""/>
        <dsp:cNvSpPr/>
      </dsp:nvSpPr>
      <dsp:spPr>
        <a:xfrm>
          <a:off x="1170037" y="2614961"/>
          <a:ext cx="4463443" cy="1044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10" tIns="110510" rIns="110510" bIns="110510" numCol="1" spcCol="1270" anchor="ctr" anchorCtr="0">
          <a:noAutofit/>
        </a:bodyPr>
        <a:lstStyle/>
        <a:p>
          <a:pPr marL="0" lvl="0" indent="0" algn="l" defTabSz="622300">
            <a:lnSpc>
              <a:spcPct val="100000"/>
            </a:lnSpc>
            <a:spcBef>
              <a:spcPct val="0"/>
            </a:spcBef>
            <a:spcAft>
              <a:spcPct val="35000"/>
            </a:spcAft>
            <a:buNone/>
          </a:pPr>
          <a:r>
            <a:rPr lang="en-US" sz="1400" kern="1200"/>
            <a:t>Every packet transferred between client and server is encrypted using public or private key cryptography.</a:t>
          </a:r>
        </a:p>
      </dsp:txBody>
      <dsp:txXfrm>
        <a:off x="1170037" y="2614961"/>
        <a:ext cx="4463443" cy="1044189"/>
      </dsp:txXfrm>
    </dsp:sp>
    <dsp:sp modelId="{6B6D6D62-A16B-43D2-9C61-E504BBADE888}">
      <dsp:nvSpPr>
        <dsp:cNvPr id="0" name=""/>
        <dsp:cNvSpPr/>
      </dsp:nvSpPr>
      <dsp:spPr>
        <a:xfrm>
          <a:off x="0" y="3920198"/>
          <a:ext cx="5651500" cy="10125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ECE26D-2BD0-4818-B86F-1DCE878C2FD6}">
      <dsp:nvSpPr>
        <dsp:cNvPr id="0" name=""/>
        <dsp:cNvSpPr/>
      </dsp:nvSpPr>
      <dsp:spPr>
        <a:xfrm>
          <a:off x="306595" y="4148021"/>
          <a:ext cx="557445" cy="5569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DD76B8-C5B4-4370-92BA-8773BFE48B0C}">
      <dsp:nvSpPr>
        <dsp:cNvPr id="0" name=""/>
        <dsp:cNvSpPr/>
      </dsp:nvSpPr>
      <dsp:spPr>
        <a:xfrm>
          <a:off x="1170635" y="3920198"/>
          <a:ext cx="4444281" cy="1044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10" tIns="110510" rIns="110510" bIns="110510" numCol="1" spcCol="1270" anchor="ctr" anchorCtr="0">
          <a:noAutofit/>
        </a:bodyPr>
        <a:lstStyle/>
        <a:p>
          <a:pPr marL="0" lvl="0" indent="0" algn="l" defTabSz="622300">
            <a:lnSpc>
              <a:spcPct val="100000"/>
            </a:lnSpc>
            <a:spcBef>
              <a:spcPct val="0"/>
            </a:spcBef>
            <a:spcAft>
              <a:spcPct val="35000"/>
            </a:spcAft>
            <a:buNone/>
          </a:pPr>
          <a:r>
            <a:rPr lang="en-US" sz="1400" kern="1200"/>
            <a:t>HTTPS ensures there is at least a basic level of security involved in communication between two parties, whereas HTTP is insecure and an attacker (MiM) can breach the security.</a:t>
          </a:r>
        </a:p>
      </dsp:txBody>
      <dsp:txXfrm>
        <a:off x="1170635" y="3920198"/>
        <a:ext cx="4444281" cy="1044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E4F56-77A3-4E90-A558-554A0B16D684}">
      <dsp:nvSpPr>
        <dsp:cNvPr id="0" name=""/>
        <dsp:cNvSpPr/>
      </dsp:nvSpPr>
      <dsp:spPr>
        <a:xfrm>
          <a:off x="1306750" y="353"/>
          <a:ext cx="2390030" cy="1434018"/>
        </a:xfrm>
        <a:prstGeom prst="rect">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.jks acronym for Java Key Store is the most common default Keystore type if you are in Java world.</a:t>
          </a:r>
        </a:p>
      </dsp:txBody>
      <dsp:txXfrm>
        <a:off x="1306750" y="353"/>
        <a:ext cx="2390030" cy="1434018"/>
      </dsp:txXfrm>
    </dsp:sp>
    <dsp:sp modelId="{D2C85F26-1C4C-4AA2-9135-BCD53F4BF5B4}">
      <dsp:nvSpPr>
        <dsp:cNvPr id="0" name=""/>
        <dsp:cNvSpPr/>
      </dsp:nvSpPr>
      <dsp:spPr>
        <a:xfrm>
          <a:off x="3935784" y="353"/>
          <a:ext cx="2390030" cy="1434018"/>
        </a:xfrm>
        <a:prstGeom prst="rect">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.jceks is the Java cryptography extension Keystore. It has all the features of JKS with more algorithms permitted.</a:t>
          </a:r>
        </a:p>
      </dsp:txBody>
      <dsp:txXfrm>
        <a:off x="3935784" y="353"/>
        <a:ext cx="2390030" cy="1434018"/>
      </dsp:txXfrm>
    </dsp:sp>
    <dsp:sp modelId="{336A6FF6-5041-42F3-A30D-C0C7F73D483F}">
      <dsp:nvSpPr>
        <dsp:cNvPr id="0" name=""/>
        <dsp:cNvSpPr/>
      </dsp:nvSpPr>
      <dsp:spPr>
        <a:xfrm>
          <a:off x="6564818" y="353"/>
          <a:ext cx="2390030" cy="1434018"/>
        </a:xfrm>
        <a:prstGeom prst="rect">
          <a:avLst/>
        </a:prstGeom>
        <a:solidFill>
          <a:schemeClr val="accent4">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.p12 or PKCS12 is a Keystore type for Java and other languages. Unlike JKS, you can extract private keys from PKCS#12.</a:t>
          </a:r>
        </a:p>
      </dsp:txBody>
      <dsp:txXfrm>
        <a:off x="6564818" y="353"/>
        <a:ext cx="2390030" cy="1434018"/>
      </dsp:txXfrm>
    </dsp:sp>
    <dsp:sp modelId="{1C4E275A-2E65-408D-8502-5830A7C67E44}">
      <dsp:nvSpPr>
        <dsp:cNvPr id="0" name=""/>
        <dsp:cNvSpPr/>
      </dsp:nvSpPr>
      <dsp:spPr>
        <a:xfrm>
          <a:off x="2621267" y="1673375"/>
          <a:ext cx="2390030" cy="1434018"/>
        </a:xfrm>
        <a:prstGeom prst="rect">
          <a:avLst/>
        </a:prstGeom>
        <a:solidFill>
          <a:schemeClr val="accent5">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PKCS11 or .p11 is used less frequently for accessing hardware cryptographic tokens like network cards</a:t>
          </a:r>
        </a:p>
      </dsp:txBody>
      <dsp:txXfrm>
        <a:off x="2621267" y="1673375"/>
        <a:ext cx="2390030" cy="1434018"/>
      </dsp:txXfrm>
    </dsp:sp>
    <dsp:sp modelId="{889EF981-9E9C-44DD-93B2-CE3806CB9F46}">
      <dsp:nvSpPr>
        <dsp:cNvPr id="0" name=""/>
        <dsp:cNvSpPr/>
      </dsp:nvSpPr>
      <dsp:spPr>
        <a:xfrm>
          <a:off x="5250301" y="1673375"/>
          <a:ext cx="2390030" cy="1434018"/>
        </a:xfrm>
        <a:prstGeom prst="rect">
          <a:avLst/>
        </a:prstGeom>
        <a:solidFill>
          <a:schemeClr val="accent6">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.bks are a BouncyCastle provider used across Android and mobile devices</a:t>
          </a:r>
        </a:p>
      </dsp:txBody>
      <dsp:txXfrm>
        <a:off x="5250301" y="1673375"/>
        <a:ext cx="2390030" cy="14340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6/25/2020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6/25/2020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6/25/2020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6/25/2020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5A5F9-EC7A-4502-B2A8-FCBC91AD52EE}"/>
              </a:ext>
            </a:extLst>
          </p:cNvPr>
          <p:cNvSpPr>
            <a:spLocks noGrp="1"/>
          </p:cNvSpPr>
          <p:nvPr>
            <p:ph type="ctrTitle"/>
          </p:nvPr>
        </p:nvSpPr>
        <p:spPr>
          <a:xfrm>
            <a:off x="1600200" y="2567226"/>
            <a:ext cx="8991600" cy="1723549"/>
          </a:xfrm>
        </p:spPr>
        <p:txBody>
          <a:bodyPr>
            <a:normAutofit/>
          </a:bodyPr>
          <a:lstStyle/>
          <a:p>
            <a:r>
              <a:rPr lang="en-US" sz="4000"/>
              <a:t>HTTPS and SSL Connections</a:t>
            </a:r>
          </a:p>
        </p:txBody>
      </p:sp>
    </p:spTree>
    <p:extLst>
      <p:ext uri="{BB962C8B-B14F-4D97-AF65-F5344CB8AC3E}">
        <p14:creationId xmlns:p14="http://schemas.microsoft.com/office/powerpoint/2010/main" val="763509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69FDCA6-5947-4604-9928-D67DB5CA8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81669-31AC-4B44-AE9D-0D7F5A164676}"/>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a:t>CONTD..</a:t>
            </a:r>
            <a:endParaRPr lang="en-US" dirty="0"/>
          </a:p>
        </p:txBody>
      </p:sp>
      <p:pic>
        <p:nvPicPr>
          <p:cNvPr id="4" name="Content Placeholder 3">
            <a:extLst>
              <a:ext uri="{FF2B5EF4-FFF2-40B4-BE49-F238E27FC236}">
                <a16:creationId xmlns:a16="http://schemas.microsoft.com/office/drawing/2014/main" id="{3A159F29-A3DB-4895-8D6C-32092DFD8949}"/>
              </a:ext>
            </a:extLst>
          </p:cNvPr>
          <p:cNvPicPr>
            <a:picLocks noGrp="1" noChangeAspect="1"/>
          </p:cNvPicPr>
          <p:nvPr>
            <p:ph idx="1"/>
          </p:nvPr>
        </p:nvPicPr>
        <p:blipFill>
          <a:blip r:embed="rId2"/>
          <a:stretch>
            <a:fillRect/>
          </a:stretch>
        </p:blipFill>
        <p:spPr>
          <a:xfrm>
            <a:off x="960120" y="2153412"/>
            <a:ext cx="10271760" cy="3753612"/>
          </a:xfrm>
          <a:prstGeom prst="rect">
            <a:avLst/>
          </a:prstGeom>
        </p:spPr>
      </p:pic>
    </p:spTree>
    <p:extLst>
      <p:ext uri="{BB962C8B-B14F-4D97-AF65-F5344CB8AC3E}">
        <p14:creationId xmlns:p14="http://schemas.microsoft.com/office/powerpoint/2010/main" val="96735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3CFCE-8F42-4473-9AB1-2D6A451208C6}"/>
              </a:ext>
            </a:extLst>
          </p:cNvPr>
          <p:cNvSpPr>
            <a:spLocks noGrp="1"/>
          </p:cNvSpPr>
          <p:nvPr>
            <p:ph type="title"/>
          </p:nvPr>
        </p:nvSpPr>
        <p:spPr/>
        <p:txBody>
          <a:bodyPr/>
          <a:lstStyle/>
          <a:p>
            <a:r>
              <a:rPr lang="en-US" dirty="0"/>
              <a:t>Create self-signed cert</a:t>
            </a:r>
          </a:p>
        </p:txBody>
      </p:sp>
      <p:sp>
        <p:nvSpPr>
          <p:cNvPr id="3" name="Content Placeholder 2">
            <a:extLst>
              <a:ext uri="{FF2B5EF4-FFF2-40B4-BE49-F238E27FC236}">
                <a16:creationId xmlns:a16="http://schemas.microsoft.com/office/drawing/2014/main" id="{CA387C2C-29D8-48DC-BCD0-58C82C60164F}"/>
              </a:ext>
            </a:extLst>
          </p:cNvPr>
          <p:cNvSpPr>
            <a:spLocks noGrp="1"/>
          </p:cNvSpPr>
          <p:nvPr>
            <p:ph idx="1"/>
          </p:nvPr>
        </p:nvSpPr>
        <p:spPr/>
        <p:txBody>
          <a:bodyPr/>
          <a:lstStyle/>
          <a:p>
            <a:r>
              <a:rPr lang="en-US" dirty="0" err="1"/>
              <a:t>keytool</a:t>
            </a:r>
            <a:r>
              <a:rPr lang="en-US" dirty="0"/>
              <a:t> -</a:t>
            </a:r>
            <a:r>
              <a:rPr lang="en-US" dirty="0" err="1"/>
              <a:t>genkeypair</a:t>
            </a:r>
            <a:r>
              <a:rPr lang="en-US" dirty="0"/>
              <a:t> -alias </a:t>
            </a:r>
            <a:r>
              <a:rPr lang="en-US" dirty="0" err="1"/>
              <a:t>nt-ms</a:t>
            </a:r>
            <a:r>
              <a:rPr lang="en-US" dirty="0"/>
              <a:t> -</a:t>
            </a:r>
            <a:r>
              <a:rPr lang="en-US" dirty="0" err="1"/>
              <a:t>keyalg</a:t>
            </a:r>
            <a:r>
              <a:rPr lang="en-US" dirty="0"/>
              <a:t> RSA -</a:t>
            </a:r>
            <a:r>
              <a:rPr lang="en-US" dirty="0" err="1"/>
              <a:t>keysize</a:t>
            </a:r>
            <a:r>
              <a:rPr lang="en-US" dirty="0"/>
              <a:t> 2048 -</a:t>
            </a:r>
            <a:r>
              <a:rPr lang="en-US" dirty="0" err="1"/>
              <a:t>storetype</a:t>
            </a:r>
            <a:r>
              <a:rPr lang="en-US" dirty="0"/>
              <a:t> JKS -</a:t>
            </a:r>
            <a:r>
              <a:rPr lang="en-US" dirty="0" err="1"/>
              <a:t>keystore</a:t>
            </a:r>
            <a:r>
              <a:rPr lang="en-US" dirty="0"/>
              <a:t> </a:t>
            </a:r>
            <a:r>
              <a:rPr lang="en-US" dirty="0" err="1"/>
              <a:t>nt-ms.jks</a:t>
            </a:r>
            <a:r>
              <a:rPr lang="en-US" dirty="0"/>
              <a:t> -validity 3650 -</a:t>
            </a:r>
            <a:r>
              <a:rPr lang="en-US" dirty="0" err="1"/>
              <a:t>ext</a:t>
            </a:r>
            <a:r>
              <a:rPr lang="en-US" dirty="0"/>
              <a:t> SAN=dns:localhost,ip:127.0.0.1</a:t>
            </a:r>
          </a:p>
        </p:txBody>
      </p:sp>
    </p:spTree>
    <p:extLst>
      <p:ext uri="{BB962C8B-B14F-4D97-AF65-F5344CB8AC3E}">
        <p14:creationId xmlns:p14="http://schemas.microsoft.com/office/powerpoint/2010/main" val="525906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69FDCA6-5947-4604-9928-D67DB5CA8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A8E113-8134-482F-9834-20186579C4AE}"/>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CONTD…</a:t>
            </a:r>
          </a:p>
        </p:txBody>
      </p:sp>
      <p:pic>
        <p:nvPicPr>
          <p:cNvPr id="4" name="Content Placeholder 3">
            <a:extLst>
              <a:ext uri="{FF2B5EF4-FFF2-40B4-BE49-F238E27FC236}">
                <a16:creationId xmlns:a16="http://schemas.microsoft.com/office/drawing/2014/main" id="{6456BECF-5F68-4578-B558-E29C3D258CA0}"/>
              </a:ext>
            </a:extLst>
          </p:cNvPr>
          <p:cNvPicPr>
            <a:picLocks noGrp="1" noChangeAspect="1"/>
          </p:cNvPicPr>
          <p:nvPr>
            <p:ph idx="1"/>
          </p:nvPr>
        </p:nvPicPr>
        <p:blipFill>
          <a:blip r:embed="rId2"/>
          <a:stretch>
            <a:fillRect/>
          </a:stretch>
        </p:blipFill>
        <p:spPr>
          <a:xfrm>
            <a:off x="2141497" y="2482596"/>
            <a:ext cx="7920680" cy="2930652"/>
          </a:xfrm>
          <a:prstGeom prst="rect">
            <a:avLst/>
          </a:prstGeom>
        </p:spPr>
      </p:pic>
    </p:spTree>
    <p:extLst>
      <p:ext uri="{BB962C8B-B14F-4D97-AF65-F5344CB8AC3E}">
        <p14:creationId xmlns:p14="http://schemas.microsoft.com/office/powerpoint/2010/main" val="2114292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EE329-C7B8-4DD9-8BE5-E82A786A08D5}"/>
              </a:ext>
            </a:extLst>
          </p:cNvPr>
          <p:cNvSpPr>
            <a:spLocks noGrp="1"/>
          </p:cNvSpPr>
          <p:nvPr>
            <p:ph type="title"/>
          </p:nvPr>
        </p:nvSpPr>
        <p:spPr>
          <a:xfrm>
            <a:off x="2231136" y="467418"/>
            <a:ext cx="7729728" cy="1188720"/>
          </a:xfrm>
        </p:spPr>
        <p:txBody>
          <a:bodyPr>
            <a:normAutofit/>
          </a:bodyPr>
          <a:lstStyle/>
          <a:p>
            <a:r>
              <a:rPr lang="en-US" dirty="0"/>
              <a:t>Create public certificate file from client cert:</a:t>
            </a:r>
          </a:p>
        </p:txBody>
      </p:sp>
      <p:sp>
        <p:nvSpPr>
          <p:cNvPr id="3" name="Content Placeholder 2">
            <a:extLst>
              <a:ext uri="{FF2B5EF4-FFF2-40B4-BE49-F238E27FC236}">
                <a16:creationId xmlns:a16="http://schemas.microsoft.com/office/drawing/2014/main" id="{1362BE22-3AE8-4D5E-B131-C38C6BFFF405}"/>
              </a:ext>
            </a:extLst>
          </p:cNvPr>
          <p:cNvSpPr>
            <a:spLocks noGrp="1"/>
          </p:cNvSpPr>
          <p:nvPr>
            <p:ph idx="1"/>
          </p:nvPr>
        </p:nvSpPr>
        <p:spPr>
          <a:xfrm>
            <a:off x="1706062" y="2291262"/>
            <a:ext cx="8779512" cy="2879256"/>
          </a:xfrm>
        </p:spPr>
        <p:txBody>
          <a:bodyPr>
            <a:normAutofit/>
          </a:bodyPr>
          <a:lstStyle/>
          <a:p>
            <a:r>
              <a:rPr lang="en-US">
                <a:solidFill>
                  <a:srgbClr val="404040"/>
                </a:solidFill>
              </a:rPr>
              <a:t>Now that we’ve client and server certs created, we need to set up trust between both. To do that, we’ll import client cert in to the server’s trusted certificates and vice versa. But before we can do that, we need to extract public certificate of each jks file.</a:t>
            </a:r>
          </a:p>
          <a:p>
            <a:r>
              <a:rPr lang="en-US">
                <a:solidFill>
                  <a:srgbClr val="404040"/>
                </a:solidFill>
              </a:rPr>
              <a:t>keytool -export -alias nt-gateway -file nt-gateway.crt -keystore nt-gateway.jks</a:t>
            </a:r>
          </a:p>
          <a:p>
            <a:r>
              <a:rPr lang="en-US">
                <a:solidFill>
                  <a:srgbClr val="404040"/>
                </a:solidFill>
              </a:rPr>
              <a:t>Enter keystore password:</a:t>
            </a:r>
          </a:p>
          <a:p>
            <a:r>
              <a:rPr lang="en-US">
                <a:solidFill>
                  <a:srgbClr val="404040"/>
                </a:solidFill>
              </a:rPr>
              <a:t>Certificate stored in file &lt;nt-gateway.crt&gt;</a:t>
            </a:r>
          </a:p>
          <a:p>
            <a:endParaRPr lang="en-US">
              <a:solidFill>
                <a:srgbClr val="404040"/>
              </a:solidFill>
            </a:endParaRPr>
          </a:p>
        </p:txBody>
      </p:sp>
    </p:spTree>
    <p:extLst>
      <p:ext uri="{BB962C8B-B14F-4D97-AF65-F5344CB8AC3E}">
        <p14:creationId xmlns:p14="http://schemas.microsoft.com/office/powerpoint/2010/main" val="382369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69FDCA6-5947-4604-9928-D67DB5CA8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83F16-B88B-4344-B2EC-6E76B096A5D2}"/>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a:t>Contd</a:t>
            </a:r>
            <a:r>
              <a:rPr lang="en-US" dirty="0"/>
              <a:t>…</a:t>
            </a:r>
          </a:p>
        </p:txBody>
      </p:sp>
      <p:pic>
        <p:nvPicPr>
          <p:cNvPr id="4" name="Content Placeholder 3">
            <a:extLst>
              <a:ext uri="{FF2B5EF4-FFF2-40B4-BE49-F238E27FC236}">
                <a16:creationId xmlns:a16="http://schemas.microsoft.com/office/drawing/2014/main" id="{B43C9047-DE15-4E16-BF69-FA5086841F32}"/>
              </a:ext>
            </a:extLst>
          </p:cNvPr>
          <p:cNvPicPr>
            <a:picLocks noGrp="1" noChangeAspect="1"/>
          </p:cNvPicPr>
          <p:nvPr>
            <p:ph idx="1"/>
          </p:nvPr>
        </p:nvPicPr>
        <p:blipFill>
          <a:blip r:embed="rId2"/>
          <a:stretch>
            <a:fillRect/>
          </a:stretch>
        </p:blipFill>
        <p:spPr>
          <a:xfrm>
            <a:off x="1444752" y="2153412"/>
            <a:ext cx="9314170" cy="3238719"/>
          </a:xfrm>
          <a:prstGeom prst="rect">
            <a:avLst/>
          </a:prstGeom>
        </p:spPr>
      </p:pic>
    </p:spTree>
    <p:extLst>
      <p:ext uri="{BB962C8B-B14F-4D97-AF65-F5344CB8AC3E}">
        <p14:creationId xmlns:p14="http://schemas.microsoft.com/office/powerpoint/2010/main" val="1071538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44C844-237A-42B1-A7F6-695B3F97501D}"/>
              </a:ext>
            </a:extLst>
          </p:cNvPr>
          <p:cNvSpPr>
            <a:spLocks noGrp="1"/>
          </p:cNvSpPr>
          <p:nvPr>
            <p:ph type="title"/>
          </p:nvPr>
        </p:nvSpPr>
        <p:spPr>
          <a:xfrm>
            <a:off x="2231136" y="467418"/>
            <a:ext cx="7729728" cy="1188720"/>
          </a:xfrm>
        </p:spPr>
        <p:txBody>
          <a:bodyPr>
            <a:normAutofit/>
          </a:bodyPr>
          <a:lstStyle/>
          <a:p>
            <a:r>
              <a:rPr lang="en-US" sz="2000"/>
              <a:t>Create Public Certificate File From Server Cert:</a:t>
            </a:r>
            <a:br>
              <a:rPr lang="en-US" sz="2000"/>
            </a:br>
            <a:endParaRPr lang="en-US" sz="2000"/>
          </a:p>
        </p:txBody>
      </p:sp>
      <p:sp>
        <p:nvSpPr>
          <p:cNvPr id="3" name="Content Placeholder 2">
            <a:extLst>
              <a:ext uri="{FF2B5EF4-FFF2-40B4-BE49-F238E27FC236}">
                <a16:creationId xmlns:a16="http://schemas.microsoft.com/office/drawing/2014/main" id="{88364F2A-A51B-4C1D-AEB7-A4AE5606FEC0}"/>
              </a:ext>
            </a:extLst>
          </p:cNvPr>
          <p:cNvSpPr>
            <a:spLocks noGrp="1"/>
          </p:cNvSpPr>
          <p:nvPr>
            <p:ph idx="1"/>
          </p:nvPr>
        </p:nvSpPr>
        <p:spPr>
          <a:xfrm>
            <a:off x="1706062" y="2291262"/>
            <a:ext cx="8779512" cy="2879256"/>
          </a:xfrm>
        </p:spPr>
        <p:txBody>
          <a:bodyPr>
            <a:normAutofit/>
          </a:bodyPr>
          <a:lstStyle/>
          <a:p>
            <a:r>
              <a:rPr lang="en-US">
                <a:solidFill>
                  <a:srgbClr val="404040"/>
                </a:solidFill>
              </a:rPr>
              <a:t>keytool -export -alias nt-ms -file nt-ms.crt -keystore nt-ms.jks</a:t>
            </a:r>
          </a:p>
          <a:p>
            <a:r>
              <a:rPr lang="en-US">
                <a:solidFill>
                  <a:srgbClr val="404040"/>
                </a:solidFill>
              </a:rPr>
              <a:t>Enter keystore password:</a:t>
            </a:r>
          </a:p>
          <a:p>
            <a:r>
              <a:rPr lang="en-US">
                <a:solidFill>
                  <a:srgbClr val="404040"/>
                </a:solidFill>
              </a:rPr>
              <a:t>Certificate stored in file &lt;nt-ms.crt&gt;</a:t>
            </a:r>
          </a:p>
        </p:txBody>
      </p:sp>
    </p:spTree>
    <p:extLst>
      <p:ext uri="{BB962C8B-B14F-4D97-AF65-F5344CB8AC3E}">
        <p14:creationId xmlns:p14="http://schemas.microsoft.com/office/powerpoint/2010/main" val="1318704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69FDCA6-5947-4604-9928-D67DB5CA8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E472CC-E648-4721-B199-63631A366E4E}"/>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Cont.…</a:t>
            </a:r>
          </a:p>
        </p:txBody>
      </p:sp>
      <p:pic>
        <p:nvPicPr>
          <p:cNvPr id="4" name="Content Placeholder 3">
            <a:extLst>
              <a:ext uri="{FF2B5EF4-FFF2-40B4-BE49-F238E27FC236}">
                <a16:creationId xmlns:a16="http://schemas.microsoft.com/office/drawing/2014/main" id="{732A51F0-FDAD-461D-A4BB-D8E8CDFE2130}"/>
              </a:ext>
            </a:extLst>
          </p:cNvPr>
          <p:cNvPicPr>
            <a:picLocks noGrp="1" noChangeAspect="1"/>
          </p:cNvPicPr>
          <p:nvPr>
            <p:ph idx="1"/>
          </p:nvPr>
        </p:nvPicPr>
        <p:blipFill>
          <a:blip r:embed="rId2"/>
          <a:stretch>
            <a:fillRect/>
          </a:stretch>
        </p:blipFill>
        <p:spPr>
          <a:xfrm>
            <a:off x="1444752" y="2450969"/>
            <a:ext cx="9314170" cy="2997724"/>
          </a:xfrm>
          <a:prstGeom prst="rect">
            <a:avLst/>
          </a:prstGeom>
        </p:spPr>
      </p:pic>
    </p:spTree>
    <p:extLst>
      <p:ext uri="{BB962C8B-B14F-4D97-AF65-F5344CB8AC3E}">
        <p14:creationId xmlns:p14="http://schemas.microsoft.com/office/powerpoint/2010/main" val="4239745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198B86-8337-4F92-A9E8-A05BF45B70A1}"/>
              </a:ext>
            </a:extLst>
          </p:cNvPr>
          <p:cNvSpPr>
            <a:spLocks noGrp="1"/>
          </p:cNvSpPr>
          <p:nvPr>
            <p:ph type="title"/>
          </p:nvPr>
        </p:nvSpPr>
        <p:spPr>
          <a:xfrm>
            <a:off x="2231136" y="467418"/>
            <a:ext cx="7729728" cy="1188720"/>
          </a:xfrm>
        </p:spPr>
        <p:txBody>
          <a:bodyPr>
            <a:normAutofit/>
          </a:bodyPr>
          <a:lstStyle/>
          <a:p>
            <a:r>
              <a:rPr lang="en-US" dirty="0"/>
              <a:t>Importing certs…</a:t>
            </a:r>
          </a:p>
        </p:txBody>
      </p:sp>
      <p:sp>
        <p:nvSpPr>
          <p:cNvPr id="3" name="Content Placeholder 2">
            <a:extLst>
              <a:ext uri="{FF2B5EF4-FFF2-40B4-BE49-F238E27FC236}">
                <a16:creationId xmlns:a16="http://schemas.microsoft.com/office/drawing/2014/main" id="{5783D688-AB5E-45DD-8C65-811EF423C2B8}"/>
              </a:ext>
            </a:extLst>
          </p:cNvPr>
          <p:cNvSpPr>
            <a:spLocks noGrp="1"/>
          </p:cNvSpPr>
          <p:nvPr>
            <p:ph idx="1"/>
          </p:nvPr>
        </p:nvSpPr>
        <p:spPr>
          <a:xfrm>
            <a:off x="1706062" y="2291262"/>
            <a:ext cx="8779512" cy="2879256"/>
          </a:xfrm>
        </p:spPr>
        <p:txBody>
          <a:bodyPr>
            <a:normAutofit/>
          </a:bodyPr>
          <a:lstStyle/>
          <a:p>
            <a:r>
              <a:rPr lang="en-US">
                <a:solidFill>
                  <a:srgbClr val="404040"/>
                </a:solidFill>
              </a:rPr>
              <a:t>Import Client Cert to Server jks File:</a:t>
            </a:r>
          </a:p>
          <a:p>
            <a:r>
              <a:rPr lang="en-US">
                <a:solidFill>
                  <a:srgbClr val="404040"/>
                </a:solidFill>
              </a:rPr>
              <a:t>keytool -import -alias nt-gateway -file nt-gateway.crt -keystore nt-ms.jks</a:t>
            </a:r>
          </a:p>
          <a:p>
            <a:r>
              <a:rPr lang="en-US">
                <a:solidFill>
                  <a:srgbClr val="404040"/>
                </a:solidFill>
              </a:rPr>
              <a:t>Import Server Cert to Client jks file:</a:t>
            </a:r>
          </a:p>
          <a:p>
            <a:r>
              <a:rPr lang="en-US">
                <a:solidFill>
                  <a:srgbClr val="404040"/>
                </a:solidFill>
              </a:rPr>
              <a:t>keytool -import -alias nt-ms -file nt-ms.crt -keystore nt-gateway.jks</a:t>
            </a:r>
          </a:p>
        </p:txBody>
      </p:sp>
    </p:spTree>
    <p:extLst>
      <p:ext uri="{BB962C8B-B14F-4D97-AF65-F5344CB8AC3E}">
        <p14:creationId xmlns:p14="http://schemas.microsoft.com/office/powerpoint/2010/main" val="834208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69FDCA6-5947-4604-9928-D67DB5CA8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1B225-B08E-4099-A56E-BBD4F53D48C2}"/>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Step1 – import client cert to server</a:t>
            </a:r>
          </a:p>
        </p:txBody>
      </p:sp>
      <p:pic>
        <p:nvPicPr>
          <p:cNvPr id="4" name="Content Placeholder 3">
            <a:extLst>
              <a:ext uri="{FF2B5EF4-FFF2-40B4-BE49-F238E27FC236}">
                <a16:creationId xmlns:a16="http://schemas.microsoft.com/office/drawing/2014/main" id="{FB8037EB-500B-48EE-B1B6-2827043C7EED}"/>
              </a:ext>
            </a:extLst>
          </p:cNvPr>
          <p:cNvPicPr>
            <a:picLocks noGrp="1" noChangeAspect="1"/>
          </p:cNvPicPr>
          <p:nvPr>
            <p:ph idx="1"/>
          </p:nvPr>
        </p:nvPicPr>
        <p:blipFill>
          <a:blip r:embed="rId2"/>
          <a:stretch>
            <a:fillRect/>
          </a:stretch>
        </p:blipFill>
        <p:spPr>
          <a:xfrm>
            <a:off x="960120" y="2153412"/>
            <a:ext cx="10271760" cy="3739896"/>
          </a:xfrm>
          <a:prstGeom prst="rect">
            <a:avLst/>
          </a:prstGeom>
        </p:spPr>
      </p:pic>
    </p:spTree>
    <p:extLst>
      <p:ext uri="{BB962C8B-B14F-4D97-AF65-F5344CB8AC3E}">
        <p14:creationId xmlns:p14="http://schemas.microsoft.com/office/powerpoint/2010/main" val="3040765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69FDCA6-5947-4604-9928-D67DB5CA8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1B225-B08E-4099-A56E-BBD4F53D48C2}"/>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Step2 – import server cert to client</a:t>
            </a:r>
          </a:p>
        </p:txBody>
      </p:sp>
      <p:pic>
        <p:nvPicPr>
          <p:cNvPr id="5" name="Content Placeholder 4">
            <a:extLst>
              <a:ext uri="{FF2B5EF4-FFF2-40B4-BE49-F238E27FC236}">
                <a16:creationId xmlns:a16="http://schemas.microsoft.com/office/drawing/2014/main" id="{9424014E-8242-468D-B5AC-C945B6A84FC4}"/>
              </a:ext>
            </a:extLst>
          </p:cNvPr>
          <p:cNvPicPr>
            <a:picLocks noGrp="1" noChangeAspect="1"/>
          </p:cNvPicPr>
          <p:nvPr>
            <p:ph idx="1"/>
          </p:nvPr>
        </p:nvPicPr>
        <p:blipFill>
          <a:blip r:embed="rId2"/>
          <a:stretch>
            <a:fillRect/>
          </a:stretch>
        </p:blipFill>
        <p:spPr>
          <a:xfrm>
            <a:off x="960120" y="2196973"/>
            <a:ext cx="10271759" cy="3710051"/>
          </a:xfrm>
          <a:prstGeom prst="rect">
            <a:avLst/>
          </a:prstGeom>
        </p:spPr>
      </p:pic>
    </p:spTree>
    <p:extLst>
      <p:ext uri="{BB962C8B-B14F-4D97-AF65-F5344CB8AC3E}">
        <p14:creationId xmlns:p14="http://schemas.microsoft.com/office/powerpoint/2010/main" val="4045052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F7DC0-A5CA-4487-ADB6-5ED1F82760E2}"/>
              </a:ext>
            </a:extLst>
          </p:cNvPr>
          <p:cNvSpPr>
            <a:spLocks noGrp="1"/>
          </p:cNvSpPr>
          <p:nvPr>
            <p:ph type="title"/>
          </p:nvPr>
        </p:nvSpPr>
        <p:spPr>
          <a:xfrm>
            <a:off x="2231136" y="467418"/>
            <a:ext cx="7729728" cy="1188720"/>
          </a:xfrm>
        </p:spPr>
        <p:txBody>
          <a:bodyPr>
            <a:normAutofit/>
          </a:bodyPr>
          <a:lstStyle/>
          <a:p>
            <a:r>
              <a:rPr lang="en-US" dirty="0"/>
              <a:t>Technicality of https</a:t>
            </a:r>
          </a:p>
        </p:txBody>
      </p:sp>
      <p:sp>
        <p:nvSpPr>
          <p:cNvPr id="3" name="Content Placeholder 2">
            <a:extLst>
              <a:ext uri="{FF2B5EF4-FFF2-40B4-BE49-F238E27FC236}">
                <a16:creationId xmlns:a16="http://schemas.microsoft.com/office/drawing/2014/main" id="{29487C15-B081-459F-8971-3A1E7640E0B3}"/>
              </a:ext>
            </a:extLst>
          </p:cNvPr>
          <p:cNvSpPr>
            <a:spLocks noGrp="1"/>
          </p:cNvSpPr>
          <p:nvPr>
            <p:ph idx="1"/>
          </p:nvPr>
        </p:nvSpPr>
        <p:spPr>
          <a:xfrm>
            <a:off x="1706062" y="2291262"/>
            <a:ext cx="8779512" cy="2879256"/>
          </a:xfrm>
        </p:spPr>
        <p:txBody>
          <a:bodyPr>
            <a:normAutofit/>
          </a:bodyPr>
          <a:lstStyle/>
          <a:p>
            <a:r>
              <a:rPr lang="en-US">
                <a:solidFill>
                  <a:srgbClr val="404040"/>
                </a:solidFill>
              </a:rPr>
              <a:t>What are SSL and TLS Protocols?</a:t>
            </a:r>
          </a:p>
          <a:p>
            <a:pPr lvl="1"/>
            <a:r>
              <a:rPr lang="en-US">
                <a:solidFill>
                  <a:srgbClr val="404040"/>
                </a:solidFill>
              </a:rPr>
              <a:t>Both are cryptographic protocols that provide security over network.</a:t>
            </a:r>
          </a:p>
          <a:p>
            <a:pPr lvl="1"/>
            <a:r>
              <a:rPr lang="en-US">
                <a:solidFill>
                  <a:srgbClr val="404040"/>
                </a:solidFill>
              </a:rPr>
              <a:t>SSL and its latest versions has lot of vulnerabilities TLS was introduced as an updated version.</a:t>
            </a:r>
          </a:p>
          <a:p>
            <a:pPr lvl="1"/>
            <a:r>
              <a:rPr lang="en-US">
                <a:solidFill>
                  <a:srgbClr val="404040"/>
                </a:solidFill>
              </a:rPr>
              <a:t>So lot of SSL terminology is deprecated.</a:t>
            </a:r>
          </a:p>
          <a:p>
            <a:pPr lvl="1"/>
            <a:endParaRPr lang="en-US">
              <a:solidFill>
                <a:srgbClr val="404040"/>
              </a:solidFill>
            </a:endParaRPr>
          </a:p>
          <a:p>
            <a:pPr lvl="1"/>
            <a:endParaRPr lang="en-US">
              <a:solidFill>
                <a:srgbClr val="404040"/>
              </a:solidFill>
            </a:endParaRPr>
          </a:p>
        </p:txBody>
      </p:sp>
    </p:spTree>
    <p:extLst>
      <p:ext uri="{BB962C8B-B14F-4D97-AF65-F5344CB8AC3E}">
        <p14:creationId xmlns:p14="http://schemas.microsoft.com/office/powerpoint/2010/main" val="426756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7180-38DA-4D50-BF57-717C8A393225}"/>
              </a:ext>
            </a:extLst>
          </p:cNvPr>
          <p:cNvSpPr>
            <a:spLocks noGrp="1"/>
          </p:cNvSpPr>
          <p:nvPr>
            <p:ph type="title"/>
          </p:nvPr>
        </p:nvSpPr>
        <p:spPr>
          <a:xfrm>
            <a:off x="804672" y="964692"/>
            <a:ext cx="4476806" cy="1188720"/>
          </a:xfrm>
        </p:spPr>
        <p:txBody>
          <a:bodyPr>
            <a:normAutofit/>
          </a:bodyPr>
          <a:lstStyle/>
          <a:p>
            <a:r>
              <a:rPr lang="en-US" dirty="0"/>
              <a:t>Configure Server For 2 Way SSL:</a:t>
            </a:r>
          </a:p>
        </p:txBody>
      </p:sp>
      <p:sp>
        <p:nvSpPr>
          <p:cNvPr id="8" name="Content Placeholder 7">
            <a:extLst>
              <a:ext uri="{FF2B5EF4-FFF2-40B4-BE49-F238E27FC236}">
                <a16:creationId xmlns:a16="http://schemas.microsoft.com/office/drawing/2014/main" id="{1EE2B8A6-6CEF-477A-94C2-EAE6D164245B}"/>
              </a:ext>
            </a:extLst>
          </p:cNvPr>
          <p:cNvSpPr>
            <a:spLocks noGrp="1"/>
          </p:cNvSpPr>
          <p:nvPr>
            <p:ph idx="1"/>
          </p:nvPr>
        </p:nvSpPr>
        <p:spPr>
          <a:xfrm>
            <a:off x="803244" y="2638044"/>
            <a:ext cx="4492932" cy="3263206"/>
          </a:xfrm>
        </p:spPr>
        <p:txBody>
          <a:bodyPr>
            <a:normAutofit/>
          </a:bodyPr>
          <a:lstStyle/>
          <a:p>
            <a:r>
              <a:rPr lang="en-US" dirty="0"/>
              <a:t>Copy final server jks file (in my case, </a:t>
            </a:r>
            <a:r>
              <a:rPr lang="en-US" dirty="0" err="1"/>
              <a:t>nt-ms.jks</a:t>
            </a:r>
            <a:r>
              <a:rPr lang="en-US" dirty="0"/>
              <a:t>) to the </a:t>
            </a:r>
            <a:r>
              <a:rPr lang="en-US" dirty="0" err="1"/>
              <a:t>src</a:t>
            </a:r>
            <a:r>
              <a:rPr lang="en-US" dirty="0"/>
              <a:t>/main/resources/ folder of </a:t>
            </a:r>
            <a:r>
              <a:rPr lang="en-US" dirty="0" err="1"/>
              <a:t>nt-ms</a:t>
            </a:r>
            <a:r>
              <a:rPr lang="en-US" dirty="0"/>
              <a:t> application.</a:t>
            </a:r>
          </a:p>
          <a:p>
            <a:r>
              <a:rPr lang="en-US" dirty="0"/>
              <a:t>Add the entries shown below in </a:t>
            </a:r>
            <a:r>
              <a:rPr lang="en-US" dirty="0" err="1"/>
              <a:t>application.yml</a:t>
            </a:r>
            <a:r>
              <a:rPr lang="en-US" dirty="0"/>
              <a:t> (or </a:t>
            </a:r>
            <a:r>
              <a:rPr lang="en-US" dirty="0" err="1"/>
              <a:t>application.properties</a:t>
            </a:r>
            <a:r>
              <a:rPr lang="en-US" dirty="0"/>
              <a:t>. But I prefer .</a:t>
            </a:r>
            <a:r>
              <a:rPr lang="en-US" dirty="0" err="1"/>
              <a:t>yml</a:t>
            </a:r>
            <a:r>
              <a:rPr lang="en-US" dirty="0"/>
              <a:t>)</a:t>
            </a:r>
          </a:p>
        </p:txBody>
      </p:sp>
      <p:sp>
        <p:nvSpPr>
          <p:cNvPr id="11" name="Rectangle 10">
            <a:extLst>
              <a:ext uri="{FF2B5EF4-FFF2-40B4-BE49-F238E27FC236}">
                <a16:creationId xmlns:a16="http://schemas.microsoft.com/office/drawing/2014/main" id="{CCB44D6C-A194-4C92-A608-1AA2CC59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65762A7-CE84-40FE-9B97-D3C158A3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388F9F3-0CB7-451E-B3D7-5DF369925C54}"/>
              </a:ext>
            </a:extLst>
          </p:cNvPr>
          <p:cNvPicPr>
            <a:picLocks noChangeAspect="1"/>
          </p:cNvPicPr>
          <p:nvPr/>
        </p:nvPicPr>
        <p:blipFill>
          <a:blip r:embed="rId2"/>
          <a:stretch>
            <a:fillRect/>
          </a:stretch>
        </p:blipFill>
        <p:spPr>
          <a:xfrm>
            <a:off x="6306153" y="1293275"/>
            <a:ext cx="4715583" cy="4279392"/>
          </a:xfrm>
          <a:prstGeom prst="rect">
            <a:avLst/>
          </a:prstGeom>
        </p:spPr>
      </p:pic>
    </p:spTree>
    <p:extLst>
      <p:ext uri="{BB962C8B-B14F-4D97-AF65-F5344CB8AC3E}">
        <p14:creationId xmlns:p14="http://schemas.microsoft.com/office/powerpoint/2010/main" val="1567539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69FDCA6-5947-4604-9928-D67DB5CA8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35852-0EF1-4FFC-AA3F-24E944E3D668}"/>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sz="2200"/>
              <a:t>Create a controller class with REST endpoint to serve the incoming request</a:t>
            </a:r>
          </a:p>
        </p:txBody>
      </p:sp>
      <p:pic>
        <p:nvPicPr>
          <p:cNvPr id="4" name="Content Placeholder 3">
            <a:extLst>
              <a:ext uri="{FF2B5EF4-FFF2-40B4-BE49-F238E27FC236}">
                <a16:creationId xmlns:a16="http://schemas.microsoft.com/office/drawing/2014/main" id="{B95356CB-69C4-43D2-920C-C7106806823C}"/>
              </a:ext>
            </a:extLst>
          </p:cNvPr>
          <p:cNvPicPr>
            <a:picLocks noGrp="1" noChangeAspect="1"/>
          </p:cNvPicPr>
          <p:nvPr>
            <p:ph idx="1"/>
          </p:nvPr>
        </p:nvPicPr>
        <p:blipFill>
          <a:blip r:embed="rId2"/>
          <a:stretch>
            <a:fillRect/>
          </a:stretch>
        </p:blipFill>
        <p:spPr>
          <a:xfrm>
            <a:off x="1444752" y="2574082"/>
            <a:ext cx="9314170" cy="2747680"/>
          </a:xfrm>
          <a:prstGeom prst="rect">
            <a:avLst/>
          </a:prstGeom>
        </p:spPr>
      </p:pic>
    </p:spTree>
    <p:extLst>
      <p:ext uri="{BB962C8B-B14F-4D97-AF65-F5344CB8AC3E}">
        <p14:creationId xmlns:p14="http://schemas.microsoft.com/office/powerpoint/2010/main" val="2207794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7180-38DA-4D50-BF57-717C8A393225}"/>
              </a:ext>
            </a:extLst>
          </p:cNvPr>
          <p:cNvSpPr>
            <a:spLocks noGrp="1"/>
          </p:cNvSpPr>
          <p:nvPr>
            <p:ph type="title"/>
          </p:nvPr>
        </p:nvSpPr>
        <p:spPr>
          <a:xfrm>
            <a:off x="2231136" y="964692"/>
            <a:ext cx="7729728" cy="1188720"/>
          </a:xfrm>
        </p:spPr>
        <p:txBody>
          <a:bodyPr>
            <a:normAutofit/>
          </a:bodyPr>
          <a:lstStyle/>
          <a:p>
            <a:r>
              <a:rPr lang="en-US"/>
              <a:t>Configure CLIENT For 2 Way SSL:</a:t>
            </a:r>
            <a:endParaRPr lang="en-US" dirty="0"/>
          </a:p>
        </p:txBody>
      </p:sp>
      <p:sp>
        <p:nvSpPr>
          <p:cNvPr id="8" name="Content Placeholder 7">
            <a:extLst>
              <a:ext uri="{FF2B5EF4-FFF2-40B4-BE49-F238E27FC236}">
                <a16:creationId xmlns:a16="http://schemas.microsoft.com/office/drawing/2014/main" id="{1EE2B8A6-6CEF-477A-94C2-EAE6D164245B}"/>
              </a:ext>
            </a:extLst>
          </p:cNvPr>
          <p:cNvSpPr>
            <a:spLocks noGrp="1"/>
          </p:cNvSpPr>
          <p:nvPr>
            <p:ph idx="1"/>
          </p:nvPr>
        </p:nvSpPr>
        <p:spPr>
          <a:xfrm>
            <a:off x="2221992" y="2638044"/>
            <a:ext cx="3631692" cy="3101983"/>
          </a:xfrm>
        </p:spPr>
        <p:txBody>
          <a:bodyPr>
            <a:normAutofit/>
          </a:bodyPr>
          <a:lstStyle/>
          <a:p>
            <a:r>
              <a:rPr lang="en-US"/>
              <a:t>Now, this requires some more changes than the server side as https communication is going to be initiated from here. But don’t worry. We’ll go step by step.</a:t>
            </a:r>
          </a:p>
          <a:p>
            <a:r>
              <a:rPr lang="en-US"/>
              <a:t>First, copy final client jks (in my case nt-gateway.jks) to src/main/resources/ folder</a:t>
            </a:r>
          </a:p>
          <a:p>
            <a:r>
              <a:rPr lang="en-US"/>
              <a:t>Next, add the entries shown below in application.yml</a:t>
            </a:r>
            <a:endParaRPr lang="en-US" dirty="0"/>
          </a:p>
        </p:txBody>
      </p:sp>
      <p:sp>
        <p:nvSpPr>
          <p:cNvPr id="18" name="Rectangle 17">
            <a:extLst>
              <a:ext uri="{FF2B5EF4-FFF2-40B4-BE49-F238E27FC236}">
                <a16:creationId xmlns:a16="http://schemas.microsoft.com/office/drawing/2014/main" id="{235E3265-FB24-433F-9342-7E5D77F7C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8316" y="2743200"/>
            <a:ext cx="3622548" cy="2996827"/>
          </a:xfrm>
          <a:prstGeom prst="rect">
            <a:avLst/>
          </a:prstGeom>
          <a:noFill/>
          <a:ln w="31750" cap="sq">
            <a:solidFill>
              <a:schemeClr val="tx1">
                <a:alpha val="7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5B73406-7EF3-4205-B9AE-2D288B8AE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3670" y="2906589"/>
            <a:ext cx="3291840" cy="26700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DEF5466-5254-4924-9382-D3C1AC2FDBCA}"/>
              </a:ext>
            </a:extLst>
          </p:cNvPr>
          <p:cNvPicPr>
            <a:picLocks noChangeAspect="1"/>
          </p:cNvPicPr>
          <p:nvPr/>
        </p:nvPicPr>
        <p:blipFill>
          <a:blip r:embed="rId2"/>
          <a:stretch>
            <a:fillRect/>
          </a:stretch>
        </p:blipFill>
        <p:spPr>
          <a:xfrm>
            <a:off x="6686550" y="3071181"/>
            <a:ext cx="2926080" cy="2340864"/>
          </a:xfrm>
          <a:prstGeom prst="rect">
            <a:avLst/>
          </a:prstGeom>
        </p:spPr>
      </p:pic>
    </p:spTree>
    <p:extLst>
      <p:ext uri="{BB962C8B-B14F-4D97-AF65-F5344CB8AC3E}">
        <p14:creationId xmlns:p14="http://schemas.microsoft.com/office/powerpoint/2010/main" val="1583174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CB83DD-2855-4817-B14C-520705504425}"/>
              </a:ext>
            </a:extLst>
          </p:cNvPr>
          <p:cNvSpPr>
            <a:spLocks noGrp="1"/>
          </p:cNvSpPr>
          <p:nvPr>
            <p:ph type="title"/>
          </p:nvPr>
        </p:nvSpPr>
        <p:spPr>
          <a:xfrm>
            <a:off x="2231136" y="467418"/>
            <a:ext cx="7729728" cy="1188720"/>
          </a:xfrm>
        </p:spPr>
        <p:txBody>
          <a:bodyPr>
            <a:normAutofit/>
          </a:bodyPr>
          <a:lstStyle/>
          <a:p>
            <a:r>
              <a:rPr lang="en-US"/>
              <a:t>Configure Client for 2 way SSL:</a:t>
            </a:r>
            <a:endParaRPr lang="en-US" dirty="0"/>
          </a:p>
        </p:txBody>
      </p:sp>
      <p:sp>
        <p:nvSpPr>
          <p:cNvPr id="3" name="Content Placeholder 2">
            <a:extLst>
              <a:ext uri="{FF2B5EF4-FFF2-40B4-BE49-F238E27FC236}">
                <a16:creationId xmlns:a16="http://schemas.microsoft.com/office/drawing/2014/main" id="{56D9E04D-4B34-4C14-B3E0-C8A1983BCA4A}"/>
              </a:ext>
            </a:extLst>
          </p:cNvPr>
          <p:cNvSpPr>
            <a:spLocks noGrp="1"/>
          </p:cNvSpPr>
          <p:nvPr>
            <p:ph idx="1"/>
          </p:nvPr>
        </p:nvSpPr>
        <p:spPr>
          <a:xfrm>
            <a:off x="1706062" y="2291262"/>
            <a:ext cx="8779512" cy="2879256"/>
          </a:xfrm>
        </p:spPr>
        <p:txBody>
          <a:bodyPr>
            <a:normAutofit/>
          </a:bodyPr>
          <a:lstStyle/>
          <a:p>
            <a:r>
              <a:rPr lang="en-US" dirty="0">
                <a:solidFill>
                  <a:srgbClr val="404040"/>
                </a:solidFill>
              </a:rPr>
              <a:t>We will need to add the below dependency in our pom</a:t>
            </a:r>
          </a:p>
          <a:p>
            <a:endParaRPr lang="en-US" dirty="0">
              <a:solidFill>
                <a:srgbClr val="404040"/>
              </a:solidFill>
            </a:endParaRPr>
          </a:p>
        </p:txBody>
      </p:sp>
      <p:pic>
        <p:nvPicPr>
          <p:cNvPr id="4" name="Picture 3">
            <a:extLst>
              <a:ext uri="{FF2B5EF4-FFF2-40B4-BE49-F238E27FC236}">
                <a16:creationId xmlns:a16="http://schemas.microsoft.com/office/drawing/2014/main" id="{EA7FD662-F9B8-4AD9-86DB-50297796E6E5}"/>
              </a:ext>
            </a:extLst>
          </p:cNvPr>
          <p:cNvPicPr>
            <a:picLocks noChangeAspect="1"/>
          </p:cNvPicPr>
          <p:nvPr/>
        </p:nvPicPr>
        <p:blipFill>
          <a:blip r:embed="rId2"/>
          <a:stretch>
            <a:fillRect/>
          </a:stretch>
        </p:blipFill>
        <p:spPr>
          <a:xfrm>
            <a:off x="1706062" y="2780331"/>
            <a:ext cx="8877300" cy="2609850"/>
          </a:xfrm>
          <a:prstGeom prst="rect">
            <a:avLst/>
          </a:prstGeom>
        </p:spPr>
      </p:pic>
    </p:spTree>
    <p:extLst>
      <p:ext uri="{BB962C8B-B14F-4D97-AF65-F5344CB8AC3E}">
        <p14:creationId xmlns:p14="http://schemas.microsoft.com/office/powerpoint/2010/main" val="3051469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1FB4-F35C-4D2E-AB4A-D9CFF38AC53D}"/>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0A50750E-CBF1-45D6-A18B-ED957D4FE75F}"/>
              </a:ext>
            </a:extLst>
          </p:cNvPr>
          <p:cNvSpPr>
            <a:spLocks noGrp="1"/>
          </p:cNvSpPr>
          <p:nvPr>
            <p:ph idx="1"/>
          </p:nvPr>
        </p:nvSpPr>
        <p:spPr/>
        <p:txBody>
          <a:bodyPr/>
          <a:lstStyle/>
          <a:p>
            <a:r>
              <a:rPr lang="en-US" dirty="0"/>
              <a:t>Luckily, Spring Boot comes with a cool </a:t>
            </a:r>
            <a:r>
              <a:rPr lang="en-US" dirty="0" err="1"/>
              <a:t>RestTemplate</a:t>
            </a:r>
            <a:r>
              <a:rPr lang="en-US" dirty="0"/>
              <a:t> class for http communication. We will use this class for our https call from the client application to the server. And because we are going with 2 way SSL, we need to configure this </a:t>
            </a:r>
            <a:r>
              <a:rPr lang="en-US" dirty="0" err="1"/>
              <a:t>RestTemplate</a:t>
            </a:r>
            <a:r>
              <a:rPr lang="en-US" dirty="0"/>
              <a:t> to use the trust store with server certificate.</a:t>
            </a:r>
          </a:p>
        </p:txBody>
      </p:sp>
    </p:spTree>
    <p:extLst>
      <p:ext uri="{BB962C8B-B14F-4D97-AF65-F5344CB8AC3E}">
        <p14:creationId xmlns:p14="http://schemas.microsoft.com/office/powerpoint/2010/main" val="1568431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96" name="Rectangle 70">
            <a:extLst>
              <a:ext uri="{FF2B5EF4-FFF2-40B4-BE49-F238E27FC236}">
                <a16:creationId xmlns:a16="http://schemas.microsoft.com/office/drawing/2014/main" id="{269FDCA6-5947-4604-9928-D67DB5CA8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7F1FB4-F35C-4D2E-AB4A-D9CFF38AC53D}"/>
              </a:ext>
            </a:extLst>
          </p:cNvPr>
          <p:cNvSpPr>
            <a:spLocks noGrp="1"/>
          </p:cNvSpPr>
          <p:nvPr>
            <p:ph type="title"/>
          </p:nvPr>
        </p:nvSpPr>
        <p:spPr>
          <a:xfrm>
            <a:off x="2231136" y="964692"/>
            <a:ext cx="7729728" cy="1188720"/>
          </a:xfrm>
          <a:prstGeom prst="ellipse">
            <a:avLst/>
          </a:prstGeom>
          <a:ln>
            <a:solidFill>
              <a:srgbClr val="404040"/>
            </a:solidFill>
          </a:ln>
        </p:spPr>
        <p:txBody>
          <a:bodyPr vert="horz" lIns="182880" tIns="182880" rIns="182880" bIns="182880" rtlCol="0" anchor="ctr">
            <a:normAutofit/>
          </a:bodyPr>
          <a:lstStyle/>
          <a:p>
            <a:r>
              <a:rPr lang="en-US"/>
              <a:t>Cont…</a:t>
            </a:r>
          </a:p>
        </p:txBody>
      </p:sp>
      <p:pic>
        <p:nvPicPr>
          <p:cNvPr id="4" name="Content Placeholder 3">
            <a:extLst>
              <a:ext uri="{FF2B5EF4-FFF2-40B4-BE49-F238E27FC236}">
                <a16:creationId xmlns:a16="http://schemas.microsoft.com/office/drawing/2014/main" id="{288C4A72-37D9-48AF-B2D4-30E661DD7858}"/>
              </a:ext>
            </a:extLst>
          </p:cNvPr>
          <p:cNvPicPr>
            <a:picLocks noGrp="1" noChangeAspect="1"/>
          </p:cNvPicPr>
          <p:nvPr>
            <p:ph idx="1"/>
          </p:nvPr>
        </p:nvPicPr>
        <p:blipFill>
          <a:blip r:embed="rId2"/>
          <a:stretch>
            <a:fillRect/>
          </a:stretch>
        </p:blipFill>
        <p:spPr>
          <a:xfrm>
            <a:off x="1629016" y="2153412"/>
            <a:ext cx="9602864" cy="3753612"/>
          </a:xfrm>
          <a:prstGeom prst="rect">
            <a:avLst/>
          </a:prstGeom>
        </p:spPr>
      </p:pic>
    </p:spTree>
    <p:extLst>
      <p:ext uri="{BB962C8B-B14F-4D97-AF65-F5344CB8AC3E}">
        <p14:creationId xmlns:p14="http://schemas.microsoft.com/office/powerpoint/2010/main" val="131154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6AD6E5-83CE-46B2-8422-221172097B5E}"/>
              </a:ext>
            </a:extLst>
          </p:cNvPr>
          <p:cNvSpPr>
            <a:spLocks noGrp="1"/>
          </p:cNvSpPr>
          <p:nvPr>
            <p:ph type="title"/>
          </p:nvPr>
        </p:nvSpPr>
        <p:spPr>
          <a:xfrm>
            <a:off x="2231136" y="467418"/>
            <a:ext cx="7729728" cy="1188720"/>
          </a:xfrm>
        </p:spPr>
        <p:txBody>
          <a:bodyPr>
            <a:normAutofit/>
          </a:bodyPr>
          <a:lstStyle/>
          <a:p>
            <a:r>
              <a:rPr lang="en-US" dirty="0"/>
              <a:t>Conversion commands</a:t>
            </a:r>
          </a:p>
        </p:txBody>
      </p:sp>
      <p:sp>
        <p:nvSpPr>
          <p:cNvPr id="3" name="Content Placeholder 2">
            <a:extLst>
              <a:ext uri="{FF2B5EF4-FFF2-40B4-BE49-F238E27FC236}">
                <a16:creationId xmlns:a16="http://schemas.microsoft.com/office/drawing/2014/main" id="{E2DE423D-C79D-4FB9-B4CA-1FA6365CE81C}"/>
              </a:ext>
            </a:extLst>
          </p:cNvPr>
          <p:cNvSpPr>
            <a:spLocks noGrp="1"/>
          </p:cNvSpPr>
          <p:nvPr>
            <p:ph idx="1"/>
          </p:nvPr>
        </p:nvSpPr>
        <p:spPr>
          <a:xfrm>
            <a:off x="1706062" y="2291262"/>
            <a:ext cx="8779512" cy="2879256"/>
          </a:xfrm>
        </p:spPr>
        <p:txBody>
          <a:bodyPr>
            <a:normAutofit/>
          </a:bodyPr>
          <a:lstStyle/>
          <a:p>
            <a:r>
              <a:rPr lang="en-US" dirty="0" err="1">
                <a:solidFill>
                  <a:srgbClr val="404040"/>
                </a:solidFill>
              </a:rPr>
              <a:t>keytool</a:t>
            </a:r>
            <a:r>
              <a:rPr lang="en-US" dirty="0">
                <a:solidFill>
                  <a:srgbClr val="404040"/>
                </a:solidFill>
              </a:rPr>
              <a:t> -</a:t>
            </a:r>
            <a:r>
              <a:rPr lang="en-US" dirty="0" err="1">
                <a:solidFill>
                  <a:srgbClr val="404040"/>
                </a:solidFill>
              </a:rPr>
              <a:t>genkeypair</a:t>
            </a:r>
            <a:r>
              <a:rPr lang="en-US" dirty="0">
                <a:solidFill>
                  <a:srgbClr val="404040"/>
                </a:solidFill>
              </a:rPr>
              <a:t> -alias </a:t>
            </a:r>
            <a:r>
              <a:rPr lang="en-US" dirty="0" err="1">
                <a:solidFill>
                  <a:srgbClr val="404040"/>
                </a:solidFill>
              </a:rPr>
              <a:t>datacart</a:t>
            </a:r>
            <a:r>
              <a:rPr lang="en-US" dirty="0">
                <a:solidFill>
                  <a:srgbClr val="404040"/>
                </a:solidFill>
              </a:rPr>
              <a:t> -</a:t>
            </a:r>
            <a:r>
              <a:rPr lang="en-US" dirty="0" err="1">
                <a:solidFill>
                  <a:srgbClr val="404040"/>
                </a:solidFill>
              </a:rPr>
              <a:t>keyalg</a:t>
            </a:r>
            <a:r>
              <a:rPr lang="en-US" dirty="0">
                <a:solidFill>
                  <a:srgbClr val="404040"/>
                </a:solidFill>
              </a:rPr>
              <a:t> RSA -</a:t>
            </a:r>
            <a:r>
              <a:rPr lang="en-US" dirty="0" err="1">
                <a:solidFill>
                  <a:srgbClr val="404040"/>
                </a:solidFill>
              </a:rPr>
              <a:t>keysize</a:t>
            </a:r>
            <a:r>
              <a:rPr lang="en-US" dirty="0">
                <a:solidFill>
                  <a:srgbClr val="404040"/>
                </a:solidFill>
              </a:rPr>
              <a:t> 2048 -</a:t>
            </a:r>
            <a:r>
              <a:rPr lang="en-US" dirty="0" err="1">
                <a:solidFill>
                  <a:srgbClr val="404040"/>
                </a:solidFill>
              </a:rPr>
              <a:t>storetype</a:t>
            </a:r>
            <a:r>
              <a:rPr lang="en-US" dirty="0">
                <a:solidFill>
                  <a:srgbClr val="404040"/>
                </a:solidFill>
              </a:rPr>
              <a:t> JKS -</a:t>
            </a:r>
            <a:r>
              <a:rPr lang="en-US" dirty="0" err="1">
                <a:solidFill>
                  <a:srgbClr val="404040"/>
                </a:solidFill>
              </a:rPr>
              <a:t>keystore</a:t>
            </a:r>
            <a:r>
              <a:rPr lang="en-US" dirty="0">
                <a:solidFill>
                  <a:srgbClr val="404040"/>
                </a:solidFill>
              </a:rPr>
              <a:t> </a:t>
            </a:r>
            <a:r>
              <a:rPr lang="en-US" dirty="0" err="1">
                <a:solidFill>
                  <a:srgbClr val="404040"/>
                </a:solidFill>
              </a:rPr>
              <a:t>datacart.jks</a:t>
            </a:r>
            <a:r>
              <a:rPr lang="en-US" dirty="0">
                <a:solidFill>
                  <a:srgbClr val="404040"/>
                </a:solidFill>
              </a:rPr>
              <a:t> -validity 3650 -</a:t>
            </a:r>
            <a:r>
              <a:rPr lang="en-US" dirty="0" err="1">
                <a:solidFill>
                  <a:srgbClr val="404040"/>
                </a:solidFill>
              </a:rPr>
              <a:t>ext</a:t>
            </a:r>
            <a:r>
              <a:rPr lang="en-US" dirty="0">
                <a:solidFill>
                  <a:srgbClr val="404040"/>
                </a:solidFill>
              </a:rPr>
              <a:t> SAN=dns:localhost,ip:192.168.254.104</a:t>
            </a:r>
          </a:p>
          <a:p>
            <a:endParaRPr lang="en-US" dirty="0">
              <a:solidFill>
                <a:srgbClr val="404040"/>
              </a:solidFill>
            </a:endParaRPr>
          </a:p>
          <a:p>
            <a:endParaRPr lang="en-US" dirty="0">
              <a:solidFill>
                <a:srgbClr val="404040"/>
              </a:solidFill>
            </a:endParaRPr>
          </a:p>
          <a:p>
            <a:r>
              <a:rPr lang="en-US" dirty="0" err="1">
                <a:solidFill>
                  <a:srgbClr val="404040"/>
                </a:solidFill>
              </a:rPr>
              <a:t>keytool</a:t>
            </a:r>
            <a:r>
              <a:rPr lang="en-US" dirty="0">
                <a:solidFill>
                  <a:srgbClr val="404040"/>
                </a:solidFill>
              </a:rPr>
              <a:t> -</a:t>
            </a:r>
            <a:r>
              <a:rPr lang="en-US" dirty="0" err="1">
                <a:solidFill>
                  <a:srgbClr val="404040"/>
                </a:solidFill>
              </a:rPr>
              <a:t>importkeystore</a:t>
            </a:r>
            <a:r>
              <a:rPr lang="en-US" dirty="0">
                <a:solidFill>
                  <a:srgbClr val="404040"/>
                </a:solidFill>
              </a:rPr>
              <a:t> -</a:t>
            </a:r>
            <a:r>
              <a:rPr lang="en-US" dirty="0" err="1">
                <a:solidFill>
                  <a:srgbClr val="404040"/>
                </a:solidFill>
              </a:rPr>
              <a:t>srckeystore</a:t>
            </a:r>
            <a:r>
              <a:rPr lang="en-US" dirty="0">
                <a:solidFill>
                  <a:srgbClr val="404040"/>
                </a:solidFill>
              </a:rPr>
              <a:t> </a:t>
            </a:r>
            <a:r>
              <a:rPr lang="en-US" dirty="0" err="1">
                <a:solidFill>
                  <a:srgbClr val="404040"/>
                </a:solidFill>
              </a:rPr>
              <a:t>datacart.jks</a:t>
            </a:r>
            <a:r>
              <a:rPr lang="en-US" dirty="0">
                <a:solidFill>
                  <a:srgbClr val="404040"/>
                </a:solidFill>
              </a:rPr>
              <a:t> -</a:t>
            </a:r>
            <a:r>
              <a:rPr lang="en-US" dirty="0" err="1">
                <a:solidFill>
                  <a:srgbClr val="404040"/>
                </a:solidFill>
              </a:rPr>
              <a:t>destkeystore</a:t>
            </a:r>
            <a:r>
              <a:rPr lang="en-US" dirty="0">
                <a:solidFill>
                  <a:srgbClr val="404040"/>
                </a:solidFill>
              </a:rPr>
              <a:t> datacart.p12 -</a:t>
            </a:r>
            <a:r>
              <a:rPr lang="en-US" dirty="0" err="1">
                <a:solidFill>
                  <a:srgbClr val="404040"/>
                </a:solidFill>
              </a:rPr>
              <a:t>deststoretype</a:t>
            </a:r>
            <a:r>
              <a:rPr lang="en-US" dirty="0">
                <a:solidFill>
                  <a:srgbClr val="404040"/>
                </a:solidFill>
              </a:rPr>
              <a:t> pkcs12</a:t>
            </a:r>
          </a:p>
        </p:txBody>
      </p:sp>
    </p:spTree>
    <p:extLst>
      <p:ext uri="{BB962C8B-B14F-4D97-AF65-F5344CB8AC3E}">
        <p14:creationId xmlns:p14="http://schemas.microsoft.com/office/powerpoint/2010/main" val="557955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89C13E0-A0AB-4979-A673-61A952E68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C58A7-C70A-4A7A-A557-768733511FD7}"/>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a:solidFill>
                  <a:srgbClr val="262626"/>
                </a:solidFill>
              </a:rPr>
              <a:t>IMPORT CERTIFICATE to browser</a:t>
            </a:r>
          </a:p>
        </p:txBody>
      </p:sp>
      <p:sp>
        <p:nvSpPr>
          <p:cNvPr id="3" name="Content Placeholder 2">
            <a:extLst>
              <a:ext uri="{FF2B5EF4-FFF2-40B4-BE49-F238E27FC236}">
                <a16:creationId xmlns:a16="http://schemas.microsoft.com/office/drawing/2014/main" id="{F0813C48-FC29-4E3A-BE2D-36C87511B1BD}"/>
              </a:ext>
            </a:extLst>
          </p:cNvPr>
          <p:cNvSpPr>
            <a:spLocks noGrp="1"/>
          </p:cNvSpPr>
          <p:nvPr>
            <p:ph idx="1"/>
          </p:nvPr>
        </p:nvSpPr>
        <p:spPr>
          <a:xfrm>
            <a:off x="804672" y="2858703"/>
            <a:ext cx="4475892" cy="3042547"/>
          </a:xfrm>
        </p:spPr>
        <p:txBody>
          <a:bodyPr>
            <a:normAutofit/>
          </a:bodyPr>
          <a:lstStyle/>
          <a:p>
            <a:r>
              <a:rPr lang="en-US">
                <a:solidFill>
                  <a:srgbClr val="FFFFFF"/>
                </a:solidFill>
              </a:rPr>
              <a:t>Add it in trusted root certificates .</a:t>
            </a:r>
          </a:p>
          <a:p>
            <a:r>
              <a:rPr lang="en-US">
                <a:solidFill>
                  <a:srgbClr val="FFFFFF"/>
                </a:solidFill>
              </a:rPr>
              <a:t>Connection established…</a:t>
            </a:r>
          </a:p>
          <a:p>
            <a:endParaRPr lang="en-US">
              <a:solidFill>
                <a:srgbClr val="FFFFFF"/>
              </a:solidFill>
            </a:endParaRPr>
          </a:p>
        </p:txBody>
      </p:sp>
      <p:sp>
        <p:nvSpPr>
          <p:cNvPr id="11" name="Rectangle 10">
            <a:extLst>
              <a:ext uri="{FF2B5EF4-FFF2-40B4-BE49-F238E27FC236}">
                <a16:creationId xmlns:a16="http://schemas.microsoft.com/office/drawing/2014/main" id="{00169BEC-1553-45B5-AD39-2DB483F1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CFBB66E-6A34-42D5-B208-87DFFC550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1D92B04-E81C-4BB8-8FBA-A3ED9C0AF9D8}"/>
              </a:ext>
            </a:extLst>
          </p:cNvPr>
          <p:cNvPicPr>
            <a:picLocks noChangeAspect="1"/>
          </p:cNvPicPr>
          <p:nvPr/>
        </p:nvPicPr>
        <p:blipFill>
          <a:blip r:embed="rId2"/>
          <a:stretch>
            <a:fillRect/>
          </a:stretch>
        </p:blipFill>
        <p:spPr>
          <a:xfrm>
            <a:off x="6714518" y="2324363"/>
            <a:ext cx="4346674" cy="1892603"/>
          </a:xfrm>
          <a:prstGeom prst="rect">
            <a:avLst/>
          </a:prstGeom>
        </p:spPr>
      </p:pic>
    </p:spTree>
    <p:extLst>
      <p:ext uri="{BB962C8B-B14F-4D97-AF65-F5344CB8AC3E}">
        <p14:creationId xmlns:p14="http://schemas.microsoft.com/office/powerpoint/2010/main" val="2486388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544CD-28EA-45FC-B2DC-74480CFF9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F85B29C-E5D0-4F2C-B5BD-13B39F111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C0459-2D0C-4B4E-BEC0-61CDB09A2BA3}"/>
              </a:ext>
            </a:extLst>
          </p:cNvPr>
          <p:cNvSpPr>
            <a:spLocks noGrp="1"/>
          </p:cNvSpPr>
          <p:nvPr>
            <p:ph type="title"/>
          </p:nvPr>
        </p:nvSpPr>
        <p:spPr>
          <a:xfrm>
            <a:off x="8181171" y="2681103"/>
            <a:ext cx="3363974" cy="1495794"/>
          </a:xfrm>
          <a:noFill/>
          <a:ln>
            <a:solidFill>
              <a:srgbClr val="FFFFFF"/>
            </a:solidFill>
          </a:ln>
        </p:spPr>
        <p:txBody>
          <a:bodyPr wrap="square">
            <a:normAutofit/>
          </a:bodyPr>
          <a:lstStyle/>
          <a:p>
            <a:r>
              <a:rPr lang="en-US">
                <a:solidFill>
                  <a:srgbClr val="FFFFFF"/>
                </a:solidFill>
              </a:rPr>
              <a:t>How does HTTPs works?</a:t>
            </a:r>
          </a:p>
        </p:txBody>
      </p:sp>
      <p:graphicFrame>
        <p:nvGraphicFramePr>
          <p:cNvPr id="5" name="Content Placeholder 2">
            <a:extLst>
              <a:ext uri="{FF2B5EF4-FFF2-40B4-BE49-F238E27FC236}">
                <a16:creationId xmlns:a16="http://schemas.microsoft.com/office/drawing/2014/main" id="{3E7363F4-8432-4FFB-9138-186D60E7BD99}"/>
              </a:ext>
            </a:extLst>
          </p:cNvPr>
          <p:cNvGraphicFramePr>
            <a:graphicFrameLocks noGrp="1"/>
          </p:cNvGraphicFramePr>
          <p:nvPr>
            <p:ph idx="1"/>
            <p:extLst>
              <p:ext uri="{D42A27DB-BD31-4B8C-83A1-F6EECF244321}">
                <p14:modId xmlns:p14="http://schemas.microsoft.com/office/powerpoint/2010/main" val="912342310"/>
              </p:ext>
            </p:extLst>
          </p:nvPr>
        </p:nvGraphicFramePr>
        <p:xfrm>
          <a:off x="920750" y="965200"/>
          <a:ext cx="5651500" cy="4968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840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9FDCA6-5947-4604-9928-D67DB5CA8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D5B46-5FB5-4482-8FC0-AB020868037E}"/>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HTTPS vs HTTP</a:t>
            </a:r>
          </a:p>
        </p:txBody>
      </p:sp>
      <p:pic>
        <p:nvPicPr>
          <p:cNvPr id="5" name="Picture 4">
            <a:extLst>
              <a:ext uri="{FF2B5EF4-FFF2-40B4-BE49-F238E27FC236}">
                <a16:creationId xmlns:a16="http://schemas.microsoft.com/office/drawing/2014/main" id="{6B9A336B-3F2B-4BD8-A8BC-4DAA26EE4E24}"/>
              </a:ext>
            </a:extLst>
          </p:cNvPr>
          <p:cNvPicPr>
            <a:picLocks noChangeAspect="1"/>
          </p:cNvPicPr>
          <p:nvPr/>
        </p:nvPicPr>
        <p:blipFill>
          <a:blip r:embed="rId2"/>
          <a:stretch>
            <a:fillRect/>
          </a:stretch>
        </p:blipFill>
        <p:spPr>
          <a:xfrm>
            <a:off x="4431950" y="2482596"/>
            <a:ext cx="3339774" cy="2930652"/>
          </a:xfrm>
          <a:prstGeom prst="rect">
            <a:avLst/>
          </a:prstGeom>
        </p:spPr>
      </p:pic>
    </p:spTree>
    <p:extLst>
      <p:ext uri="{BB962C8B-B14F-4D97-AF65-F5344CB8AC3E}">
        <p14:creationId xmlns:p14="http://schemas.microsoft.com/office/powerpoint/2010/main" val="419634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A11D-9431-48C7-9FF2-5D91FA04A0F6}"/>
              </a:ext>
            </a:extLst>
          </p:cNvPr>
          <p:cNvSpPr>
            <a:spLocks noGrp="1"/>
          </p:cNvSpPr>
          <p:nvPr>
            <p:ph type="title"/>
          </p:nvPr>
        </p:nvSpPr>
        <p:spPr>
          <a:xfrm>
            <a:off x="2231136" y="964692"/>
            <a:ext cx="7729728" cy="1188720"/>
          </a:xfrm>
          <a:solidFill>
            <a:srgbClr val="FFFFFF"/>
          </a:solidFill>
          <a:ln>
            <a:solidFill>
              <a:srgbClr val="404040"/>
            </a:solidFill>
          </a:ln>
        </p:spPr>
        <p:txBody>
          <a:bodyPr>
            <a:normAutofit/>
          </a:bodyPr>
          <a:lstStyle/>
          <a:p>
            <a:r>
              <a:rPr lang="en-US">
                <a:solidFill>
                  <a:srgbClr val="262626"/>
                </a:solidFill>
              </a:rPr>
              <a:t>Different types of Key store</a:t>
            </a:r>
          </a:p>
        </p:txBody>
      </p:sp>
      <p:graphicFrame>
        <p:nvGraphicFramePr>
          <p:cNvPr id="5" name="Content Placeholder 2">
            <a:extLst>
              <a:ext uri="{FF2B5EF4-FFF2-40B4-BE49-F238E27FC236}">
                <a16:creationId xmlns:a16="http://schemas.microsoft.com/office/drawing/2014/main" id="{7286299B-9C75-4D0D-AB09-E150CB8ADDEB}"/>
              </a:ext>
            </a:extLst>
          </p:cNvPr>
          <p:cNvGraphicFramePr>
            <a:graphicFrameLocks noGrp="1"/>
          </p:cNvGraphicFramePr>
          <p:nvPr>
            <p:ph idx="1"/>
            <p:extLst>
              <p:ext uri="{D42A27DB-BD31-4B8C-83A1-F6EECF244321}">
                <p14:modId xmlns:p14="http://schemas.microsoft.com/office/powerpoint/2010/main" val="1187747460"/>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7969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682-D976-4A5F-A820-89384D5FC60A}"/>
              </a:ext>
            </a:extLst>
          </p:cNvPr>
          <p:cNvSpPr>
            <a:spLocks noGrp="1"/>
          </p:cNvSpPr>
          <p:nvPr>
            <p:ph type="title"/>
          </p:nvPr>
        </p:nvSpPr>
        <p:spPr>
          <a:xfrm>
            <a:off x="804672" y="964692"/>
            <a:ext cx="3066937" cy="1188720"/>
          </a:xfrm>
        </p:spPr>
        <p:txBody>
          <a:bodyPr>
            <a:normAutofit/>
          </a:bodyPr>
          <a:lstStyle/>
          <a:p>
            <a:r>
              <a:rPr lang="en-US" sz="2000"/>
              <a:t>Difference Between 1-Way and 2-Way SSL?</a:t>
            </a:r>
          </a:p>
        </p:txBody>
      </p:sp>
      <p:sp>
        <p:nvSpPr>
          <p:cNvPr id="3" name="Content Placeholder 2">
            <a:extLst>
              <a:ext uri="{FF2B5EF4-FFF2-40B4-BE49-F238E27FC236}">
                <a16:creationId xmlns:a16="http://schemas.microsoft.com/office/drawing/2014/main" id="{EF2A3328-B8E1-4226-9F5F-613B2A19AA8F}"/>
              </a:ext>
            </a:extLst>
          </p:cNvPr>
          <p:cNvSpPr>
            <a:spLocks noGrp="1"/>
          </p:cNvSpPr>
          <p:nvPr>
            <p:ph idx="1"/>
          </p:nvPr>
        </p:nvSpPr>
        <p:spPr>
          <a:xfrm>
            <a:off x="803244" y="2638044"/>
            <a:ext cx="3063765" cy="3263206"/>
          </a:xfrm>
        </p:spPr>
        <p:txBody>
          <a:bodyPr>
            <a:normAutofit/>
          </a:bodyPr>
          <a:lstStyle/>
          <a:p>
            <a:pPr>
              <a:lnSpc>
                <a:spcPct val="90000"/>
              </a:lnSpc>
            </a:pPr>
            <a:r>
              <a:rPr lang="en-US" sz="1500"/>
              <a:t>1-way SSL is the common way to verify the authenticity of the website you are accessing and form a secure channel. In this authentication, client is never verified, as content being verified is with the server.</a:t>
            </a:r>
          </a:p>
          <a:p>
            <a:pPr>
              <a:lnSpc>
                <a:spcPct val="90000"/>
              </a:lnSpc>
            </a:pPr>
            <a:r>
              <a:rPr lang="en-US" sz="1500"/>
              <a:t>2-way SSL is the way of communication in which both parties, client and server exchanges the certificates and verifies authenticity. Mutually trust is captured.</a:t>
            </a:r>
          </a:p>
          <a:p>
            <a:pPr>
              <a:lnSpc>
                <a:spcPct val="90000"/>
              </a:lnSpc>
            </a:pPr>
            <a:endParaRPr lang="en-US" sz="1500"/>
          </a:p>
          <a:p>
            <a:pPr>
              <a:lnSpc>
                <a:spcPct val="90000"/>
              </a:lnSpc>
            </a:pPr>
            <a:endParaRPr lang="en-US" sz="1500"/>
          </a:p>
        </p:txBody>
      </p:sp>
      <p:sp>
        <p:nvSpPr>
          <p:cNvPr id="9" name="Rectangle 8">
            <a:extLst>
              <a:ext uri="{FF2B5EF4-FFF2-40B4-BE49-F238E27FC236}">
                <a16:creationId xmlns:a16="http://schemas.microsoft.com/office/drawing/2014/main" id="{3BBEBD03-E4CE-4B72-8DF2-6E737BDDF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7221359-7E5B-428B-8817-A7C510427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B97B6A2-B232-4CBE-A6FA-B4D4F1C15D94}"/>
              </a:ext>
            </a:extLst>
          </p:cNvPr>
          <p:cNvPicPr>
            <a:picLocks noChangeAspect="1"/>
          </p:cNvPicPr>
          <p:nvPr/>
        </p:nvPicPr>
        <p:blipFill>
          <a:blip r:embed="rId2"/>
          <a:stretch>
            <a:fillRect/>
          </a:stretch>
        </p:blipFill>
        <p:spPr>
          <a:xfrm>
            <a:off x="4657802" y="1120741"/>
            <a:ext cx="6558191" cy="4616518"/>
          </a:xfrm>
          <a:prstGeom prst="rect">
            <a:avLst/>
          </a:prstGeom>
        </p:spPr>
      </p:pic>
    </p:spTree>
    <p:extLst>
      <p:ext uri="{BB962C8B-B14F-4D97-AF65-F5344CB8AC3E}">
        <p14:creationId xmlns:p14="http://schemas.microsoft.com/office/powerpoint/2010/main" val="3855490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9F5A4-5E63-44D4-9068-C19818C625F4}"/>
              </a:ext>
            </a:extLst>
          </p:cNvPr>
          <p:cNvSpPr>
            <a:spLocks noGrp="1"/>
          </p:cNvSpPr>
          <p:nvPr>
            <p:ph type="title"/>
          </p:nvPr>
        </p:nvSpPr>
        <p:spPr>
          <a:xfrm>
            <a:off x="2231136" y="467418"/>
            <a:ext cx="7729728" cy="1188720"/>
          </a:xfrm>
        </p:spPr>
        <p:txBody>
          <a:bodyPr>
            <a:normAutofit/>
          </a:bodyPr>
          <a:lstStyle/>
          <a:p>
            <a:r>
              <a:rPr lang="en-US"/>
              <a:t>Java </a:t>
            </a:r>
            <a:endParaRPr lang="en-US" dirty="0"/>
          </a:p>
        </p:txBody>
      </p:sp>
      <p:sp>
        <p:nvSpPr>
          <p:cNvPr id="18" name="Content Placeholder 2">
            <a:extLst>
              <a:ext uri="{FF2B5EF4-FFF2-40B4-BE49-F238E27FC236}">
                <a16:creationId xmlns:a16="http://schemas.microsoft.com/office/drawing/2014/main" id="{EECE01BF-9090-44A4-B0F3-2CE9D089EE5B}"/>
              </a:ext>
            </a:extLst>
          </p:cNvPr>
          <p:cNvSpPr>
            <a:spLocks noGrp="1"/>
          </p:cNvSpPr>
          <p:nvPr>
            <p:ph idx="1"/>
          </p:nvPr>
        </p:nvSpPr>
        <p:spPr>
          <a:xfrm>
            <a:off x="1706062" y="2291262"/>
            <a:ext cx="8779512" cy="2879256"/>
          </a:xfrm>
        </p:spPr>
        <p:txBody>
          <a:bodyPr>
            <a:normAutofit/>
          </a:bodyPr>
          <a:lstStyle/>
          <a:p>
            <a:r>
              <a:rPr lang="en-US" b="1" dirty="0">
                <a:solidFill>
                  <a:srgbClr val="404040"/>
                </a:solidFill>
              </a:rPr>
              <a:t>What we are using:</a:t>
            </a:r>
            <a:endParaRPr lang="en-US" dirty="0">
              <a:solidFill>
                <a:srgbClr val="404040"/>
              </a:solidFill>
            </a:endParaRPr>
          </a:p>
          <a:p>
            <a:r>
              <a:rPr lang="en-US" dirty="0">
                <a:solidFill>
                  <a:srgbClr val="404040"/>
                </a:solidFill>
              </a:rPr>
              <a:t>Java 11</a:t>
            </a:r>
          </a:p>
          <a:p>
            <a:r>
              <a:rPr lang="en-US" dirty="0">
                <a:solidFill>
                  <a:srgbClr val="404040"/>
                </a:solidFill>
              </a:rPr>
              <a:t>Spring Boot 2.3.0</a:t>
            </a:r>
          </a:p>
          <a:p>
            <a:r>
              <a:rPr lang="en-US" dirty="0" err="1">
                <a:solidFill>
                  <a:srgbClr val="404040"/>
                </a:solidFill>
              </a:rPr>
              <a:t>keytool</a:t>
            </a:r>
            <a:r>
              <a:rPr lang="en-US" dirty="0">
                <a:solidFill>
                  <a:srgbClr val="404040"/>
                </a:solidFill>
              </a:rPr>
              <a:t> — this comes already with </a:t>
            </a:r>
            <a:r>
              <a:rPr lang="en-US" dirty="0" err="1">
                <a:solidFill>
                  <a:srgbClr val="404040"/>
                </a:solidFill>
              </a:rPr>
              <a:t>jdk</a:t>
            </a:r>
            <a:r>
              <a:rPr lang="en-US" dirty="0">
                <a:solidFill>
                  <a:srgbClr val="404040"/>
                </a:solidFill>
              </a:rPr>
              <a:t> installation.</a:t>
            </a:r>
          </a:p>
          <a:p>
            <a:endParaRPr lang="en-US" dirty="0">
              <a:solidFill>
                <a:srgbClr val="404040"/>
              </a:solidFill>
            </a:endParaRPr>
          </a:p>
        </p:txBody>
      </p:sp>
    </p:spTree>
    <p:extLst>
      <p:ext uri="{BB962C8B-B14F-4D97-AF65-F5344CB8AC3E}">
        <p14:creationId xmlns:p14="http://schemas.microsoft.com/office/powerpoint/2010/main" val="982215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560C344-B70C-4892-A50B-18A14E39E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D353CA6F-E2A3-48F3-AD20-D80C44380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608113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556730-9809-4BDB-9908-102DCE0AC1ED}"/>
              </a:ext>
            </a:extLst>
          </p:cNvPr>
          <p:cNvSpPr>
            <a:spLocks noGrp="1"/>
          </p:cNvSpPr>
          <p:nvPr>
            <p:ph type="title"/>
          </p:nvPr>
        </p:nvSpPr>
        <p:spPr>
          <a:xfrm>
            <a:off x="2096945" y="643466"/>
            <a:ext cx="4794197" cy="1152127"/>
          </a:xfrm>
          <a:solidFill>
            <a:schemeClr val="tx1"/>
          </a:solidFill>
          <a:ln>
            <a:solidFill>
              <a:schemeClr val="bg1">
                <a:lumMod val="85000"/>
                <a:lumOff val="15000"/>
              </a:schemeClr>
            </a:solidFill>
          </a:ln>
        </p:spPr>
        <p:txBody>
          <a:bodyPr>
            <a:normAutofit/>
          </a:bodyPr>
          <a:lstStyle/>
          <a:p>
            <a:r>
              <a:rPr lang="en-US">
                <a:solidFill>
                  <a:schemeClr val="bg1">
                    <a:lumMod val="85000"/>
                    <a:lumOff val="15000"/>
                  </a:schemeClr>
                </a:solidFill>
              </a:rPr>
              <a:t>Strategy followed</a:t>
            </a:r>
          </a:p>
        </p:txBody>
      </p:sp>
      <p:sp>
        <p:nvSpPr>
          <p:cNvPr id="3" name="Content Placeholder 2">
            <a:extLst>
              <a:ext uri="{FF2B5EF4-FFF2-40B4-BE49-F238E27FC236}">
                <a16:creationId xmlns:a16="http://schemas.microsoft.com/office/drawing/2014/main" id="{CB38CCC8-500F-42B1-ACB7-AC6BF9C6CF75}"/>
              </a:ext>
            </a:extLst>
          </p:cNvPr>
          <p:cNvSpPr>
            <a:spLocks noGrp="1"/>
          </p:cNvSpPr>
          <p:nvPr>
            <p:ph idx="1"/>
          </p:nvPr>
        </p:nvSpPr>
        <p:spPr>
          <a:xfrm>
            <a:off x="2096946" y="2170772"/>
            <a:ext cx="4794196" cy="3569256"/>
          </a:xfrm>
        </p:spPr>
        <p:txBody>
          <a:bodyPr>
            <a:normAutofit/>
          </a:bodyPr>
          <a:lstStyle/>
          <a:p>
            <a:r>
              <a:rPr lang="en-US" dirty="0">
                <a:solidFill>
                  <a:srgbClr val="FFFFFF"/>
                </a:solidFill>
              </a:rPr>
              <a:t>We will create 2 Spring Boot applications. Ideally, we can call it client and server, but just because we are using spring boot and as per microservice principle, it is better to have a gateway application fronting all your underlying microservices. We will refer to the client as gateway and the server as </a:t>
            </a:r>
            <a:r>
              <a:rPr lang="en-US" dirty="0" err="1">
                <a:solidFill>
                  <a:srgbClr val="FFFFFF"/>
                </a:solidFill>
              </a:rPr>
              <a:t>ms</a:t>
            </a:r>
            <a:r>
              <a:rPr lang="en-US" dirty="0">
                <a:solidFill>
                  <a:srgbClr val="FFFFFF"/>
                </a:solidFill>
              </a:rPr>
              <a:t> — for microservice obviously.</a:t>
            </a:r>
          </a:p>
        </p:txBody>
      </p:sp>
    </p:spTree>
    <p:extLst>
      <p:ext uri="{BB962C8B-B14F-4D97-AF65-F5344CB8AC3E}">
        <p14:creationId xmlns:p14="http://schemas.microsoft.com/office/powerpoint/2010/main" val="94164012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D2B11-6D9D-40C3-B165-2DB5D45AC4DE}"/>
              </a:ext>
            </a:extLst>
          </p:cNvPr>
          <p:cNvSpPr>
            <a:spLocks noGrp="1"/>
          </p:cNvSpPr>
          <p:nvPr>
            <p:ph type="title"/>
          </p:nvPr>
        </p:nvSpPr>
        <p:spPr/>
        <p:txBody>
          <a:bodyPr/>
          <a:lstStyle/>
          <a:p>
            <a:r>
              <a:rPr lang="en-US" dirty="0"/>
              <a:t>Create A Self Signed Client Cert</a:t>
            </a:r>
            <a:br>
              <a:rPr lang="en-US" dirty="0"/>
            </a:br>
            <a:endParaRPr lang="en-US" dirty="0"/>
          </a:p>
        </p:txBody>
      </p:sp>
      <p:sp>
        <p:nvSpPr>
          <p:cNvPr id="3" name="Content Placeholder 2">
            <a:extLst>
              <a:ext uri="{FF2B5EF4-FFF2-40B4-BE49-F238E27FC236}">
                <a16:creationId xmlns:a16="http://schemas.microsoft.com/office/drawing/2014/main" id="{71CCDB26-5B5B-4611-9CA6-C7F4B659BED2}"/>
              </a:ext>
            </a:extLst>
          </p:cNvPr>
          <p:cNvSpPr>
            <a:spLocks noGrp="1"/>
          </p:cNvSpPr>
          <p:nvPr>
            <p:ph idx="1"/>
          </p:nvPr>
        </p:nvSpPr>
        <p:spPr/>
        <p:txBody>
          <a:bodyPr/>
          <a:lstStyle/>
          <a:p>
            <a:r>
              <a:rPr lang="en-US" dirty="0"/>
              <a:t>We will use key tool command for this.</a:t>
            </a:r>
          </a:p>
          <a:p>
            <a:r>
              <a:rPr lang="en-US" dirty="0" err="1"/>
              <a:t>keytool</a:t>
            </a:r>
            <a:r>
              <a:rPr lang="en-US" dirty="0"/>
              <a:t> -</a:t>
            </a:r>
            <a:r>
              <a:rPr lang="en-US" dirty="0" err="1"/>
              <a:t>genkeypair</a:t>
            </a:r>
            <a:r>
              <a:rPr lang="en-US" dirty="0"/>
              <a:t> -alias </a:t>
            </a:r>
            <a:r>
              <a:rPr lang="en-US" dirty="0" err="1"/>
              <a:t>nt</a:t>
            </a:r>
            <a:r>
              <a:rPr lang="en-US" dirty="0"/>
              <a:t>-gateway -</a:t>
            </a:r>
            <a:r>
              <a:rPr lang="en-US" dirty="0" err="1"/>
              <a:t>keyalg</a:t>
            </a:r>
            <a:r>
              <a:rPr lang="en-US" dirty="0"/>
              <a:t> RSA -</a:t>
            </a:r>
            <a:r>
              <a:rPr lang="en-US" dirty="0" err="1"/>
              <a:t>keysize</a:t>
            </a:r>
            <a:r>
              <a:rPr lang="en-US" dirty="0"/>
              <a:t> 2048 -</a:t>
            </a:r>
            <a:r>
              <a:rPr lang="en-US" dirty="0" err="1"/>
              <a:t>storetype</a:t>
            </a:r>
            <a:r>
              <a:rPr lang="en-US" dirty="0"/>
              <a:t> JKS -</a:t>
            </a:r>
            <a:r>
              <a:rPr lang="en-US" dirty="0" err="1"/>
              <a:t>keystore</a:t>
            </a:r>
            <a:r>
              <a:rPr lang="en-US" dirty="0"/>
              <a:t> </a:t>
            </a:r>
            <a:r>
              <a:rPr lang="en-US" dirty="0" err="1"/>
              <a:t>nt-gateway.jks</a:t>
            </a:r>
            <a:r>
              <a:rPr lang="en-US" dirty="0"/>
              <a:t> -validity 3650 -</a:t>
            </a:r>
            <a:r>
              <a:rPr lang="en-US" dirty="0" err="1"/>
              <a:t>ext</a:t>
            </a:r>
            <a:r>
              <a:rPr lang="en-US" dirty="0"/>
              <a:t> SAN=dns:localhost,ip:127.0.0.1 </a:t>
            </a:r>
          </a:p>
        </p:txBody>
      </p:sp>
    </p:spTree>
    <p:extLst>
      <p:ext uri="{BB962C8B-B14F-4D97-AF65-F5344CB8AC3E}">
        <p14:creationId xmlns:p14="http://schemas.microsoft.com/office/powerpoint/2010/main" val="281598920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otalTime>289</TotalTime>
  <Words>959</Words>
  <Application>Microsoft Office PowerPoint</Application>
  <PresentationFormat>Widescreen</PresentationFormat>
  <Paragraphs>74</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Gill Sans MT</vt:lpstr>
      <vt:lpstr>Parcel</vt:lpstr>
      <vt:lpstr>HTTPS and SSL Connections</vt:lpstr>
      <vt:lpstr>Technicality of https</vt:lpstr>
      <vt:lpstr>How does HTTPs works?</vt:lpstr>
      <vt:lpstr>HTTPS vs HTTP</vt:lpstr>
      <vt:lpstr>Different types of Key store</vt:lpstr>
      <vt:lpstr>Difference Between 1-Way and 2-Way SSL?</vt:lpstr>
      <vt:lpstr>Java </vt:lpstr>
      <vt:lpstr>Strategy followed</vt:lpstr>
      <vt:lpstr>Create A Self Signed Client Cert </vt:lpstr>
      <vt:lpstr>CONTD..</vt:lpstr>
      <vt:lpstr>Create self-signed cert</vt:lpstr>
      <vt:lpstr>CONTD…</vt:lpstr>
      <vt:lpstr>Create public certificate file from client cert:</vt:lpstr>
      <vt:lpstr>Contd…</vt:lpstr>
      <vt:lpstr>Create Public Certificate File From Server Cert: </vt:lpstr>
      <vt:lpstr>Cont.…</vt:lpstr>
      <vt:lpstr>Importing certs…</vt:lpstr>
      <vt:lpstr>Step1 – import client cert to server</vt:lpstr>
      <vt:lpstr>Step2 – import server cert to client</vt:lpstr>
      <vt:lpstr>Configure Server For 2 Way SSL:</vt:lpstr>
      <vt:lpstr>Create a controller class with REST endpoint to serve the incoming request</vt:lpstr>
      <vt:lpstr>Configure CLIENT For 2 Way SSL:</vt:lpstr>
      <vt:lpstr>Configure Client for 2 way SSL:</vt:lpstr>
      <vt:lpstr>Cont…</vt:lpstr>
      <vt:lpstr>Cont…</vt:lpstr>
      <vt:lpstr>Conversion commands</vt:lpstr>
      <vt:lpstr>IMPORT CERTIFICATE to browser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 and SSL Connections</dc:title>
  <dc:creator>Gade, Srivalli (S.)</dc:creator>
  <cp:lastModifiedBy>Gade, Srivalli (S.)</cp:lastModifiedBy>
  <cp:revision>7</cp:revision>
  <dcterms:created xsi:type="dcterms:W3CDTF">2020-06-24T16:55:00Z</dcterms:created>
  <dcterms:modified xsi:type="dcterms:W3CDTF">2020-06-25T17:59:36Z</dcterms:modified>
</cp:coreProperties>
</file>