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  <p:sldMasterId id="2147483682" r:id="rId2"/>
  </p:sldMasterIdLst>
  <p:notesMasterIdLst>
    <p:notesMasterId r:id="rId18"/>
  </p:notesMasterIdLst>
  <p:handoutMasterIdLst>
    <p:handoutMasterId r:id="rId19"/>
  </p:handoutMasterIdLst>
  <p:sldIdLst>
    <p:sldId id="284" r:id="rId3"/>
    <p:sldId id="285" r:id="rId4"/>
    <p:sldId id="286" r:id="rId5"/>
    <p:sldId id="287" r:id="rId6"/>
    <p:sldId id="293" r:id="rId7"/>
    <p:sldId id="288" r:id="rId8"/>
    <p:sldId id="301" r:id="rId9"/>
    <p:sldId id="289" r:id="rId10"/>
    <p:sldId id="290" r:id="rId11"/>
    <p:sldId id="291" r:id="rId12"/>
    <p:sldId id="305" r:id="rId13"/>
    <p:sldId id="304" r:id="rId14"/>
    <p:sldId id="299" r:id="rId15"/>
    <p:sldId id="300" r:id="rId16"/>
    <p:sldId id="292" r:id="rId17"/>
  </p:sldIdLst>
  <p:sldSz cx="9144000" cy="5143500" type="screen16x9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5">
          <p15:clr>
            <a:srgbClr val="A4A3A4"/>
          </p15:clr>
        </p15:guide>
        <p15:guide id="2" pos="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40AFE6"/>
    <a:srgbClr val="3474B6"/>
    <a:srgbClr val="3C7BBC"/>
    <a:srgbClr val="407EC0"/>
    <a:srgbClr val="427FC1"/>
    <a:srgbClr val="007398"/>
    <a:srgbClr val="2CA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9" autoAdjust="0"/>
    <p:restoredTop sz="87417" autoAdjust="0"/>
  </p:normalViewPr>
  <p:slideViewPr>
    <p:cSldViewPr snapToGrid="0" snapToObjects="1" showGuides="1">
      <p:cViewPr varScale="1">
        <p:scale>
          <a:sx n="131" d="100"/>
          <a:sy n="131" d="100"/>
        </p:scale>
        <p:origin x="402" y="96"/>
      </p:cViewPr>
      <p:guideLst>
        <p:guide orient="horz" pos="735"/>
        <p:guide pos="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Ford Antenna Regular"/>
                <a:cs typeface="Ford Antenna 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Ford Antenna Regular"/>
                <a:cs typeface="Ford Antenna Regular"/>
              </a:defRPr>
            </a:lvl1pPr>
          </a:lstStyle>
          <a:p>
            <a:pPr>
              <a:defRPr/>
            </a:pPr>
            <a:fld id="{1914C24D-8D0D-384A-A4F2-B63A0691BFC7}" type="datetimeFigureOut">
              <a:rPr lang="en-US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Ford Antenna Regular"/>
                <a:cs typeface="Ford Antenna 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Ford Antenna Regular"/>
                <a:cs typeface="Ford Antenna Regular"/>
              </a:defRPr>
            </a:lvl1pPr>
          </a:lstStyle>
          <a:p>
            <a:pPr>
              <a:defRPr/>
            </a:pPr>
            <a:fld id="{63054280-84BF-E246-9AA5-68B07C31DB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47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ord Antenna Regular"/>
                <a:cs typeface="Ford Antenna 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ord Antenna Regular"/>
                <a:cs typeface="Ford Antenna Regular"/>
              </a:defRPr>
            </a:lvl1pPr>
          </a:lstStyle>
          <a:p>
            <a:pPr>
              <a:defRPr/>
            </a:pPr>
            <a:fld id="{BC1B66E1-7456-D44E-B878-A09E07DD6D08}" type="datetimeFigureOut">
              <a:rPr lang="en-US"/>
              <a:pPr>
                <a:defRPr/>
              </a:pPr>
              <a:t>8/4/2020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000" b="0" i="0">
                <a:latin typeface="Ford Antenna Regular"/>
                <a:cs typeface="Ford Antenna Regular"/>
              </a:defRPr>
            </a:lvl1pPr>
          </a:lstStyle>
          <a:p>
            <a:pPr>
              <a:defRPr/>
            </a:pPr>
            <a:fld id="{78DE3433-2DA2-A74D-BE65-7C84C97EE0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773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0"/>
      </a:spcBef>
      <a:spcAft>
        <a:spcPts val="600"/>
      </a:spcAft>
      <a:defRPr sz="1000" kern="1200">
        <a:solidFill>
          <a:schemeClr val="tx1"/>
        </a:solidFill>
        <a:latin typeface="Ford Antenna Regular"/>
        <a:ea typeface="ＭＳ Ｐゴシック" charset="0"/>
        <a:cs typeface="Ford Antenna Regular"/>
      </a:defRPr>
    </a:lvl1pPr>
    <a:lvl2pPr marL="457200" algn="l" defTabSz="457200" rtl="0" eaLnBrk="0" fontAlgn="base" hangingPunct="0">
      <a:spcBef>
        <a:spcPct val="0"/>
      </a:spcBef>
      <a:spcAft>
        <a:spcPts val="600"/>
      </a:spcAft>
      <a:defRPr sz="1000" kern="1200">
        <a:solidFill>
          <a:schemeClr val="tx1"/>
        </a:solidFill>
        <a:latin typeface="Ford Antenna Regular"/>
        <a:ea typeface="ＭＳ Ｐゴシック" charset="0"/>
        <a:cs typeface="Ford Antenna Regular"/>
      </a:defRPr>
    </a:lvl2pPr>
    <a:lvl3pPr marL="914400" algn="l" defTabSz="457200" rtl="0" eaLnBrk="0" fontAlgn="base" hangingPunct="0">
      <a:spcBef>
        <a:spcPct val="0"/>
      </a:spcBef>
      <a:spcAft>
        <a:spcPts val="600"/>
      </a:spcAft>
      <a:defRPr sz="1000" kern="1200">
        <a:solidFill>
          <a:schemeClr val="tx1"/>
        </a:solidFill>
        <a:latin typeface="Ford Antenna Regular"/>
        <a:ea typeface="ＭＳ Ｐゴシック" charset="0"/>
        <a:cs typeface="Ford Antenna Regular"/>
      </a:defRPr>
    </a:lvl3pPr>
    <a:lvl4pPr marL="1371600" algn="l" defTabSz="457200" rtl="0" eaLnBrk="0" fontAlgn="base" hangingPunct="0">
      <a:spcBef>
        <a:spcPct val="0"/>
      </a:spcBef>
      <a:spcAft>
        <a:spcPts val="600"/>
      </a:spcAft>
      <a:defRPr sz="1000" kern="1200">
        <a:solidFill>
          <a:schemeClr val="tx1"/>
        </a:solidFill>
        <a:latin typeface="Ford Antenna Regular"/>
        <a:ea typeface="ＭＳ Ｐゴシック" charset="0"/>
        <a:cs typeface="Ford Antenna Regular"/>
      </a:defRPr>
    </a:lvl4pPr>
    <a:lvl5pPr marL="1828800" algn="l" defTabSz="457200" rtl="0" eaLnBrk="0" fontAlgn="base" hangingPunct="0">
      <a:spcBef>
        <a:spcPct val="0"/>
      </a:spcBef>
      <a:spcAft>
        <a:spcPts val="600"/>
      </a:spcAft>
      <a:defRPr sz="1000" kern="1200">
        <a:solidFill>
          <a:schemeClr val="tx1"/>
        </a:solidFill>
        <a:latin typeface="Ford Antenna Regular"/>
        <a:ea typeface="ＭＳ Ｐゴシック" charset="0"/>
        <a:cs typeface="Ford Antenna Regular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E3433-2DA2-A74D-BE65-7C84C97EE0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35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35C38-F3D6-4F49-9A96-E893BAB37D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20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35C38-F3D6-4F49-9A96-E893BAB37D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3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35C38-F3D6-4F49-9A96-E893BAB37D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35C38-F3D6-4F49-9A96-E893BAB37D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35C38-F3D6-4F49-9A96-E893BAB37D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8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35C38-F3D6-4F49-9A96-E893BAB37D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9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35C38-F3D6-4F49-9A96-E893BAB37D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0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35C38-F3D6-4F49-9A96-E893BAB37D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0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35C38-F3D6-4F49-9A96-E893BAB37D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62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35C38-F3D6-4F49-9A96-E893BAB37D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9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35C38-F3D6-4F49-9A96-E893BAB37D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7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71312" y="741761"/>
            <a:ext cx="4529138" cy="364569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1"/>
          </p:nvPr>
        </p:nvSpPr>
        <p:spPr>
          <a:xfrm>
            <a:off x="5254172" y="741762"/>
            <a:ext cx="3396117" cy="2688715"/>
          </a:xfrm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2DE53-6F63-3F4D-9DD8-362C369A6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86173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A43D-8630-4500-AA42-94938A223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42687-3D66-4BF8-B929-EE934918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B019E-65FA-48EB-92AC-2D6D52D6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664972-6C29-4FFF-BB6B-07C3B8B8D62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3CD24-4703-4CF3-AF1A-46446141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89833-8E0E-4C90-85C2-376C4DF2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6F8B3C2-5A1B-4155-A968-7B973F3F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18CB-35F4-48C5-8ADA-221041B0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B535-EFCC-45FD-A649-3731E61F4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2DD5-9F43-4548-A6AE-76644FF5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664972-6C29-4FFF-BB6B-07C3B8B8D62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97D6-0026-459E-BBDE-FB293A4D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276E-9423-49A1-8307-81616F95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6F8B3C2-5A1B-4155-A968-7B973F3F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312" y="741761"/>
            <a:ext cx="8229600" cy="3645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060C5-270B-F64B-8DF9-1DF9F9D366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4038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61572" y="1403030"/>
            <a:ext cx="7220858" cy="1891393"/>
          </a:xfrm>
        </p:spPr>
        <p:txBody>
          <a:bodyPr/>
          <a:lstStyle>
            <a:lvl1pPr marL="0" indent="0" algn="l">
              <a:lnSpc>
                <a:spcPts val="3180"/>
              </a:lnSpc>
              <a:buNone/>
              <a:defRPr sz="20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2000"/>
            </a:lvl3pPr>
            <a:lvl4pPr marL="0" indent="0" algn="ctr">
              <a:buNone/>
              <a:defRPr sz="2000"/>
            </a:lvl4pPr>
            <a:lvl5pPr marL="0" indent="0" algn="ctr"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4DA2C-D596-DE41-A663-CFA846304E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4052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70431" y="741761"/>
            <a:ext cx="3981626" cy="36456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8202" y="741761"/>
            <a:ext cx="4045277" cy="3645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C72E2-E852-F34F-BCFD-11CF99A8E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9998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38314" y="1166812"/>
            <a:ext cx="6948487" cy="2788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3CC73-2B84-A54D-A2D4-D860F0862A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3247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D86E2-D5B9-FC4F-ABBB-C43FD04189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3521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 userDrawn="1"/>
        </p:nvSpPr>
        <p:spPr>
          <a:xfrm>
            <a:off x="4522038" y="2408238"/>
            <a:ext cx="4138947" cy="790216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0" i="0" kern="1200" cap="none">
                <a:solidFill>
                  <a:schemeClr val="bg1"/>
                </a:solidFill>
                <a:latin typeface="Ford Antenna Light"/>
                <a:ea typeface="ヒラギノ角ゴ Pro W3" pitchFamily="-108" charset="-128"/>
                <a:cs typeface="Ford Antenna Ligh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0419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" name="Picture 2" descr="FGBR_15F_Circle_4CHt_R01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387" y="2180571"/>
            <a:ext cx="1042120" cy="1042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17136" y="3127248"/>
            <a:ext cx="3890963" cy="442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042547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 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17136" y="3127248"/>
            <a:ext cx="3890963" cy="442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9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975498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GBR_15FP_4C_HzHt_R01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38" y="4613295"/>
            <a:ext cx="1286062" cy="3905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01088" y="4864822"/>
            <a:ext cx="442912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0" i="0">
                <a:solidFill>
                  <a:schemeClr val="accent5"/>
                </a:solidFill>
                <a:latin typeface="Ford Antenna Regular"/>
                <a:cs typeface="Ford Antenna Regular"/>
              </a:defRPr>
            </a:lvl1pPr>
          </a:lstStyle>
          <a:p>
            <a:pPr>
              <a:defRPr/>
            </a:pPr>
            <a:fld id="{41A33A19-E7D3-CE47-A771-737A500C83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8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71488" y="746523"/>
            <a:ext cx="8229600" cy="363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3"/>
          <p:cNvSpPr>
            <a:spLocks noGrp="1"/>
          </p:cNvSpPr>
          <p:nvPr>
            <p:ph type="title"/>
          </p:nvPr>
        </p:nvSpPr>
        <p:spPr bwMode="auto">
          <a:xfrm>
            <a:off x="457200" y="110729"/>
            <a:ext cx="8229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" y="497681"/>
            <a:ext cx="8229600" cy="0"/>
          </a:xfrm>
          <a:prstGeom prst="line">
            <a:avLst/>
          </a:prstGeom>
          <a:ln w="12700" cmpd="sng"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1" y="4793869"/>
            <a:ext cx="6790266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6" r:id="rId7"/>
  </p:sldLayoutIdLst>
  <p:transition spd="med">
    <p:fade/>
  </p:transition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600" b="0" kern="1200">
          <a:solidFill>
            <a:schemeClr val="tx1"/>
          </a:solidFill>
          <a:latin typeface="Ford Antenna Medium"/>
          <a:ea typeface="ヒラギノ角ゴ Pro W3" pitchFamily="-108" charset="-128"/>
          <a:cs typeface="Ford Antenna Medium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9pPr>
    </p:titleStyle>
    <p:bodyStyle>
      <a:lvl1pPr marL="1746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14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1pPr>
      <a:lvl2pPr marL="6318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–"/>
        <a:defRPr sz="14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2pPr>
      <a:lvl3pPr marL="10890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14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3pPr>
      <a:lvl4pPr marL="15462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–"/>
        <a:defRPr sz="14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4pPr>
      <a:lvl5pPr marL="20034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14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7992" y="2167128"/>
            <a:ext cx="3890941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7" r:id="rId2"/>
    <p:sldLayoutId id="2147483758" r:id="rId3"/>
    <p:sldLayoutId id="2147483759" r:id="rId4"/>
  </p:sldLayoutIdLst>
  <p:transition spd="med">
    <p:fade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0" i="0" kern="1200">
          <a:solidFill>
            <a:srgbClr val="FFFFFF"/>
          </a:solidFill>
          <a:latin typeface="Ford Antenna Light"/>
          <a:ea typeface="ヒラギノ角ゴ Pro W3" pitchFamily="-108" charset="-128"/>
          <a:cs typeface="Ford Antenna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9pPr>
    </p:titleStyle>
    <p:bodyStyle>
      <a:lvl1pPr marL="174625" indent="-1746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1pPr>
      <a:lvl2pPr marL="631825" indent="-1746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2pPr>
      <a:lvl3pPr marL="1089025" indent="-1746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3pPr>
      <a:lvl4pPr marL="1546225" indent="-1746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4pPr>
      <a:lvl5pPr marL="2003425" indent="-1746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973944"/>
            <a:ext cx="4572000" cy="1403330"/>
          </a:xfrm>
        </p:spPr>
        <p:txBody>
          <a:bodyPr>
            <a:normAutofit/>
          </a:bodyPr>
          <a:lstStyle/>
          <a:p>
            <a:r>
              <a:rPr lang="en-US" dirty="0"/>
              <a:t>WebSocket, a faster way for vehicle commands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3ECEF-24CB-4A46-8D6A-276745CA924E}"/>
              </a:ext>
            </a:extLst>
          </p:cNvPr>
          <p:cNvSpPr txBox="1"/>
          <p:nvPr/>
        </p:nvSpPr>
        <p:spPr>
          <a:xfrm>
            <a:off x="7015275" y="4205260"/>
            <a:ext cx="130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solidFill>
                  <a:schemeClr val="bg1"/>
                </a:solidFill>
              </a:rPr>
              <a:t>Geng</a:t>
            </a:r>
            <a:r>
              <a:rPr lang="en-US" sz="1200" dirty="0">
                <a:solidFill>
                  <a:schemeClr val="bg1"/>
                </a:solidFill>
              </a:rPr>
              <a:t> &amp; Jitendra</a:t>
            </a:r>
            <a:endParaRPr lang="en-US" sz="1200" dirty="0">
              <a:solidFill>
                <a:schemeClr val="bg1"/>
              </a:solidFill>
              <a:latin typeface="Ford Antenna Regular"/>
              <a:cs typeface="Ford Antenn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578014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FC887D-69F7-4020-A77B-7D3A3BC1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5307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900">
              <a:cs typeface="+mn-cs"/>
            </a:endParaRPr>
          </a:p>
        </p:txBody>
      </p:sp>
      <p:pic>
        <p:nvPicPr>
          <p:cNvPr id="5" name="Picture 4" descr="FO_RGB">
            <a:extLst>
              <a:ext uri="{FF2B5EF4-FFF2-40B4-BE49-F238E27FC236}">
                <a16:creationId xmlns:a16="http://schemas.microsoft.com/office/drawing/2014/main" id="{5B89EF3E-EEC6-4724-AF13-9ED5FA66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89422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0B43C24-0578-4E0A-B9D8-8D23CFD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1" y="4867836"/>
            <a:ext cx="9144560" cy="275665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675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E4D7B-B1AB-48F5-A044-B20BF77C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242" y="59439"/>
            <a:ext cx="1102216" cy="470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C5710-4188-4283-85C7-AC7E631C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446" y="167482"/>
            <a:ext cx="2893496" cy="362654"/>
          </a:xfrm>
        </p:spPr>
        <p:txBody>
          <a:bodyPr>
            <a:noAutofit/>
          </a:bodyPr>
          <a:lstStyle/>
          <a:p>
            <a:r>
              <a:rPr lang="en-US" sz="2100" dirty="0" err="1"/>
              <a:t>WebSockets</a:t>
            </a:r>
            <a:r>
              <a:rPr lang="en-US" sz="2100" dirty="0"/>
              <a:t> with RxJava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1CAAE75A-B880-4766-AEA0-23ED88D4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3930" y="4815455"/>
            <a:ext cx="482528" cy="268606"/>
          </a:xfrm>
        </p:spPr>
        <p:txBody>
          <a:bodyPr/>
          <a:lstStyle/>
          <a:p>
            <a:fld id="{86F8B3C2-5A1B-4155-A968-7B973F3F2FFE}" type="slidenum">
              <a:rPr lang="en-US" sz="1800" smtClean="0">
                <a:solidFill>
                  <a:schemeClr val="bg1"/>
                </a:solidFill>
              </a:rPr>
              <a:t>10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D85D4-E745-4753-BDCB-B0A03DA7E43B}"/>
              </a:ext>
            </a:extLst>
          </p:cNvPr>
          <p:cNvSpPr txBox="1"/>
          <p:nvPr/>
        </p:nvSpPr>
        <p:spPr>
          <a:xfrm>
            <a:off x="1089423" y="1203053"/>
            <a:ext cx="68748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 err="1">
                <a:latin typeface="Ford Antenna Regular"/>
                <a:cs typeface="Ford Antenna Regular"/>
              </a:rPr>
              <a:t>Observable.create</a:t>
            </a:r>
            <a:r>
              <a:rPr lang="en-US" sz="1800" dirty="0">
                <a:latin typeface="Ford Antenna Regular"/>
                <a:cs typeface="Ford Antenna Regular"/>
              </a:rPr>
              <a:t> { emitter -&gt; 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Ford Antenna Regular"/>
                <a:cs typeface="Ford Antenna Regular"/>
              </a:rPr>
              <a:t>	</a:t>
            </a:r>
            <a:r>
              <a:rPr lang="en-US" sz="1800" dirty="0" err="1">
                <a:latin typeface="Ford Antenna Regular"/>
                <a:cs typeface="Ford Antenna Regular"/>
              </a:rPr>
              <a:t>val</a:t>
            </a:r>
            <a:r>
              <a:rPr lang="en-US" sz="1800" dirty="0">
                <a:latin typeface="Ford Antenna Regular"/>
                <a:cs typeface="Ford Antenna Regular"/>
              </a:rPr>
              <a:t> </a:t>
            </a:r>
            <a:r>
              <a:rPr lang="en-US" sz="1800" dirty="0" err="1">
                <a:latin typeface="Ford Antenna Regular"/>
                <a:cs typeface="Ford Antenna Regular"/>
              </a:rPr>
              <a:t>websocket</a:t>
            </a:r>
            <a:r>
              <a:rPr lang="en-US" sz="1800" dirty="0">
                <a:latin typeface="Ford Antenna Regular"/>
                <a:cs typeface="Ford Antenna Regular"/>
              </a:rPr>
              <a:t> = object : </a:t>
            </a:r>
            <a:r>
              <a:rPr lang="en-US" sz="1800" dirty="0" err="1">
                <a:latin typeface="Ford Antenna Regular"/>
                <a:cs typeface="Ford Antenna Regular"/>
              </a:rPr>
              <a:t>WebSocketListener</a:t>
            </a:r>
            <a:r>
              <a:rPr lang="en-US" sz="1800" dirty="0">
                <a:latin typeface="Ford Antenna Regular"/>
                <a:cs typeface="Ford Antenna Regular"/>
              </a:rPr>
              <a:t>() {…………}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Ford Antenna Regular"/>
                <a:cs typeface="Ford Antenna Regular"/>
              </a:rPr>
              <a:t>}.let { listener -&gt;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Ford Antenna Regular"/>
                <a:cs typeface="Ford Antenna Regular"/>
              </a:rPr>
              <a:t>	</a:t>
            </a:r>
            <a:r>
              <a:rPr lang="en-US" sz="1800" dirty="0" err="1">
                <a:latin typeface="Ford Antenna Regular"/>
                <a:cs typeface="Ford Antenna Regular"/>
              </a:rPr>
              <a:t>httpClient.newWebSocket</a:t>
            </a:r>
            <a:r>
              <a:rPr lang="en-US" sz="1800" dirty="0">
                <a:latin typeface="Ford Antenna Regular"/>
                <a:cs typeface="Ford Antenna Regular"/>
              </a:rPr>
              <a:t>(request(vin), listener)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Ford Antenna Regular"/>
                <a:cs typeface="Ford Antenna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268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FC887D-69F7-4020-A77B-7D3A3BC1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5307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900">
              <a:cs typeface="+mn-cs"/>
            </a:endParaRPr>
          </a:p>
        </p:txBody>
      </p:sp>
      <p:pic>
        <p:nvPicPr>
          <p:cNvPr id="5" name="Picture 4" descr="FO_RGB">
            <a:extLst>
              <a:ext uri="{FF2B5EF4-FFF2-40B4-BE49-F238E27FC236}">
                <a16:creationId xmlns:a16="http://schemas.microsoft.com/office/drawing/2014/main" id="{5B89EF3E-EEC6-4724-AF13-9ED5FA66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89422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0B43C24-0578-4E0A-B9D8-8D23CFD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1" y="4867836"/>
            <a:ext cx="9144560" cy="275665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675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E4D7B-B1AB-48F5-A044-B20BF77C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242" y="59439"/>
            <a:ext cx="1102216" cy="470697"/>
          </a:xfrm>
          <a:prstGeom prst="rect">
            <a:avLst/>
          </a:prstGeom>
        </p:spPr>
      </p:pic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1CAAE75A-B880-4766-AEA0-23ED88D4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3930" y="4815455"/>
            <a:ext cx="482528" cy="268606"/>
          </a:xfrm>
        </p:spPr>
        <p:txBody>
          <a:bodyPr/>
          <a:lstStyle/>
          <a:p>
            <a:fld id="{86F8B3C2-5A1B-4155-A968-7B973F3F2FFE}" type="slidenum">
              <a:rPr lang="en-US" sz="1800" smtClean="0">
                <a:solidFill>
                  <a:schemeClr val="bg1"/>
                </a:solidFill>
              </a:rPr>
              <a:t>11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D85D4-E745-4753-BDCB-B0A03DA7E43B}"/>
              </a:ext>
            </a:extLst>
          </p:cNvPr>
          <p:cNvSpPr txBox="1"/>
          <p:nvPr/>
        </p:nvSpPr>
        <p:spPr>
          <a:xfrm>
            <a:off x="1134309" y="971312"/>
            <a:ext cx="687481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 err="1">
                <a:latin typeface="Ford Antenna Regular"/>
                <a:cs typeface="Ford Antenna Regular"/>
              </a:rPr>
              <a:t>WebSocketListener</a:t>
            </a:r>
            <a:r>
              <a:rPr lang="en-US" sz="1800" dirty="0">
                <a:latin typeface="Ford Antenna Regular"/>
                <a:cs typeface="Ford Antenna Regular"/>
              </a:rPr>
              <a:t>() {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Ford Antenna Regular"/>
                <a:cs typeface="Ford Antenna Regular"/>
              </a:rPr>
              <a:t>	override fun </a:t>
            </a:r>
            <a:r>
              <a:rPr lang="en-US" sz="1800" dirty="0" err="1">
                <a:latin typeface="Ford Antenna Regular"/>
                <a:cs typeface="Ford Antenna Regular"/>
              </a:rPr>
              <a:t>onOpen</a:t>
            </a:r>
            <a:r>
              <a:rPr lang="en-US" sz="1800" dirty="0">
                <a:latin typeface="Ford Antenna Regular"/>
                <a:cs typeface="Ford Antenna Regular"/>
              </a:rPr>
              <a:t>() { }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Ford Antenna Regular"/>
                <a:cs typeface="Ford Antenna Regular"/>
              </a:rPr>
              <a:t>	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Ford Antenna Regular"/>
                <a:cs typeface="Ford Antenna Regular"/>
              </a:rPr>
              <a:t>	override fun </a:t>
            </a:r>
            <a:r>
              <a:rPr lang="en-US" sz="1800" dirty="0" err="1">
                <a:latin typeface="Ford Antenna Regular"/>
                <a:cs typeface="Ford Antenna Regular"/>
              </a:rPr>
              <a:t>onMessage</a:t>
            </a:r>
            <a:r>
              <a:rPr lang="en-US" sz="1800" dirty="0">
                <a:latin typeface="Ford Antenna Regular"/>
                <a:cs typeface="Ford Antenna Regular"/>
              </a:rPr>
              <a:t>(</a:t>
            </a:r>
            <a:r>
              <a:rPr lang="en-US" sz="1800" dirty="0" err="1">
                <a:latin typeface="Ford Antenna Regular"/>
                <a:cs typeface="Ford Antenna Regular"/>
              </a:rPr>
              <a:t>websocket</a:t>
            </a:r>
            <a:r>
              <a:rPr lang="en-US" sz="1800" dirty="0">
                <a:latin typeface="Ford Antenna Regular"/>
                <a:cs typeface="Ford Antenna Regular"/>
              </a:rPr>
              <a:t>: WebSocket, message: String) {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Ford Antenna Regular"/>
                <a:cs typeface="Ford Antenna Regular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Ford Antenna Regular"/>
                <a:cs typeface="Ford Antenna Regular"/>
              </a:rPr>
              <a:t>emitter.onNext</a:t>
            </a:r>
            <a:r>
              <a:rPr lang="en-US" sz="18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(message)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Ford Antenna Regular"/>
                <a:cs typeface="Ford Antenna Regular"/>
              </a:rPr>
              <a:t>	}</a:t>
            </a:r>
          </a:p>
          <a:p>
            <a:pPr>
              <a:spcAft>
                <a:spcPts val="600"/>
              </a:spcAft>
            </a:pPr>
            <a:endParaRPr lang="en-US" sz="1800" dirty="0">
              <a:latin typeface="Ford Antenna Regular"/>
              <a:cs typeface="Ford Antenna Regular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latin typeface="Ford Antenna Regular"/>
                <a:cs typeface="Ford Antenna Regular"/>
              </a:rPr>
              <a:t>	override fun </a:t>
            </a:r>
            <a:r>
              <a:rPr lang="en-US" sz="1800" dirty="0" err="1">
                <a:latin typeface="Ford Antenna Regular"/>
                <a:cs typeface="Ford Antenna Regular"/>
              </a:rPr>
              <a:t>onClosed</a:t>
            </a:r>
            <a:r>
              <a:rPr lang="en-US" sz="1800" dirty="0">
                <a:latin typeface="Ford Antenna Regular"/>
                <a:cs typeface="Ford Antenna Regular"/>
              </a:rPr>
              <a:t>() { </a:t>
            </a:r>
            <a:r>
              <a:rPr lang="en-US" sz="1800" b="1" dirty="0" err="1">
                <a:solidFill>
                  <a:srgbClr val="FF0000"/>
                </a:solidFill>
                <a:latin typeface="Ford Antenna Regular"/>
                <a:cs typeface="Ford Antenna Regular"/>
              </a:rPr>
              <a:t>emitter.onComplete</a:t>
            </a:r>
            <a:r>
              <a:rPr lang="en-US" sz="18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() </a:t>
            </a:r>
            <a:r>
              <a:rPr lang="en-US" sz="1800" dirty="0">
                <a:latin typeface="Ford Antenna Regular"/>
                <a:cs typeface="Ford Antenna Regular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Ford Antenna Regular"/>
                <a:cs typeface="Ford Antenna 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71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FC887D-69F7-4020-A77B-7D3A3BC1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15171"/>
            <a:ext cx="9144000" cy="545307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900">
              <a:cs typeface="+mn-cs"/>
            </a:endParaRPr>
          </a:p>
        </p:txBody>
      </p:sp>
      <p:pic>
        <p:nvPicPr>
          <p:cNvPr id="5" name="Picture 4" descr="FO_RGB">
            <a:extLst>
              <a:ext uri="{FF2B5EF4-FFF2-40B4-BE49-F238E27FC236}">
                <a16:creationId xmlns:a16="http://schemas.microsoft.com/office/drawing/2014/main" id="{5B89EF3E-EEC6-4724-AF13-9ED5FA66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89422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0B43C24-0578-4E0A-B9D8-8D23CFD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1" y="4867836"/>
            <a:ext cx="9144560" cy="275665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675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E4D7B-B1AB-48F5-A044-B20BF77C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242" y="59439"/>
            <a:ext cx="1102216" cy="470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C5710-4188-4283-85C7-AC7E631C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446" y="91326"/>
            <a:ext cx="3246358" cy="362654"/>
          </a:xfrm>
        </p:spPr>
        <p:txBody>
          <a:bodyPr>
            <a:noAutofit/>
          </a:bodyPr>
          <a:lstStyle/>
          <a:p>
            <a:r>
              <a:rPr lang="en-US" sz="2100" dirty="0"/>
              <a:t>Processing </a:t>
            </a:r>
            <a:r>
              <a:rPr lang="en-US" sz="2100" dirty="0" err="1"/>
              <a:t>websocket</a:t>
            </a:r>
            <a:r>
              <a:rPr lang="en-US" sz="2100" dirty="0"/>
              <a:t> data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1CAAE75A-B880-4766-AEA0-23ED88D4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3414" y="4815455"/>
            <a:ext cx="493044" cy="273844"/>
          </a:xfrm>
        </p:spPr>
        <p:txBody>
          <a:bodyPr/>
          <a:lstStyle/>
          <a:p>
            <a:fld id="{86F8B3C2-5A1B-4155-A968-7B973F3F2FFE}" type="slidenum">
              <a:rPr lang="en-US" sz="1800" smtClean="0">
                <a:solidFill>
                  <a:schemeClr val="bg1"/>
                </a:solidFill>
              </a:rPr>
              <a:t>12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5D702-D6C8-419B-9140-2B908674EC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8" y="1071520"/>
            <a:ext cx="688171" cy="675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CE459E-6DCA-4277-9817-0639986B2CB9}"/>
              </a:ext>
            </a:extLst>
          </p:cNvPr>
          <p:cNvSpPr txBox="1"/>
          <p:nvPr/>
        </p:nvSpPr>
        <p:spPr>
          <a:xfrm>
            <a:off x="1000082" y="1747510"/>
            <a:ext cx="515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Ford Antenna Regular"/>
                <a:cs typeface="Ford Antenna Regular"/>
              </a:rPr>
              <a:t>TMC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14A4B5-40C9-4D75-95B0-20E3C86E0D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70" y="1222313"/>
            <a:ext cx="451016" cy="3744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321E5D-EE0E-4564-B42C-FB2D5AE787CB}"/>
              </a:ext>
            </a:extLst>
          </p:cNvPr>
          <p:cNvSpPr txBox="1"/>
          <p:nvPr/>
        </p:nvSpPr>
        <p:spPr>
          <a:xfrm>
            <a:off x="6237804" y="1609010"/>
            <a:ext cx="76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latin typeface="Ford Antenna Regular"/>
                <a:cs typeface="Ford Antenna Regular"/>
              </a:rPr>
              <a:t>FordPass</a:t>
            </a:r>
            <a:endParaRPr lang="en-US" sz="1200" dirty="0">
              <a:latin typeface="Ford Antenna Regular"/>
              <a:cs typeface="Ford Antenna Regular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8C72C0-9434-4D4C-94DB-4BEEF37D54D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602029" y="1409515"/>
            <a:ext cx="19312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6561A1-FA02-421B-81D5-945EAF7457AE}"/>
              </a:ext>
            </a:extLst>
          </p:cNvPr>
          <p:cNvSpPr txBox="1"/>
          <p:nvPr/>
        </p:nvSpPr>
        <p:spPr>
          <a:xfrm>
            <a:off x="3124393" y="1738239"/>
            <a:ext cx="1860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latin typeface="Ford Antenna Regular"/>
                <a:cs typeface="Ford Antenna Regular"/>
              </a:rPr>
              <a:t>Filter (Message length &gt; 2)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86BE48-89D3-40CD-9A4C-3E7562E9ACE5}"/>
              </a:ext>
            </a:extLst>
          </p:cNvPr>
          <p:cNvSpPr/>
          <p:nvPr/>
        </p:nvSpPr>
        <p:spPr>
          <a:xfrm>
            <a:off x="3551899" y="1188014"/>
            <a:ext cx="871623" cy="471023"/>
          </a:xfrm>
          <a:prstGeom prst="round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12D8D7-0B1B-43C9-ACE5-3534ED87E9E1}"/>
              </a:ext>
            </a:extLst>
          </p:cNvPr>
          <p:cNvSpPr txBox="1"/>
          <p:nvPr/>
        </p:nvSpPr>
        <p:spPr>
          <a:xfrm>
            <a:off x="3642968" y="1285025"/>
            <a:ext cx="79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latin typeface="Ford Antenna Regular"/>
                <a:cs typeface="Ford Antenna Regular"/>
              </a:rPr>
              <a:t>CV Core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86002F-BD1C-455A-ACDD-C35D01C90F48}"/>
              </a:ext>
            </a:extLst>
          </p:cNvPr>
          <p:cNvCxnSpPr>
            <a:cxnSpLocks/>
            <a:stCxn id="38" idx="3"/>
            <a:endCxn id="19" idx="1"/>
          </p:cNvCxnSpPr>
          <p:nvPr/>
        </p:nvCxnSpPr>
        <p:spPr>
          <a:xfrm flipV="1">
            <a:off x="4436667" y="1409515"/>
            <a:ext cx="1940603" cy="14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05CB8A-ED0A-4511-9094-3275B7951C60}"/>
              </a:ext>
            </a:extLst>
          </p:cNvPr>
          <p:cNvSpPr txBox="1"/>
          <p:nvPr/>
        </p:nvSpPr>
        <p:spPr>
          <a:xfrm>
            <a:off x="665229" y="2329862"/>
            <a:ext cx="591845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    "metrics": {},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stateTransitions</a:t>
            </a:r>
            <a:r>
              <a:rPr lang="en-US" sz="1400" dirty="0"/>
              <a:t>": {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actuationLock</a:t>
            </a:r>
            <a:r>
              <a:rPr lang="en-US" sz="1400" dirty="0"/>
              <a:t>": {</a:t>
            </a:r>
          </a:p>
          <a:p>
            <a:r>
              <a:rPr lang="en-US" sz="1400" dirty="0"/>
              <a:t>            "</a:t>
            </a:r>
            <a:r>
              <a:rPr lang="en-US" sz="1400" dirty="0" err="1"/>
              <a:t>correlationId</a:t>
            </a:r>
            <a:r>
              <a:rPr lang="en-US" sz="1400" dirty="0"/>
              <a:t>": "7e153c1d-c2e4-4c04-afac-e7aa78b8951c",</a:t>
            </a:r>
          </a:p>
          <a:p>
            <a:r>
              <a:rPr lang="en-US" sz="1400" dirty="0"/>
              <a:t>            "</a:t>
            </a:r>
            <a:r>
              <a:rPr lang="en-US" sz="1400" dirty="0" err="1"/>
              <a:t>fromState</a:t>
            </a:r>
            <a:r>
              <a:rPr lang="en-US" sz="1400" dirty="0"/>
              <a:t>": "requested",</a:t>
            </a:r>
          </a:p>
          <a:p>
            <a:r>
              <a:rPr lang="en-US" sz="1400" dirty="0"/>
              <a:t>            "</a:t>
            </a:r>
            <a:r>
              <a:rPr lang="en-US" sz="1400" dirty="0" err="1"/>
              <a:t>toState</a:t>
            </a:r>
            <a:r>
              <a:rPr lang="en-US" sz="1400" dirty="0"/>
              <a:t>": "requested"</a:t>
            </a:r>
          </a:p>
          <a:p>
            <a:r>
              <a:rPr lang="en-US" sz="1400" dirty="0"/>
              <a:t>        }</a:t>
            </a:r>
          </a:p>
          <a:p>
            <a:r>
              <a:rPr lang="en-US" sz="1400" dirty="0"/>
              <a:t>    }</a:t>
            </a:r>
          </a:p>
          <a:p>
            <a:r>
              <a:rPr lang="en-US" sz="1400" dirty="0"/>
              <a:t>}</a:t>
            </a:r>
          </a:p>
          <a:p>
            <a:pPr>
              <a:spcAft>
                <a:spcPts val="600"/>
              </a:spcAft>
            </a:pPr>
            <a:endParaRPr lang="en-US" sz="1200" dirty="0">
              <a:latin typeface="Ford Antenna Regular"/>
              <a:cs typeface="Ford Antenna Regular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37904F-D4F8-4432-AF08-EA28C9506603}"/>
              </a:ext>
            </a:extLst>
          </p:cNvPr>
          <p:cNvSpPr txBox="1"/>
          <p:nvPr/>
        </p:nvSpPr>
        <p:spPr>
          <a:xfrm>
            <a:off x="1897480" y="1738239"/>
            <a:ext cx="4284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Ford Antenna Regular"/>
                <a:cs typeface="Ford Antenna Regular"/>
              </a:rPr>
              <a:t>map (response -&gt; </a:t>
            </a:r>
            <a:r>
              <a:rPr lang="en-US" sz="1100" b="1" dirty="0" err="1">
                <a:latin typeface="Ford Antenna Regular"/>
                <a:cs typeface="Ford Antenna Regular"/>
              </a:rPr>
              <a:t>Gson</a:t>
            </a:r>
            <a:r>
              <a:rPr lang="en-US" sz="1100" b="1" dirty="0">
                <a:latin typeface="Ford Antenna Regular"/>
                <a:cs typeface="Ford Antenna Regular"/>
              </a:rPr>
              <a:t>().</a:t>
            </a:r>
            <a:r>
              <a:rPr lang="en-US" sz="1100" b="1" dirty="0" err="1">
                <a:latin typeface="Ford Antenna Regular"/>
                <a:cs typeface="Ford Antenna Regular"/>
              </a:rPr>
              <a:t>fromJson</a:t>
            </a:r>
            <a:r>
              <a:rPr lang="en-US" sz="1100" b="1" dirty="0">
                <a:latin typeface="Ford Antenna Regular"/>
                <a:cs typeface="Ford Antenna Regular"/>
              </a:rPr>
              <a:t>(response, </a:t>
            </a:r>
            <a:r>
              <a:rPr lang="en-US" sz="1100" b="1" dirty="0" err="1">
                <a:latin typeface="Ford Antenna Regular"/>
                <a:cs typeface="Ford Antenna Regular"/>
              </a:rPr>
              <a:t>VehicleStatusResponse</a:t>
            </a:r>
            <a:r>
              <a:rPr lang="en-US" sz="1100" b="1" dirty="0">
                <a:latin typeface="Ford Antenna Regular"/>
                <a:cs typeface="Ford Antenna Regular"/>
              </a:rPr>
              <a:t>))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357AE5-C9A6-4A5F-81B2-A9CE03809081}"/>
              </a:ext>
            </a:extLst>
          </p:cNvPr>
          <p:cNvSpPr txBox="1"/>
          <p:nvPr/>
        </p:nvSpPr>
        <p:spPr>
          <a:xfrm>
            <a:off x="2307589" y="1755204"/>
            <a:ext cx="349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Ford Antenna Regular"/>
                <a:cs typeface="Ford Antenna Regular"/>
              </a:rPr>
              <a:t>filter (response -&gt; </a:t>
            </a:r>
            <a:r>
              <a:rPr lang="en-US" sz="1100" b="1" dirty="0" err="1">
                <a:latin typeface="Ford Antenna Regular"/>
                <a:cs typeface="Ford Antenna Regular"/>
              </a:rPr>
              <a:t>response.correlationId</a:t>
            </a:r>
            <a:r>
              <a:rPr lang="en-US" sz="1100" b="1" dirty="0">
                <a:latin typeface="Ford Antenna Regular"/>
                <a:cs typeface="Ford Antenna Regular"/>
              </a:rPr>
              <a:t> == </a:t>
            </a:r>
            <a:r>
              <a:rPr lang="en-US" sz="1100" b="1" dirty="0" err="1">
                <a:latin typeface="Ford Antenna Regular"/>
                <a:cs typeface="Ford Antenna Regular"/>
              </a:rPr>
              <a:t>commandId</a:t>
            </a:r>
            <a:r>
              <a:rPr lang="en-US" sz="1100" b="1" dirty="0">
                <a:latin typeface="Ford Antenna Regular"/>
                <a:cs typeface="Ford Antenna Regular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331260-8C8C-42FA-B422-040CC8F7B627}"/>
              </a:ext>
            </a:extLst>
          </p:cNvPr>
          <p:cNvSpPr txBox="1"/>
          <p:nvPr/>
        </p:nvSpPr>
        <p:spPr>
          <a:xfrm>
            <a:off x="2618705" y="1744267"/>
            <a:ext cx="2871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Ford Antenna Regular"/>
                <a:cs typeface="Ford Antenna Regular"/>
              </a:rPr>
              <a:t>map (response -&gt; </a:t>
            </a:r>
            <a:r>
              <a:rPr lang="en-US" sz="1100" b="1" dirty="0" err="1">
                <a:latin typeface="Ford Antenna Regular"/>
                <a:cs typeface="Ford Antenna Regular"/>
              </a:rPr>
              <a:t>populateFinalResponse</a:t>
            </a:r>
            <a:r>
              <a:rPr lang="en-US" sz="1100" b="1" dirty="0">
                <a:latin typeface="Ford Antenna Regular"/>
                <a:cs typeface="Ford Antenna Regular"/>
              </a:rPr>
              <a:t>())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883B411-0E5C-4AC3-BF32-4F6A6912C10A}"/>
              </a:ext>
            </a:extLst>
          </p:cNvPr>
          <p:cNvSpPr/>
          <p:nvPr/>
        </p:nvSpPr>
        <p:spPr>
          <a:xfrm>
            <a:off x="1663060" y="1275253"/>
            <a:ext cx="286184" cy="26160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B2CD663-F2E8-4459-9007-897ABA2969B5}"/>
              </a:ext>
            </a:extLst>
          </p:cNvPr>
          <p:cNvSpPr/>
          <p:nvPr/>
        </p:nvSpPr>
        <p:spPr>
          <a:xfrm>
            <a:off x="1663060" y="1275251"/>
            <a:ext cx="286185" cy="26161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97DAAF-78A2-4AED-AF22-773DD6325899}"/>
              </a:ext>
            </a:extLst>
          </p:cNvPr>
          <p:cNvSpPr txBox="1"/>
          <p:nvPr/>
        </p:nvSpPr>
        <p:spPr>
          <a:xfrm>
            <a:off x="665229" y="2329862"/>
            <a:ext cx="59879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    "metrics": {},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stateTransitions</a:t>
            </a:r>
            <a:r>
              <a:rPr lang="en-US" sz="1400" dirty="0"/>
              <a:t>": {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actuationLock</a:t>
            </a:r>
            <a:r>
              <a:rPr lang="en-US" sz="1400" dirty="0"/>
              <a:t>": {</a:t>
            </a:r>
          </a:p>
          <a:p>
            <a:r>
              <a:rPr lang="en-US" sz="1400" dirty="0"/>
              <a:t>            "</a:t>
            </a:r>
            <a:r>
              <a:rPr lang="en-US" sz="1400" dirty="0" err="1"/>
              <a:t>correlationId</a:t>
            </a:r>
            <a:r>
              <a:rPr lang="en-US" sz="1400" dirty="0"/>
              <a:t>": "7e153c1d-c2e4-4c04-afac-e7aa78b8951c",</a:t>
            </a:r>
          </a:p>
          <a:p>
            <a:r>
              <a:rPr lang="en-US" sz="1400" dirty="0"/>
              <a:t>            "</a:t>
            </a:r>
            <a:r>
              <a:rPr lang="en-US" sz="1400" dirty="0" err="1"/>
              <a:t>fromState</a:t>
            </a:r>
            <a:r>
              <a:rPr lang="en-US" sz="1400" dirty="0"/>
              <a:t>": "requested",</a:t>
            </a:r>
          </a:p>
          <a:p>
            <a:r>
              <a:rPr lang="en-US" sz="1400" dirty="0"/>
              <a:t>            "</a:t>
            </a:r>
            <a:r>
              <a:rPr lang="en-US" sz="1400" dirty="0" err="1"/>
              <a:t>toState</a:t>
            </a:r>
            <a:r>
              <a:rPr lang="en-US" sz="1400" dirty="0"/>
              <a:t>": "</a:t>
            </a:r>
            <a:r>
              <a:rPr lang="en-US" sz="1400" dirty="0" err="1"/>
              <a:t>request_delivery_queued</a:t>
            </a:r>
            <a:r>
              <a:rPr lang="en-US" sz="1400" dirty="0"/>
              <a:t>"</a:t>
            </a:r>
          </a:p>
          <a:p>
            <a:r>
              <a:rPr lang="en-US" sz="1400" dirty="0"/>
              <a:t>        }</a:t>
            </a:r>
          </a:p>
          <a:p>
            <a:r>
              <a:rPr lang="en-US" sz="1400" dirty="0"/>
              <a:t>    }</a:t>
            </a:r>
          </a:p>
          <a:p>
            <a:r>
              <a:rPr lang="en-US" sz="1400" dirty="0"/>
              <a:t>}</a:t>
            </a:r>
          </a:p>
          <a:p>
            <a:pPr>
              <a:spcAft>
                <a:spcPts val="600"/>
              </a:spcAft>
            </a:pPr>
            <a:endParaRPr lang="en-US" sz="1400" dirty="0">
              <a:latin typeface="Ford Antenna Regular"/>
              <a:cs typeface="Ford Antenna Regular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29B53C-0732-44C3-93C1-63F3E2F84323}"/>
              </a:ext>
            </a:extLst>
          </p:cNvPr>
          <p:cNvSpPr/>
          <p:nvPr/>
        </p:nvSpPr>
        <p:spPr>
          <a:xfrm>
            <a:off x="1659576" y="1269800"/>
            <a:ext cx="286184" cy="267061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45FA3A-07B7-4D3F-9FD4-C482344EFC75}"/>
              </a:ext>
            </a:extLst>
          </p:cNvPr>
          <p:cNvSpPr txBox="1"/>
          <p:nvPr/>
        </p:nvSpPr>
        <p:spPr>
          <a:xfrm>
            <a:off x="520980" y="2172614"/>
            <a:ext cx="62069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    "metrics": {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doorStatus</a:t>
            </a:r>
            <a:r>
              <a:rPr lang="en-US" sz="1400" dirty="0"/>
              <a:t>": [</a:t>
            </a:r>
          </a:p>
          <a:p>
            <a:r>
              <a:rPr lang="en-US" sz="1400" dirty="0"/>
              <a:t>            {</a:t>
            </a:r>
          </a:p>
          <a:p>
            <a:r>
              <a:rPr lang="en-US" sz="1400" dirty="0"/>
              <a:t>                "</a:t>
            </a:r>
            <a:r>
              <a:rPr lang="en-US" sz="1400" dirty="0" err="1"/>
              <a:t>metricKind</a:t>
            </a:r>
            <a:r>
              <a:rPr lang="en-US" sz="1400" dirty="0"/>
              <a:t>": "GAUGE",</a:t>
            </a:r>
          </a:p>
          <a:p>
            <a:r>
              <a:rPr lang="en-US" sz="1400" dirty="0"/>
              <a:t>                "</a:t>
            </a:r>
            <a:r>
              <a:rPr lang="en-US" sz="1400" dirty="0" err="1"/>
              <a:t>startTime</a:t>
            </a:r>
            <a:r>
              <a:rPr lang="en-US" sz="1400" dirty="0"/>
              <a:t>": "2020-07-07T15:18:15Z",</a:t>
            </a:r>
          </a:p>
          <a:p>
            <a:r>
              <a:rPr lang="en-US" sz="1400" dirty="0"/>
              <a:t>                "value": “AJAR",</a:t>
            </a:r>
          </a:p>
          <a:p>
            <a:r>
              <a:rPr lang="en-US" sz="1400" dirty="0"/>
              <a:t>                "</a:t>
            </a:r>
            <a:r>
              <a:rPr lang="en-US" sz="1400" dirty="0" err="1"/>
              <a:t>vehicleDoor</a:t>
            </a:r>
            <a:r>
              <a:rPr lang="en-US" sz="1400" dirty="0"/>
              <a:t>": "REAR_LEFT",</a:t>
            </a:r>
          </a:p>
          <a:p>
            <a:r>
              <a:rPr lang="en-US" sz="1400" dirty="0"/>
              <a:t>                "</a:t>
            </a:r>
            <a:r>
              <a:rPr lang="en-US" sz="1400" dirty="0" err="1"/>
              <a:t>vehicleOccupantRole</a:t>
            </a:r>
            <a:r>
              <a:rPr lang="en-US" sz="1400" dirty="0"/>
              <a:t>": "PASSENGER"</a:t>
            </a:r>
          </a:p>
          <a:p>
            <a:r>
              <a:rPr lang="en-US" sz="1400" dirty="0"/>
              <a:t>            }]},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stateTransitions</a:t>
            </a:r>
            <a:r>
              <a:rPr lang="en-US" sz="1400" dirty="0"/>
              <a:t>": {},</a:t>
            </a:r>
          </a:p>
          <a:p>
            <a:r>
              <a:rPr lang="en-US" sz="1400" dirty="0"/>
              <a:t>}</a:t>
            </a:r>
          </a:p>
          <a:p>
            <a:pPr>
              <a:spcAft>
                <a:spcPts val="600"/>
              </a:spcAft>
            </a:pPr>
            <a:endParaRPr lang="en-US" sz="1400" dirty="0">
              <a:latin typeface="Ford Antenna Regular"/>
              <a:cs typeface="Ford Antenna Regular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120243-8720-4680-970C-1162F7280766}"/>
              </a:ext>
            </a:extLst>
          </p:cNvPr>
          <p:cNvSpPr txBox="1"/>
          <p:nvPr/>
        </p:nvSpPr>
        <p:spPr>
          <a:xfrm>
            <a:off x="520980" y="2178651"/>
            <a:ext cx="63532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    "metrics": {},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stateTransitions</a:t>
            </a:r>
            <a:r>
              <a:rPr lang="en-US" sz="1400" dirty="0"/>
              <a:t>": {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actuationLock</a:t>
            </a:r>
            <a:r>
              <a:rPr lang="en-US" sz="1400" dirty="0"/>
              <a:t>": {</a:t>
            </a:r>
          </a:p>
          <a:p>
            <a:r>
              <a:rPr lang="en-US" sz="1400" dirty="0"/>
              <a:t>            "</a:t>
            </a:r>
            <a:r>
              <a:rPr lang="en-US" sz="1400" dirty="0" err="1"/>
              <a:t>correlationId</a:t>
            </a:r>
            <a:r>
              <a:rPr lang="en-US" sz="1400" dirty="0"/>
              <a:t>": "7e153c1d-c2e4-4c04-afac-e7aa78b8951c",</a:t>
            </a:r>
          </a:p>
          <a:p>
            <a:r>
              <a:rPr lang="en-US" sz="1400" dirty="0"/>
              <a:t>            "</a:t>
            </a:r>
            <a:r>
              <a:rPr lang="en-US" sz="1400" dirty="0" err="1"/>
              <a:t>fromState</a:t>
            </a:r>
            <a:r>
              <a:rPr lang="en-US" sz="1400" dirty="0"/>
              <a:t>": "</a:t>
            </a:r>
            <a:r>
              <a:rPr lang="en-US" sz="1400" dirty="0" err="1"/>
              <a:t>request_delivery_queued</a:t>
            </a:r>
            <a:r>
              <a:rPr lang="en-US" sz="1400" dirty="0"/>
              <a:t>",</a:t>
            </a:r>
          </a:p>
          <a:p>
            <a:r>
              <a:rPr lang="en-US" sz="1400" dirty="0"/>
              <a:t>            "</a:t>
            </a:r>
            <a:r>
              <a:rPr lang="en-US" sz="1400" dirty="0" err="1"/>
              <a:t>toState</a:t>
            </a:r>
            <a:r>
              <a:rPr lang="en-US" sz="1400" dirty="0"/>
              <a:t>": "success"</a:t>
            </a:r>
          </a:p>
          <a:p>
            <a:r>
              <a:rPr lang="en-US" sz="1400" dirty="0"/>
              <a:t>        }</a:t>
            </a:r>
          </a:p>
          <a:p>
            <a:r>
              <a:rPr lang="en-US" sz="1400" dirty="0"/>
              <a:t>    }</a:t>
            </a:r>
          </a:p>
          <a:p>
            <a:r>
              <a:rPr lang="en-US" sz="1400" dirty="0"/>
              <a:t>}</a:t>
            </a:r>
          </a:p>
          <a:p>
            <a:pPr>
              <a:spcAft>
                <a:spcPts val="600"/>
              </a:spcAft>
            </a:pPr>
            <a:endParaRPr lang="en-US" sz="1400" dirty="0">
              <a:latin typeface="Ford Antenna Regular"/>
              <a:cs typeface="Ford Antenna Regular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936D7C6-0430-4D5A-92C8-3D36FE3DE6CD}"/>
              </a:ext>
            </a:extLst>
          </p:cNvPr>
          <p:cNvSpPr/>
          <p:nvPr/>
        </p:nvSpPr>
        <p:spPr>
          <a:xfrm>
            <a:off x="1649915" y="1269800"/>
            <a:ext cx="286184" cy="26706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F1F88E-BFFD-4D9D-A4A4-5CB75FD5FAF5}"/>
              </a:ext>
            </a:extLst>
          </p:cNvPr>
          <p:cNvSpPr txBox="1"/>
          <p:nvPr/>
        </p:nvSpPr>
        <p:spPr>
          <a:xfrm>
            <a:off x="2357721" y="1740247"/>
            <a:ext cx="325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latin typeface="Ford Antenna Regular"/>
                <a:cs typeface="Ford Antenna Regular"/>
              </a:rPr>
              <a:t>filter (</a:t>
            </a:r>
            <a:r>
              <a:rPr lang="en-US" sz="1200" b="1" dirty="0" err="1">
                <a:solidFill>
                  <a:srgbClr val="FF0000"/>
                </a:solidFill>
                <a:latin typeface="Ford Antenna Regular"/>
                <a:cs typeface="Ford Antenna Regular"/>
              </a:rPr>
              <a:t>isResponseSuccess</a:t>
            </a:r>
            <a:r>
              <a:rPr lang="en-US" sz="1200" b="1" dirty="0">
                <a:latin typeface="Ford Antenna Regular"/>
                <a:cs typeface="Ford Antenna Regular"/>
              </a:rPr>
              <a:t> || </a:t>
            </a:r>
            <a:r>
              <a:rPr lang="en-US" sz="1200" b="1" dirty="0" err="1">
                <a:solidFill>
                  <a:srgbClr val="FF0000"/>
                </a:solidFill>
                <a:latin typeface="Ford Antenna Regular"/>
                <a:cs typeface="Ford Antenna Regular"/>
              </a:rPr>
              <a:t>isResponseFailure</a:t>
            </a:r>
            <a:r>
              <a:rPr lang="en-US" sz="1200" b="1" dirty="0">
                <a:latin typeface="Ford Antenna Regular"/>
                <a:cs typeface="Ford Antenna Regular"/>
              </a:rPr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14455E-ED88-48C6-8525-8F345ECA0807}"/>
              </a:ext>
            </a:extLst>
          </p:cNvPr>
          <p:cNvSpPr txBox="1"/>
          <p:nvPr/>
        </p:nvSpPr>
        <p:spPr>
          <a:xfrm>
            <a:off x="497831" y="2575492"/>
            <a:ext cx="37197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Ford Antenna Regular"/>
                <a:cs typeface="Ford Antenna Regular"/>
              </a:rPr>
              <a:t>Contains metrics and success state?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Ford Antenna Regular"/>
                <a:cs typeface="Ford Antenna Regular"/>
              </a:rPr>
              <a:t>Contains failure state / timeout?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1335751-D088-41A6-9892-D481F1642A90}"/>
              </a:ext>
            </a:extLst>
          </p:cNvPr>
          <p:cNvSpPr/>
          <p:nvPr/>
        </p:nvSpPr>
        <p:spPr>
          <a:xfrm>
            <a:off x="4505937" y="1299099"/>
            <a:ext cx="286185" cy="26009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0F100B9-803E-154E-A833-7FE6BDA76C38}"/>
              </a:ext>
            </a:extLst>
          </p:cNvPr>
          <p:cNvSpPr/>
          <p:nvPr/>
        </p:nvSpPr>
        <p:spPr>
          <a:xfrm>
            <a:off x="7113416" y="1071521"/>
            <a:ext cx="1345963" cy="2861438"/>
          </a:xfrm>
          <a:prstGeom prst="round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C9301-2E66-1049-9152-3BB05E95A0E1}"/>
              </a:ext>
            </a:extLst>
          </p:cNvPr>
          <p:cNvSpPr txBox="1"/>
          <p:nvPr/>
        </p:nvSpPr>
        <p:spPr>
          <a:xfrm>
            <a:off x="7446624" y="1188014"/>
            <a:ext cx="679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Ford Antenna Regular"/>
                <a:cs typeface="Ford Antenna Regular"/>
              </a:rPr>
              <a:t>CV Core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5B8427-1989-F24D-A37C-E2616FB0EEE3}"/>
              </a:ext>
            </a:extLst>
          </p:cNvPr>
          <p:cNvSpPr/>
          <p:nvPr/>
        </p:nvSpPr>
        <p:spPr>
          <a:xfrm>
            <a:off x="7315200" y="1659037"/>
            <a:ext cx="359196" cy="34081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F8DA18-9172-964E-89CF-3C4DF2E12EA0}"/>
              </a:ext>
            </a:extLst>
          </p:cNvPr>
          <p:cNvSpPr/>
          <p:nvPr/>
        </p:nvSpPr>
        <p:spPr>
          <a:xfrm>
            <a:off x="7315200" y="2187768"/>
            <a:ext cx="359196" cy="34081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289E10-16FB-1248-9D7C-CCD1C7A55BF7}"/>
              </a:ext>
            </a:extLst>
          </p:cNvPr>
          <p:cNvSpPr/>
          <p:nvPr/>
        </p:nvSpPr>
        <p:spPr>
          <a:xfrm>
            <a:off x="7315200" y="2716499"/>
            <a:ext cx="359196" cy="340812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CC0846-28A1-EB4D-8BA6-177EEB7EB2BE}"/>
              </a:ext>
            </a:extLst>
          </p:cNvPr>
          <p:cNvSpPr/>
          <p:nvPr/>
        </p:nvSpPr>
        <p:spPr>
          <a:xfrm>
            <a:off x="7315242" y="3245230"/>
            <a:ext cx="359196" cy="34081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B166F8F-9BAB-904D-B305-BBBC9E13A511}"/>
              </a:ext>
            </a:extLst>
          </p:cNvPr>
          <p:cNvSpPr/>
          <p:nvPr/>
        </p:nvSpPr>
        <p:spPr>
          <a:xfrm>
            <a:off x="7841182" y="1657111"/>
            <a:ext cx="414362" cy="367398"/>
          </a:xfrm>
          <a:prstGeom prst="mathMultiply">
            <a:avLst/>
          </a:prstGeom>
          <a:solidFill>
            <a:srgbClr val="FF000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>
            <a:extLst>
              <a:ext uri="{FF2B5EF4-FFF2-40B4-BE49-F238E27FC236}">
                <a16:creationId xmlns:a16="http://schemas.microsoft.com/office/drawing/2014/main" id="{E2F3F1F7-3863-A945-A4E9-598EF89A9926}"/>
              </a:ext>
            </a:extLst>
          </p:cNvPr>
          <p:cNvSpPr/>
          <p:nvPr/>
        </p:nvSpPr>
        <p:spPr>
          <a:xfrm>
            <a:off x="7841182" y="2162189"/>
            <a:ext cx="414362" cy="367398"/>
          </a:xfrm>
          <a:prstGeom prst="mathMultiply">
            <a:avLst/>
          </a:prstGeom>
          <a:solidFill>
            <a:srgbClr val="FF000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65516E96-B847-4912-92E9-FA57ED78E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2582" y="2713302"/>
            <a:ext cx="283723" cy="283723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A8A0B531-CBB0-49BF-AC33-8EE0564EA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2582" y="3260444"/>
            <a:ext cx="283723" cy="28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85185E-6 L 0.16007 0.0009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85185E-6 L 0.16076 0.00062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93827E-7 L 0.16215 0.00093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93827E-7 L 0.16319 0.00093 " pathEditMode="relative" rAng="0" ptsTypes="AA">
                                      <p:cBhvr>
                                        <p:cTn id="18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6042 -0.00371 " pathEditMode="relative" rAng="0" ptsTypes="AA">
                                      <p:cBhvr>
                                        <p:cTn id="2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44" grpId="0"/>
      <p:bldP spid="44" grpId="1"/>
      <p:bldP spid="47" grpId="0"/>
      <p:bldP spid="47" grpId="1"/>
      <p:bldP spid="49" grpId="0"/>
      <p:bldP spid="49" grpId="1"/>
      <p:bldP spid="51" grpId="0"/>
      <p:bldP spid="51" grpId="2"/>
      <p:bldP spid="51" grpId="3"/>
      <p:bldP spid="51" grpId="4"/>
      <p:bldP spid="51" grpId="5"/>
      <p:bldP spid="51" grpId="6"/>
      <p:bldP spid="51" grpId="7"/>
      <p:bldP spid="51" grpId="8"/>
      <p:bldP spid="53" grpId="0" animBg="1"/>
      <p:bldP spid="53" grpId="1" animBg="1"/>
      <p:bldP spid="53" grpId="2" animBg="1"/>
      <p:bldP spid="55" grpId="0" animBg="1"/>
      <p:bldP spid="55" grpId="1" animBg="1"/>
      <p:bldP spid="55" grpId="2" animBg="1"/>
      <p:bldP spid="57" grpId="0"/>
      <p:bldP spid="57" grpId="1"/>
      <p:bldP spid="59" grpId="0" animBg="1"/>
      <p:bldP spid="59" grpId="1" animBg="1"/>
      <p:bldP spid="59" grpId="2" animBg="1"/>
      <p:bldP spid="60" grpId="0"/>
      <p:bldP spid="60" grpId="1"/>
      <p:bldP spid="62" grpId="0"/>
      <p:bldP spid="62" grpId="1"/>
      <p:bldP spid="64" grpId="0" animBg="1"/>
      <p:bldP spid="64" grpId="1" animBg="1"/>
      <p:bldP spid="64" grpId="2" animBg="1"/>
      <p:bldP spid="66" grpId="0"/>
      <p:bldP spid="66" grpId="1"/>
      <p:bldP spid="66" grpId="2"/>
      <p:bldP spid="66" grpId="3"/>
      <p:bldP spid="66" grpId="4"/>
      <p:bldP spid="66" grpId="5"/>
      <p:bldP spid="66" grpId="6"/>
      <p:bldP spid="67" grpId="0"/>
      <p:bldP spid="68" grpId="0" animBg="1"/>
      <p:bldP spid="68" grpId="1" animBg="1"/>
      <p:bldP spid="11" grpId="0" animBg="1"/>
      <p:bldP spid="34" grpId="0" animBg="1"/>
      <p:bldP spid="36" grpId="0" animBg="1"/>
      <p:bldP spid="40" grpId="0" animBg="1"/>
      <p:bldP spid="13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FC887D-69F7-4020-A77B-7D3A3BC1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5307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900">
              <a:cs typeface="+mn-cs"/>
            </a:endParaRPr>
          </a:p>
        </p:txBody>
      </p:sp>
      <p:pic>
        <p:nvPicPr>
          <p:cNvPr id="5" name="Picture 4" descr="FO_RGB">
            <a:extLst>
              <a:ext uri="{FF2B5EF4-FFF2-40B4-BE49-F238E27FC236}">
                <a16:creationId xmlns:a16="http://schemas.microsoft.com/office/drawing/2014/main" id="{5B89EF3E-EEC6-4724-AF13-9ED5FA66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89422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0B43C24-0578-4E0A-B9D8-8D23CFD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1" y="4867836"/>
            <a:ext cx="9144560" cy="275665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675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E4D7B-B1AB-48F5-A044-B20BF77C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242" y="59439"/>
            <a:ext cx="1102216" cy="470697"/>
          </a:xfrm>
          <a:prstGeom prst="rect">
            <a:avLst/>
          </a:prstGeom>
        </p:spPr>
      </p:pic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1CAAE75A-B880-4766-AEA0-23ED88D4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3414" y="4815455"/>
            <a:ext cx="493044" cy="273844"/>
          </a:xfrm>
        </p:spPr>
        <p:txBody>
          <a:bodyPr/>
          <a:lstStyle/>
          <a:p>
            <a:fld id="{86F8B3C2-5A1B-4155-A968-7B973F3F2FFE}" type="slidenum">
              <a:rPr lang="en-US" sz="1800" smtClean="0">
                <a:solidFill>
                  <a:schemeClr val="bg1"/>
                </a:solidFill>
              </a:rPr>
              <a:t>13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E7E8F3-9CD5-4AD0-AE3D-826B6CD65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Scalability?</a:t>
            </a:r>
          </a:p>
          <a:p>
            <a:r>
              <a:rPr lang="en-US" sz="1800" b="1" dirty="0"/>
              <a:t>Customize our own command process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34571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FC887D-69F7-4020-A77B-7D3A3BC1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5307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900">
              <a:cs typeface="+mn-cs"/>
            </a:endParaRPr>
          </a:p>
        </p:txBody>
      </p:sp>
      <p:pic>
        <p:nvPicPr>
          <p:cNvPr id="5" name="Picture 4" descr="FO_RGB">
            <a:extLst>
              <a:ext uri="{FF2B5EF4-FFF2-40B4-BE49-F238E27FC236}">
                <a16:creationId xmlns:a16="http://schemas.microsoft.com/office/drawing/2014/main" id="{5B89EF3E-EEC6-4724-AF13-9ED5FA66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89422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0B43C24-0578-4E0A-B9D8-8D23CFD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1" y="4867836"/>
            <a:ext cx="9144560" cy="275665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675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E4D7B-B1AB-48F5-A044-B20BF77C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242" y="59439"/>
            <a:ext cx="1102216" cy="470697"/>
          </a:xfrm>
          <a:prstGeom prst="rect">
            <a:avLst/>
          </a:prstGeom>
        </p:spPr>
      </p:pic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1CAAE75A-B880-4766-AEA0-23ED88D4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3414" y="4815455"/>
            <a:ext cx="493044" cy="273844"/>
          </a:xfrm>
        </p:spPr>
        <p:txBody>
          <a:bodyPr/>
          <a:lstStyle/>
          <a:p>
            <a:fld id="{86F8B3C2-5A1B-4155-A968-7B973F3F2FFE}" type="slidenum">
              <a:rPr lang="en-US" sz="1800" smtClean="0">
                <a:solidFill>
                  <a:schemeClr val="bg1"/>
                </a:solidFill>
              </a:rPr>
              <a:t>14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C62994-DB8A-40BC-8166-07B3AA4F7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" y="1043124"/>
            <a:ext cx="9147395" cy="3574032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DA0822-5B28-45AA-8F52-0199E1F15A3B}"/>
              </a:ext>
            </a:extLst>
          </p:cNvPr>
          <p:cNvCxnSpPr/>
          <p:nvPr/>
        </p:nvCxnSpPr>
        <p:spPr>
          <a:xfrm>
            <a:off x="778933" y="2088445"/>
            <a:ext cx="19868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12E6F8D-A6AF-4D84-9FD0-07DDA33C1ADE}"/>
              </a:ext>
            </a:extLst>
          </p:cNvPr>
          <p:cNvSpPr/>
          <p:nvPr/>
        </p:nvSpPr>
        <p:spPr>
          <a:xfrm>
            <a:off x="256032" y="2735885"/>
            <a:ext cx="8810426" cy="89245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2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FC887D-69F7-4020-A77B-7D3A3BC1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84"/>
            <a:ext cx="9144000" cy="545307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900">
              <a:cs typeface="+mn-cs"/>
            </a:endParaRPr>
          </a:p>
        </p:txBody>
      </p:sp>
      <p:pic>
        <p:nvPicPr>
          <p:cNvPr id="5" name="Picture 4" descr="FO_RGB">
            <a:extLst>
              <a:ext uri="{FF2B5EF4-FFF2-40B4-BE49-F238E27FC236}">
                <a16:creationId xmlns:a16="http://schemas.microsoft.com/office/drawing/2014/main" id="{5B89EF3E-EEC6-4724-AF13-9ED5FA66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89422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0B43C24-0578-4E0A-B9D8-8D23CFD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1" y="4867836"/>
            <a:ext cx="9144560" cy="275665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675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E4D7B-B1AB-48F5-A044-B20BF77C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242" y="59439"/>
            <a:ext cx="1102216" cy="470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C5710-4188-4283-85C7-AC7E631C9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188" y="2317475"/>
            <a:ext cx="4925062" cy="508552"/>
          </a:xfrm>
        </p:spPr>
        <p:txBody>
          <a:bodyPr>
            <a:noAutofit/>
          </a:bodyPr>
          <a:lstStyle/>
          <a:p>
            <a:r>
              <a:rPr lang="en-US" sz="2100" b="1" dirty="0">
                <a:solidFill>
                  <a:schemeClr val="tx1">
                    <a:lumMod val="50000"/>
                  </a:schemeClr>
                </a:solidFill>
              </a:rPr>
              <a:t>Thank you</a:t>
            </a:r>
            <a:endParaRPr lang="en-US" sz="13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943A037C-3E02-46B2-96B8-15495BE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6318" y="4815455"/>
            <a:ext cx="290140" cy="273844"/>
          </a:xfrm>
        </p:spPr>
        <p:txBody>
          <a:bodyPr/>
          <a:lstStyle/>
          <a:p>
            <a:fld id="{86F8B3C2-5A1B-4155-A968-7B973F3F2FFE}" type="slidenum">
              <a:rPr lang="en-US" sz="1800" smtClean="0">
                <a:solidFill>
                  <a:schemeClr val="bg1"/>
                </a:solidFill>
              </a:rPr>
              <a:t>15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FC887D-69F7-4020-A77B-7D3A3BC1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5307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900">
              <a:cs typeface="+mn-cs"/>
            </a:endParaRPr>
          </a:p>
        </p:txBody>
      </p:sp>
      <p:pic>
        <p:nvPicPr>
          <p:cNvPr id="5" name="Picture 4" descr="FO_RGB">
            <a:extLst>
              <a:ext uri="{FF2B5EF4-FFF2-40B4-BE49-F238E27FC236}">
                <a16:creationId xmlns:a16="http://schemas.microsoft.com/office/drawing/2014/main" id="{5B89EF3E-EEC6-4724-AF13-9ED5FA66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89422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0B43C24-0578-4E0A-B9D8-8D23CFD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1" y="4867836"/>
            <a:ext cx="9144560" cy="275665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675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E4D7B-B1AB-48F5-A044-B20BF77C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242" y="59439"/>
            <a:ext cx="1102216" cy="470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C5710-4188-4283-85C7-AC7E631C9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188" y="633645"/>
            <a:ext cx="4925062" cy="545306"/>
          </a:xfrm>
        </p:spPr>
        <p:txBody>
          <a:bodyPr>
            <a:noAutofit/>
          </a:bodyPr>
          <a:lstStyle/>
          <a:p>
            <a:r>
              <a:rPr lang="en-US" sz="2100" b="1" dirty="0">
                <a:solidFill>
                  <a:schemeClr val="tx1">
                    <a:lumMod val="50000"/>
                  </a:schemeClr>
                </a:solidFill>
              </a:rPr>
              <a:t>What is WebSocket?</a:t>
            </a:r>
            <a:endParaRPr lang="en-US" sz="13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5605-3BE2-45D7-A66B-FF109BCA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6318" y="4815455"/>
            <a:ext cx="290140" cy="273844"/>
          </a:xfrm>
        </p:spPr>
        <p:txBody>
          <a:bodyPr/>
          <a:lstStyle/>
          <a:p>
            <a:fld id="{86F8B3C2-5A1B-4155-A968-7B973F3F2FFE}" type="slidenum">
              <a:rPr lang="en-US" sz="1800" smtClean="0">
                <a:solidFill>
                  <a:schemeClr val="bg1"/>
                </a:solidFill>
              </a:rPr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98CE9B-5D63-428A-BF2E-947E17B1E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325" y="1489868"/>
            <a:ext cx="4705350" cy="3067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C4D75E-6AF9-4808-973C-E515E6E6A42C}"/>
              </a:ext>
            </a:extLst>
          </p:cNvPr>
          <p:cNvSpPr txBox="1"/>
          <p:nvPr/>
        </p:nvSpPr>
        <p:spPr>
          <a:xfrm>
            <a:off x="2834640" y="2761783"/>
            <a:ext cx="713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Ford Antenna Regular"/>
                <a:cs typeface="Ford Antenna Regular"/>
              </a:rPr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4E9F32-EF3B-4B75-BBB9-FAE2C65A1AFC}"/>
              </a:ext>
            </a:extLst>
          </p:cNvPr>
          <p:cNvSpPr txBox="1"/>
          <p:nvPr/>
        </p:nvSpPr>
        <p:spPr>
          <a:xfrm>
            <a:off x="2834640" y="3175793"/>
            <a:ext cx="713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Ford Antenna Regular"/>
                <a:cs typeface="Ford Antenna Regular"/>
              </a:rPr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282E4-466B-4562-A1CF-A8D9E6BDE0B6}"/>
              </a:ext>
            </a:extLst>
          </p:cNvPr>
          <p:cNvSpPr txBox="1"/>
          <p:nvPr/>
        </p:nvSpPr>
        <p:spPr>
          <a:xfrm>
            <a:off x="2834640" y="3577906"/>
            <a:ext cx="713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Ford Antenna Regular"/>
                <a:cs typeface="Ford Antenna Regular"/>
              </a:rPr>
              <a:t>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236C8-A7F3-4B13-AFC3-A9EBBED73FD0}"/>
              </a:ext>
            </a:extLst>
          </p:cNvPr>
          <p:cNvSpPr txBox="1"/>
          <p:nvPr/>
        </p:nvSpPr>
        <p:spPr>
          <a:xfrm>
            <a:off x="2834640" y="3936607"/>
            <a:ext cx="713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Ford Antenna Regular"/>
                <a:cs typeface="Ford Antenna Regular"/>
              </a:rPr>
              <a:t>response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AB534F-1E13-4A8F-AE73-E57BEDD49C54}"/>
              </a:ext>
            </a:extLst>
          </p:cNvPr>
          <p:cNvCxnSpPr/>
          <p:nvPr/>
        </p:nvCxnSpPr>
        <p:spPr>
          <a:xfrm>
            <a:off x="2414016" y="4403750"/>
            <a:ext cx="15288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A07A9E-2E03-4382-BF3E-3125A12100A6}"/>
              </a:ext>
            </a:extLst>
          </p:cNvPr>
          <p:cNvSpPr txBox="1"/>
          <p:nvPr/>
        </p:nvSpPr>
        <p:spPr>
          <a:xfrm>
            <a:off x="2626157" y="4381404"/>
            <a:ext cx="1199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>
                <a:latin typeface="Ford Antenna Regular"/>
                <a:cs typeface="Ford Antenna Regular"/>
              </a:rPr>
              <a:t>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42366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FC887D-69F7-4020-A77B-7D3A3BC1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5307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900">
              <a:cs typeface="+mn-cs"/>
            </a:endParaRPr>
          </a:p>
        </p:txBody>
      </p:sp>
      <p:pic>
        <p:nvPicPr>
          <p:cNvPr id="5" name="Picture 4" descr="FO_RGB">
            <a:extLst>
              <a:ext uri="{FF2B5EF4-FFF2-40B4-BE49-F238E27FC236}">
                <a16:creationId xmlns:a16="http://schemas.microsoft.com/office/drawing/2014/main" id="{5B89EF3E-EEC6-4724-AF13-9ED5FA66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89422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0B43C24-0578-4E0A-B9D8-8D23CFD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1" y="4867836"/>
            <a:ext cx="9144560" cy="275665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675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E4D7B-B1AB-48F5-A044-B20BF77C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242" y="59439"/>
            <a:ext cx="1102216" cy="470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C5710-4188-4283-85C7-AC7E631C9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188" y="59439"/>
            <a:ext cx="4925062" cy="508552"/>
          </a:xfrm>
        </p:spPr>
        <p:txBody>
          <a:bodyPr>
            <a:noAutofit/>
          </a:bodyPr>
          <a:lstStyle/>
          <a:p>
            <a:r>
              <a:rPr lang="en-US" sz="2100" b="1" dirty="0"/>
              <a:t>Differences between HTTP and </a:t>
            </a:r>
            <a:r>
              <a:rPr lang="en-US" sz="2100" b="1" dirty="0" err="1"/>
              <a:t>Websocket</a:t>
            </a:r>
            <a:endParaRPr lang="en-US" sz="135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ECE9C06-BADA-45B0-8C31-9E2B88AFEF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426002"/>
              </p:ext>
            </p:extLst>
          </p:nvPr>
        </p:nvGraphicFramePr>
        <p:xfrm>
          <a:off x="628650" y="1258772"/>
          <a:ext cx="7886700" cy="261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799357841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60119440"/>
                    </a:ext>
                  </a:extLst>
                </a:gridCol>
              </a:tblGrid>
              <a:tr h="4389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HTTP (https://)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WebSocket (wss://)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20326517"/>
                  </a:ext>
                </a:extLst>
              </a:tr>
              <a:tr h="438901">
                <a:tc>
                  <a:txBody>
                    <a:bodyPr/>
                    <a:lstStyle/>
                    <a:p>
                      <a:r>
                        <a:rPr lang="en-US" sz="1400" dirty="0"/>
                        <a:t>Half Duplex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Full Duplex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19766552"/>
                  </a:ext>
                </a:extLst>
              </a:tr>
              <a:tr h="757554">
                <a:tc>
                  <a:txBody>
                    <a:bodyPr/>
                    <a:lstStyle/>
                    <a:p>
                      <a:r>
                        <a:rPr lang="en-US" sz="1400" dirty="0"/>
                        <a:t>Consumes time to establishing new TCP connection every time.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Establishes connection only once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3197667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closes after request is completed.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stays open.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3279436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Client/Server don’t listen to events over TCP connection.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Both client and server are simultaneously listening to change in events.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22352075"/>
                  </a:ext>
                </a:extLst>
              </a:tr>
            </a:tbl>
          </a:graphicData>
        </a:graphic>
      </p:graphicFrame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BDAA3C50-6503-4786-BC57-D8A073E4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6318" y="4815455"/>
            <a:ext cx="290140" cy="273844"/>
          </a:xfrm>
        </p:spPr>
        <p:txBody>
          <a:bodyPr/>
          <a:lstStyle/>
          <a:p>
            <a:fld id="{86F8B3C2-5A1B-4155-A968-7B973F3F2FFE}" type="slidenum">
              <a:rPr lang="en-US" sz="1800" smtClean="0">
                <a:solidFill>
                  <a:schemeClr val="bg1"/>
                </a:solidFill>
              </a:rPr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1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FC887D-69F7-4020-A77B-7D3A3BC1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5307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900">
              <a:cs typeface="+mn-cs"/>
            </a:endParaRPr>
          </a:p>
        </p:txBody>
      </p:sp>
      <p:pic>
        <p:nvPicPr>
          <p:cNvPr id="5" name="Picture 4" descr="FO_RGB">
            <a:extLst>
              <a:ext uri="{FF2B5EF4-FFF2-40B4-BE49-F238E27FC236}">
                <a16:creationId xmlns:a16="http://schemas.microsoft.com/office/drawing/2014/main" id="{5B89EF3E-EEC6-4724-AF13-9ED5FA66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89422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0B43C24-0578-4E0A-B9D8-8D23CFD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1" y="4867836"/>
            <a:ext cx="9144560" cy="275665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675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E4D7B-B1AB-48F5-A044-B20BF77C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242" y="59439"/>
            <a:ext cx="1102216" cy="470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C5710-4188-4283-85C7-AC7E631C9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667" y="242514"/>
            <a:ext cx="4925062" cy="545305"/>
          </a:xfrm>
        </p:spPr>
        <p:txBody>
          <a:bodyPr>
            <a:noAutofit/>
          </a:bodyPr>
          <a:lstStyle/>
          <a:p>
            <a:r>
              <a:rPr lang="en-US" sz="2100" b="1" dirty="0"/>
              <a:t>Current Architecture (HTTP - Polling)</a:t>
            </a:r>
            <a:br>
              <a:rPr lang="en-US" sz="2100" b="1" dirty="0"/>
            </a:br>
            <a:endParaRPr lang="en-US" sz="1350" b="1" dirty="0"/>
          </a:p>
        </p:txBody>
      </p:sp>
      <p:pic>
        <p:nvPicPr>
          <p:cNvPr id="15" name="Picture 14" descr="Related image">
            <a:extLst>
              <a:ext uri="{FF2B5EF4-FFF2-40B4-BE49-F238E27FC236}">
                <a16:creationId xmlns:a16="http://schemas.microsoft.com/office/drawing/2014/main" id="{46E7E324-4A68-9A42-97D0-89B6A10F8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4" b="14723"/>
          <a:stretch/>
        </p:blipFill>
        <p:spPr bwMode="auto">
          <a:xfrm>
            <a:off x="7794591" y="2803786"/>
            <a:ext cx="822960" cy="34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93C03DF-B904-1F44-839C-D95CD3F74846}"/>
              </a:ext>
            </a:extLst>
          </p:cNvPr>
          <p:cNvSpPr/>
          <p:nvPr/>
        </p:nvSpPr>
        <p:spPr>
          <a:xfrm>
            <a:off x="1759801" y="1905789"/>
            <a:ext cx="541247" cy="2073677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  <a:alpha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accent5">
                    <a:lumMod val="50000"/>
                  </a:schemeClr>
                </a:solidFill>
              </a:rPr>
              <a:t>FP/LW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C2EFD9-AF9E-DD4A-BF4C-DACBFF51C38D}"/>
              </a:ext>
            </a:extLst>
          </p:cNvPr>
          <p:cNvSpPr/>
          <p:nvPr/>
        </p:nvSpPr>
        <p:spPr>
          <a:xfrm>
            <a:off x="6371514" y="1927738"/>
            <a:ext cx="519391" cy="2051729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  <a:alpha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accent5">
                    <a:lumMod val="50000"/>
                  </a:schemeClr>
                </a:solidFill>
              </a:rPr>
              <a:t>VSDN/</a:t>
            </a:r>
          </a:p>
          <a:p>
            <a:pPr algn="ctr"/>
            <a:r>
              <a:rPr lang="en-US" sz="900" dirty="0">
                <a:solidFill>
                  <a:schemeClr val="accent5">
                    <a:lumMod val="50000"/>
                  </a:schemeClr>
                </a:solidFill>
              </a:rPr>
              <a:t>TMC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1C85B8-E1CF-9D41-9508-8B91C26C2C88}"/>
              </a:ext>
            </a:extLst>
          </p:cNvPr>
          <p:cNvCxnSpPr>
            <a:cxnSpLocks/>
          </p:cNvCxnSpPr>
          <p:nvPr/>
        </p:nvCxnSpPr>
        <p:spPr>
          <a:xfrm>
            <a:off x="2338992" y="2052449"/>
            <a:ext cx="4032522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5924FC-C906-3344-BBF4-7DB08B787DD1}"/>
              </a:ext>
            </a:extLst>
          </p:cNvPr>
          <p:cNvSpPr txBox="1"/>
          <p:nvPr/>
        </p:nvSpPr>
        <p:spPr>
          <a:xfrm>
            <a:off x="2432972" y="1850314"/>
            <a:ext cx="38649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Ford Antenna Light" panose="02000505000000020004" pitchFamily="2" charset="0"/>
              </a:rPr>
              <a:t>1. </a:t>
            </a:r>
            <a:r>
              <a:rPr lang="en-US" sz="1100" b="1" dirty="0">
                <a:solidFill>
                  <a:srgbClr val="0070C0"/>
                </a:solidFill>
                <a:latin typeface="Ford Antenna Light" panose="02000505000000020004" pitchFamily="2" charset="0"/>
              </a:rPr>
              <a:t>HTTP </a:t>
            </a:r>
            <a:r>
              <a:rPr lang="en-US" sz="1100" dirty="0">
                <a:solidFill>
                  <a:srgbClr val="0070C0"/>
                </a:solidFill>
                <a:latin typeface="Ford Antenna Light" panose="02000505000000020004" pitchFamily="2" charset="0"/>
              </a:rPr>
              <a:t>Request</a:t>
            </a:r>
            <a:r>
              <a:rPr lang="en-US" sz="1100" dirty="0">
                <a:latin typeface="Ford Antenna Light" panose="02000505000000020004" pitchFamily="2" charset="0"/>
              </a:rPr>
              <a:t> - Send command API (REMOTE_START, LOCK)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20D277-80E4-0A41-9F3B-1D03A6801833}"/>
              </a:ext>
            </a:extLst>
          </p:cNvPr>
          <p:cNvSpPr txBox="1"/>
          <p:nvPr/>
        </p:nvSpPr>
        <p:spPr>
          <a:xfrm>
            <a:off x="2468815" y="2278638"/>
            <a:ext cx="379020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Ford Antenna Light" panose="02000505000000020004" pitchFamily="2" charset="0"/>
              </a:rPr>
              <a:t>2. </a:t>
            </a:r>
            <a:r>
              <a:rPr lang="en-US" sz="1100" b="1" dirty="0">
                <a:solidFill>
                  <a:srgbClr val="0070C0"/>
                </a:solidFill>
                <a:latin typeface="Ford Antenna Light" panose="02000505000000020004" pitchFamily="2" charset="0"/>
              </a:rPr>
              <a:t>HTTP </a:t>
            </a:r>
            <a:r>
              <a:rPr lang="en-US" sz="1100" dirty="0">
                <a:solidFill>
                  <a:srgbClr val="0070C0"/>
                </a:solidFill>
                <a:latin typeface="Ford Antenna Light" panose="02000505000000020004" pitchFamily="2" charset="0"/>
              </a:rPr>
              <a:t>Response </a:t>
            </a:r>
            <a:r>
              <a:rPr lang="en-US" sz="1100" dirty="0">
                <a:latin typeface="Ford Antenna Light" panose="02000505000000020004" pitchFamily="2" charset="0"/>
              </a:rPr>
              <a:t>- Receives  correlation Id for the command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7858396-0E50-394B-9EE8-1F276A6D09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27" y="2126679"/>
            <a:ext cx="451016" cy="37440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836957E-2719-F24F-9AC3-FD07F63A81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80" y="2416528"/>
            <a:ext cx="321857" cy="3161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F0B908D-AEC5-D644-84BD-920AAA536620}"/>
              </a:ext>
            </a:extLst>
          </p:cNvPr>
          <p:cNvSpPr txBox="1"/>
          <p:nvPr/>
        </p:nvSpPr>
        <p:spPr>
          <a:xfrm>
            <a:off x="0" y="2097815"/>
            <a:ext cx="183844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 Polling Architecture</a:t>
            </a:r>
          </a:p>
          <a:p>
            <a:endParaRPr lang="en-US" sz="1800" dirty="0"/>
          </a:p>
          <a:p>
            <a:pPr marL="214313" indent="-214313">
              <a:buFont typeface="System Font Regular"/>
              <a:buChar char="☒"/>
            </a:pPr>
            <a:r>
              <a:rPr lang="en-US" sz="900" dirty="0"/>
              <a:t>Requires Polling </a:t>
            </a:r>
          </a:p>
          <a:p>
            <a:pPr marL="214313" indent="-214313">
              <a:buFont typeface="System Font Regular"/>
              <a:buChar char="☒"/>
            </a:pPr>
            <a:r>
              <a:rPr lang="en-US" sz="900" dirty="0"/>
              <a:t>Multiple Calls</a:t>
            </a:r>
          </a:p>
          <a:p>
            <a:pPr marL="214313" indent="-214313">
              <a:buFont typeface="System Font Regular"/>
              <a:buChar char="☒"/>
            </a:pPr>
            <a:r>
              <a:rPr lang="en-US" sz="900" dirty="0"/>
              <a:t>Increased Complexity </a:t>
            </a:r>
          </a:p>
          <a:p>
            <a:pPr marL="214313" indent="-214313">
              <a:buFont typeface="System Font Regular"/>
              <a:buChar char="☒"/>
            </a:pPr>
            <a:r>
              <a:rPr lang="en-US" sz="900" dirty="0"/>
              <a:t>Slow end-to-end response time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A876E1D-080C-A248-B35F-F88DA9C4A255}"/>
              </a:ext>
            </a:extLst>
          </p:cNvPr>
          <p:cNvCxnSpPr>
            <a:cxnSpLocks/>
          </p:cNvCxnSpPr>
          <p:nvPr/>
        </p:nvCxnSpPr>
        <p:spPr>
          <a:xfrm flipH="1">
            <a:off x="2315459" y="3255690"/>
            <a:ext cx="4021876" cy="0"/>
          </a:xfrm>
          <a:prstGeom prst="straightConnector1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CD7167D-DC4E-244C-BBCB-1E98B6AEAB9D}"/>
              </a:ext>
            </a:extLst>
          </p:cNvPr>
          <p:cNvSpPr txBox="1"/>
          <p:nvPr/>
        </p:nvSpPr>
        <p:spPr>
          <a:xfrm>
            <a:off x="2468815" y="2778438"/>
            <a:ext cx="230057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Ford Antenna Light" panose="02000505000000020004" pitchFamily="2" charset="0"/>
              </a:rPr>
              <a:t>3. </a:t>
            </a:r>
            <a:r>
              <a:rPr lang="en-US" sz="1100" b="1" dirty="0">
                <a:solidFill>
                  <a:srgbClr val="0070C0"/>
                </a:solidFill>
                <a:latin typeface="Ford Antenna Light" panose="02000505000000020004" pitchFamily="2" charset="0"/>
              </a:rPr>
              <a:t>HTTP</a:t>
            </a:r>
            <a:r>
              <a:rPr lang="en-US" sz="1100" dirty="0">
                <a:solidFill>
                  <a:srgbClr val="0070C0"/>
                </a:solidFill>
                <a:latin typeface="Ford Antenna Light" panose="02000505000000020004" pitchFamily="2" charset="0"/>
              </a:rPr>
              <a:t> Request/Response </a:t>
            </a:r>
            <a:r>
              <a:rPr lang="en-US" sz="1100" dirty="0">
                <a:latin typeface="Ford Antenna Light" panose="02000505000000020004" pitchFamily="2" charset="0"/>
              </a:rPr>
              <a:t>Polling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DD4087E-5D60-0D4C-86CE-E29BEAEDB6F4}"/>
              </a:ext>
            </a:extLst>
          </p:cNvPr>
          <p:cNvCxnSpPr>
            <a:cxnSpLocks/>
          </p:cNvCxnSpPr>
          <p:nvPr/>
        </p:nvCxnSpPr>
        <p:spPr>
          <a:xfrm flipV="1">
            <a:off x="2343374" y="3082056"/>
            <a:ext cx="3998342" cy="12824"/>
          </a:xfrm>
          <a:prstGeom prst="straightConnector1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7E30096-8EFE-664F-ADC8-852E371F4630}"/>
              </a:ext>
            </a:extLst>
          </p:cNvPr>
          <p:cNvCxnSpPr>
            <a:cxnSpLocks/>
          </p:cNvCxnSpPr>
          <p:nvPr/>
        </p:nvCxnSpPr>
        <p:spPr>
          <a:xfrm flipH="1" flipV="1">
            <a:off x="2284919" y="3745865"/>
            <a:ext cx="4070466" cy="10976"/>
          </a:xfrm>
          <a:prstGeom prst="straightConnector1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4DCF62E-C347-7B4B-A12D-CF6F6383635F}"/>
              </a:ext>
            </a:extLst>
          </p:cNvPr>
          <p:cNvSpPr txBox="1"/>
          <p:nvPr/>
        </p:nvSpPr>
        <p:spPr>
          <a:xfrm>
            <a:off x="2432972" y="3388776"/>
            <a:ext cx="395482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Ford Antenna Light" panose="02000505000000020004" pitchFamily="2" charset="0"/>
              </a:rPr>
              <a:t> 4. </a:t>
            </a:r>
            <a:r>
              <a:rPr lang="en-US" sz="1100" b="1" dirty="0">
                <a:solidFill>
                  <a:srgbClr val="0070C0"/>
                </a:solidFill>
                <a:latin typeface="Ford Antenna Light" panose="02000505000000020004" pitchFamily="2" charset="0"/>
              </a:rPr>
              <a:t>HTTP</a:t>
            </a:r>
            <a:r>
              <a:rPr lang="en-US" sz="1100" dirty="0">
                <a:solidFill>
                  <a:srgbClr val="0070C0"/>
                </a:solidFill>
                <a:latin typeface="Ford Antenna Light" panose="02000505000000020004" pitchFamily="2" charset="0"/>
              </a:rPr>
              <a:t> Request/Response </a:t>
            </a:r>
            <a:r>
              <a:rPr lang="en-US" sz="1100" dirty="0">
                <a:latin typeface="Ford Antenna Light" panose="02000505000000020004" pitchFamily="2" charset="0"/>
              </a:rPr>
              <a:t>Polling - </a:t>
            </a:r>
            <a:r>
              <a:rPr lang="en-US" sz="1100" b="1" dirty="0">
                <a:solidFill>
                  <a:srgbClr val="00B050"/>
                </a:solidFill>
                <a:latin typeface="Ford Antenna Light" panose="02000505000000020004" pitchFamily="2" charset="0"/>
              </a:rPr>
              <a:t>SUCCESS</a:t>
            </a:r>
            <a:r>
              <a:rPr lang="en-US" sz="1100" dirty="0">
                <a:latin typeface="Ford Antenna Light" panose="02000505000000020004" pitchFamily="2" charset="0"/>
              </a:rPr>
              <a:t> response</a:t>
            </a:r>
          </a:p>
        </p:txBody>
      </p:sp>
      <p:sp>
        <p:nvSpPr>
          <p:cNvPr id="59" name="Slide Number Placeholder 9">
            <a:extLst>
              <a:ext uri="{FF2B5EF4-FFF2-40B4-BE49-F238E27FC236}">
                <a16:creationId xmlns:a16="http://schemas.microsoft.com/office/drawing/2014/main" id="{8E80E057-86E5-48AD-858A-572259E9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6318" y="4815455"/>
            <a:ext cx="290140" cy="273844"/>
          </a:xfrm>
        </p:spPr>
        <p:txBody>
          <a:bodyPr/>
          <a:lstStyle/>
          <a:p>
            <a:fld id="{86F8B3C2-5A1B-4155-A968-7B973F3F2FFE}" type="slidenum">
              <a:rPr lang="en-US" sz="1800" smtClean="0">
                <a:solidFill>
                  <a:schemeClr val="bg1"/>
                </a:solidFill>
              </a:rPr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78B055-42AD-4E95-B7E0-5F46127CD24A}"/>
              </a:ext>
            </a:extLst>
          </p:cNvPr>
          <p:cNvCxnSpPr>
            <a:cxnSpLocks/>
            <a:stCxn id="33" idx="3"/>
            <a:endCxn id="15" idx="1"/>
          </p:cNvCxnSpPr>
          <p:nvPr/>
        </p:nvCxnSpPr>
        <p:spPr>
          <a:xfrm>
            <a:off x="6890905" y="2953603"/>
            <a:ext cx="903686" cy="22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FD75CC-5EF5-42C9-90A2-904453503D88}"/>
              </a:ext>
            </a:extLst>
          </p:cNvPr>
          <p:cNvCxnSpPr>
            <a:cxnSpLocks/>
          </p:cNvCxnSpPr>
          <p:nvPr/>
        </p:nvCxnSpPr>
        <p:spPr>
          <a:xfrm flipH="1" flipV="1">
            <a:off x="2307312" y="2604189"/>
            <a:ext cx="4070466" cy="10976"/>
          </a:xfrm>
          <a:prstGeom prst="straightConnector1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4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9" grpId="0"/>
      <p:bldP spid="99" grpId="0"/>
      <p:bldP spid="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FC887D-69F7-4020-A77B-7D3A3BC1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5307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900">
              <a:cs typeface="+mn-cs"/>
            </a:endParaRPr>
          </a:p>
        </p:txBody>
      </p:sp>
      <p:pic>
        <p:nvPicPr>
          <p:cNvPr id="5" name="Picture 4" descr="FO_RGB">
            <a:extLst>
              <a:ext uri="{FF2B5EF4-FFF2-40B4-BE49-F238E27FC236}">
                <a16:creationId xmlns:a16="http://schemas.microsoft.com/office/drawing/2014/main" id="{5B89EF3E-EEC6-4724-AF13-9ED5FA66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89422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0B43C24-0578-4E0A-B9D8-8D23CFD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1" y="4867836"/>
            <a:ext cx="9144560" cy="275665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675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E4D7B-B1AB-48F5-A044-B20BF77C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242" y="59439"/>
            <a:ext cx="1102216" cy="470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C5710-4188-4283-85C7-AC7E631C9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667" y="242514"/>
            <a:ext cx="4925062" cy="545305"/>
          </a:xfrm>
        </p:spPr>
        <p:txBody>
          <a:bodyPr>
            <a:noAutofit/>
          </a:bodyPr>
          <a:lstStyle/>
          <a:p>
            <a:r>
              <a:rPr lang="en-US" sz="2100" b="1" dirty="0"/>
              <a:t>New Architecture (WebSocket)</a:t>
            </a:r>
            <a:br>
              <a:rPr lang="en-US" sz="2100" b="1" dirty="0"/>
            </a:br>
            <a:endParaRPr lang="en-US" sz="1350" dirty="0"/>
          </a:p>
        </p:txBody>
      </p:sp>
      <p:pic>
        <p:nvPicPr>
          <p:cNvPr id="15" name="Picture 14" descr="Related image">
            <a:extLst>
              <a:ext uri="{FF2B5EF4-FFF2-40B4-BE49-F238E27FC236}">
                <a16:creationId xmlns:a16="http://schemas.microsoft.com/office/drawing/2014/main" id="{46E7E324-4A68-9A42-97D0-89B6A10F8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4" b="14723"/>
          <a:stretch/>
        </p:blipFill>
        <p:spPr bwMode="auto">
          <a:xfrm>
            <a:off x="7552762" y="2433535"/>
            <a:ext cx="822960" cy="34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739BCF-4617-8545-B79F-A3F57A9FE657}"/>
              </a:ext>
            </a:extLst>
          </p:cNvPr>
          <p:cNvSpPr/>
          <p:nvPr/>
        </p:nvSpPr>
        <p:spPr>
          <a:xfrm>
            <a:off x="1572816" y="1739879"/>
            <a:ext cx="551558" cy="1734938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  <a:alpha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accent5">
                    <a:lumMod val="50000"/>
                  </a:schemeClr>
                </a:solidFill>
              </a:rPr>
              <a:t>FP/LW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EDB0C4-DD5E-5142-9B4F-886ADC5A0EAD}"/>
              </a:ext>
            </a:extLst>
          </p:cNvPr>
          <p:cNvSpPr/>
          <p:nvPr/>
        </p:nvSpPr>
        <p:spPr>
          <a:xfrm>
            <a:off x="6186476" y="1727053"/>
            <a:ext cx="509079" cy="177131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  <a:alpha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accent5">
                    <a:lumMod val="50000"/>
                  </a:schemeClr>
                </a:solidFill>
              </a:rPr>
              <a:t>TMC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F67CD7-34AA-F14B-A252-C4EB53EB4E6F}"/>
              </a:ext>
            </a:extLst>
          </p:cNvPr>
          <p:cNvCxnSpPr>
            <a:cxnSpLocks/>
          </p:cNvCxnSpPr>
          <p:nvPr/>
        </p:nvCxnSpPr>
        <p:spPr>
          <a:xfrm flipV="1">
            <a:off x="2124374" y="1798283"/>
            <a:ext cx="4049619" cy="44945"/>
          </a:xfrm>
          <a:prstGeom prst="straightConnector1">
            <a:avLst/>
          </a:prstGeom>
          <a:ln w="19050" cap="flat" cmpd="sng">
            <a:solidFill>
              <a:schemeClr val="accent2">
                <a:lumMod val="75000"/>
              </a:schemeClr>
            </a:solidFill>
            <a:miter lim="800000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1B9155-4C37-FF48-B0B4-3865E687B1E5}"/>
              </a:ext>
            </a:extLst>
          </p:cNvPr>
          <p:cNvSpPr txBox="1"/>
          <p:nvPr/>
        </p:nvSpPr>
        <p:spPr>
          <a:xfrm>
            <a:off x="2239667" y="1614262"/>
            <a:ext cx="30570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Ford Antenna Light" panose="02000505000000020004" pitchFamily="2" charset="0"/>
              </a:rPr>
              <a:t>1.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Ford Antenna Light" panose="02000505000000020004" pitchFamily="2" charset="0"/>
              </a:rPr>
              <a:t>WebSocket</a:t>
            </a:r>
            <a:r>
              <a:rPr lang="en-US" sz="1100" dirty="0">
                <a:latin typeface="Ford Antenna Light" panose="02000505000000020004" pitchFamily="2" charset="0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Ford Antenna Light" panose="02000505000000020004" pitchFamily="2" charset="0"/>
              </a:rPr>
              <a:t>Open </a:t>
            </a:r>
            <a:r>
              <a:rPr lang="en-US" sz="1100" dirty="0">
                <a:latin typeface="Ford Antenna Light" panose="02000505000000020004" pitchFamily="2" charset="0"/>
              </a:rPr>
              <a:t>Connection to Telemetry API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5DA175-D7AE-5C49-89BD-20AFC60FF543}"/>
              </a:ext>
            </a:extLst>
          </p:cNvPr>
          <p:cNvCxnSpPr>
            <a:cxnSpLocks/>
          </p:cNvCxnSpPr>
          <p:nvPr/>
        </p:nvCxnSpPr>
        <p:spPr>
          <a:xfrm>
            <a:off x="2138011" y="2340072"/>
            <a:ext cx="4021387" cy="17305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prstDash val="dash"/>
            <a:tailEnd type="triangle" w="med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A736F0-5AD4-1D4D-8223-FB1444D78A45}"/>
              </a:ext>
            </a:extLst>
          </p:cNvPr>
          <p:cNvCxnSpPr>
            <a:cxnSpLocks/>
          </p:cNvCxnSpPr>
          <p:nvPr/>
        </p:nvCxnSpPr>
        <p:spPr>
          <a:xfrm>
            <a:off x="2124374" y="2088683"/>
            <a:ext cx="4062102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D7C7A5F-6797-D541-AFCB-079328233C60}"/>
              </a:ext>
            </a:extLst>
          </p:cNvPr>
          <p:cNvSpPr txBox="1"/>
          <p:nvPr/>
        </p:nvSpPr>
        <p:spPr>
          <a:xfrm>
            <a:off x="2239667" y="1880633"/>
            <a:ext cx="29860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Ford Antenna Light" panose="02000505000000020004" pitchFamily="2" charset="0"/>
              </a:rPr>
              <a:t>2. </a:t>
            </a:r>
            <a:r>
              <a:rPr lang="en-US" sz="1100" b="1" dirty="0">
                <a:solidFill>
                  <a:srgbClr val="0070C0"/>
                </a:solidFill>
                <a:latin typeface="Ford Antenna Light" panose="02000505000000020004" pitchFamily="2" charset="0"/>
              </a:rPr>
              <a:t>HTTP </a:t>
            </a:r>
            <a:r>
              <a:rPr lang="en-US" sz="1100" dirty="0">
                <a:solidFill>
                  <a:srgbClr val="0070C0"/>
                </a:solidFill>
                <a:latin typeface="Ford Antenna Light" panose="02000505000000020004" pitchFamily="2" charset="0"/>
              </a:rPr>
              <a:t>Request</a:t>
            </a:r>
            <a:r>
              <a:rPr lang="en-US" sz="1100" dirty="0">
                <a:latin typeface="Ford Antenna Light" panose="02000505000000020004" pitchFamily="2" charset="0"/>
              </a:rPr>
              <a:t> - Send command  to  Vehicle API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85FC0D-32E8-174E-9DB7-791775315EE5}"/>
              </a:ext>
            </a:extLst>
          </p:cNvPr>
          <p:cNvCxnSpPr>
            <a:cxnSpLocks/>
          </p:cNvCxnSpPr>
          <p:nvPr/>
        </p:nvCxnSpPr>
        <p:spPr>
          <a:xfrm>
            <a:off x="2138011" y="3125089"/>
            <a:ext cx="4021387" cy="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prstDash val="dash"/>
            <a:tailEnd type="triangle" w="med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7DA27D-9866-6E45-9D40-5655533A5CAC}"/>
              </a:ext>
            </a:extLst>
          </p:cNvPr>
          <p:cNvSpPr txBox="1"/>
          <p:nvPr/>
        </p:nvSpPr>
        <p:spPr>
          <a:xfrm>
            <a:off x="2245029" y="2894894"/>
            <a:ext cx="27740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Ford Antenna Light" panose="02000505000000020004" pitchFamily="2" charset="0"/>
              </a:rPr>
              <a:t>1.b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Ford Antenna Light" panose="02000505000000020004" pitchFamily="2" charset="0"/>
              </a:rPr>
              <a:t>WebSocket</a:t>
            </a:r>
            <a:r>
              <a:rPr lang="en-US" sz="1100" dirty="0">
                <a:latin typeface="Ford Antenna Light" panose="02000505000000020004" pitchFamily="2" charset="0"/>
              </a:rPr>
              <a:t> Telemetry API  - </a:t>
            </a:r>
            <a:r>
              <a:rPr lang="en-US" sz="1100" b="1" dirty="0">
                <a:solidFill>
                  <a:srgbClr val="00B050"/>
                </a:solidFill>
                <a:latin typeface="Ford Antenna Light" panose="02000505000000020004" pitchFamily="2" charset="0"/>
              </a:rPr>
              <a:t>SUCCESS</a:t>
            </a:r>
            <a:endParaRPr lang="en-US" sz="1100" dirty="0">
              <a:latin typeface="Ford Antenna Light" panose="02000505000000020004" pitchFamily="2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18B67A-02DA-FB49-AADE-8F5796046ED2}"/>
              </a:ext>
            </a:extLst>
          </p:cNvPr>
          <p:cNvCxnSpPr>
            <a:cxnSpLocks/>
          </p:cNvCxnSpPr>
          <p:nvPr/>
        </p:nvCxnSpPr>
        <p:spPr>
          <a:xfrm>
            <a:off x="2138011" y="2861439"/>
            <a:ext cx="4021387" cy="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prstDash val="dash"/>
            <a:tailEnd type="triangle" w="med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7BA60C-249F-7F44-9CA5-96571A2730A9}"/>
              </a:ext>
            </a:extLst>
          </p:cNvPr>
          <p:cNvSpPr txBox="1"/>
          <p:nvPr/>
        </p:nvSpPr>
        <p:spPr>
          <a:xfrm>
            <a:off x="2239667" y="2592746"/>
            <a:ext cx="371394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Ford Antenna Light" panose="02000505000000020004" pitchFamily="2" charset="0"/>
              </a:rPr>
              <a:t>1.a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Ford Antenna Light" panose="02000505000000020004" pitchFamily="2" charset="0"/>
              </a:rPr>
              <a:t>WebSocket</a:t>
            </a:r>
            <a:r>
              <a:rPr lang="en-US" sz="1100" dirty="0">
                <a:latin typeface="Ford Antenna Light" panose="02000505000000020004" pitchFamily="2" charset="0"/>
              </a:rPr>
              <a:t> Telemetry API – </a:t>
            </a:r>
            <a:r>
              <a:rPr lang="en-US" sz="1100" b="1" dirty="0">
                <a:solidFill>
                  <a:srgbClr val="00B050"/>
                </a:solidFill>
                <a:latin typeface="Ford Antenna Light" panose="02000505000000020004" pitchFamily="2" charset="0"/>
              </a:rPr>
              <a:t>Latest Telemetry Data</a:t>
            </a:r>
            <a:r>
              <a:rPr lang="en-US" sz="1100" dirty="0">
                <a:latin typeface="Ford Antenna Light" panose="02000505000000020004" pitchFamily="2" charset="0"/>
              </a:rPr>
              <a:t>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0FF935-0A9D-BE47-9DA4-CB3EF937A000}"/>
              </a:ext>
            </a:extLst>
          </p:cNvPr>
          <p:cNvCxnSpPr>
            <a:cxnSpLocks/>
          </p:cNvCxnSpPr>
          <p:nvPr/>
        </p:nvCxnSpPr>
        <p:spPr>
          <a:xfrm>
            <a:off x="2138011" y="3382808"/>
            <a:ext cx="4021387" cy="0"/>
          </a:xfrm>
          <a:prstGeom prst="straightConnector1">
            <a:avLst/>
          </a:prstGeom>
          <a:ln w="19050" cap="flat">
            <a:solidFill>
              <a:schemeClr val="accent2">
                <a:lumMod val="75000"/>
              </a:schemeClr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1B84C2-73C1-174D-A52A-A76A2A02E007}"/>
              </a:ext>
            </a:extLst>
          </p:cNvPr>
          <p:cNvSpPr txBox="1"/>
          <p:nvPr/>
        </p:nvSpPr>
        <p:spPr>
          <a:xfrm>
            <a:off x="2239667" y="3158543"/>
            <a:ext cx="383658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Ford Antenna Light" panose="02000505000000020004" pitchFamily="2" charset="0"/>
              </a:rPr>
              <a:t>4.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Ford Antenna Light" panose="02000505000000020004" pitchFamily="2" charset="0"/>
              </a:rPr>
              <a:t>WebSocket</a:t>
            </a:r>
            <a:r>
              <a:rPr lang="en-US" sz="1100" dirty="0">
                <a:latin typeface="Ford Antenna Light" panose="02000505000000020004" pitchFamily="2" charset="0"/>
              </a:rPr>
              <a:t>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Ford Antenna Light" panose="02000505000000020004" pitchFamily="2" charset="0"/>
              </a:rPr>
              <a:t>Close </a:t>
            </a:r>
            <a:r>
              <a:rPr lang="en-US" sz="1100" dirty="0">
                <a:latin typeface="Ford Antenna Light" panose="02000505000000020004" pitchFamily="2" charset="0"/>
              </a:rPr>
              <a:t>Connection to Telemetry API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BD369B-34BE-B64B-8971-6ABDD2904CF4}"/>
              </a:ext>
            </a:extLst>
          </p:cNvPr>
          <p:cNvSpPr txBox="1"/>
          <p:nvPr/>
        </p:nvSpPr>
        <p:spPr>
          <a:xfrm>
            <a:off x="2239667" y="2111371"/>
            <a:ext cx="383658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Ford Antenna Light" panose="02000505000000020004" pitchFamily="2" charset="0"/>
              </a:rPr>
              <a:t>3. </a:t>
            </a:r>
            <a:r>
              <a:rPr lang="en-US" sz="1100" b="1" dirty="0">
                <a:solidFill>
                  <a:srgbClr val="0070C0"/>
                </a:solidFill>
                <a:latin typeface="Ford Antenna Light" panose="02000505000000020004" pitchFamily="2" charset="0"/>
              </a:rPr>
              <a:t>HTTP </a:t>
            </a:r>
            <a:r>
              <a:rPr lang="en-US" sz="1100" dirty="0">
                <a:solidFill>
                  <a:srgbClr val="0070C0"/>
                </a:solidFill>
                <a:latin typeface="Ford Antenna Light" panose="02000505000000020004" pitchFamily="2" charset="0"/>
              </a:rPr>
              <a:t>Response </a:t>
            </a:r>
            <a:r>
              <a:rPr lang="en-US" sz="1100" dirty="0">
                <a:latin typeface="Ford Antenna Light" panose="02000505000000020004" pitchFamily="2" charset="0"/>
              </a:rPr>
              <a:t>- Receives  correlation Id for the command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662BE75-B371-8840-8A0A-FA8B64310B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87" y="1956215"/>
            <a:ext cx="451016" cy="37440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25996C7-263A-334E-8D65-197EDFE8D1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11" y="1984163"/>
            <a:ext cx="321857" cy="31616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796A6983-50DB-2D4C-A892-6937C1E04DE6}"/>
              </a:ext>
            </a:extLst>
          </p:cNvPr>
          <p:cNvSpPr txBox="1"/>
          <p:nvPr/>
        </p:nvSpPr>
        <p:spPr>
          <a:xfrm>
            <a:off x="42275" y="2057470"/>
            <a:ext cx="18293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WebSockets</a:t>
            </a:r>
            <a:r>
              <a:rPr lang="en-US" sz="1200" dirty="0"/>
              <a:t> Architecture</a:t>
            </a:r>
          </a:p>
          <a:p>
            <a:endParaRPr lang="en-US" sz="1800" dirty="0"/>
          </a:p>
          <a:p>
            <a:pPr marL="128588" indent="-128588">
              <a:buClr>
                <a:schemeClr val="tx1"/>
              </a:buClr>
              <a:buFont typeface=".SF NS Regular"/>
              <a:buChar char="☑"/>
            </a:pPr>
            <a:r>
              <a:rPr lang="en-US" sz="900" dirty="0"/>
              <a:t>Eliminates Polling </a:t>
            </a:r>
          </a:p>
          <a:p>
            <a:pPr marL="128588" indent="-128588">
              <a:buClr>
                <a:schemeClr val="tx1"/>
              </a:buClr>
              <a:buFont typeface=".SF NS Regular"/>
              <a:buChar char="☑"/>
            </a:pPr>
            <a:r>
              <a:rPr lang="en-US" sz="900" dirty="0"/>
              <a:t>Improves Performance  </a:t>
            </a:r>
          </a:p>
          <a:p>
            <a:pPr marL="128588" indent="-128588">
              <a:buClr>
                <a:schemeClr val="tx1"/>
              </a:buClr>
              <a:buFont typeface=".SF NS Regular"/>
              <a:buChar char="☑"/>
            </a:pPr>
            <a:r>
              <a:rPr lang="en-US" sz="900" dirty="0"/>
              <a:t>Reduces Complexity</a:t>
            </a:r>
          </a:p>
          <a:p>
            <a:pPr marL="128588" indent="-128588">
              <a:buClr>
                <a:schemeClr val="tx1"/>
              </a:buClr>
              <a:buFont typeface=".SF NS Regular"/>
              <a:buChar char="☑"/>
            </a:pPr>
            <a:r>
              <a:rPr lang="en-US" sz="900" dirty="0"/>
              <a:t>Fast response time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D4929F-FD22-814E-AED4-C0560B935193}"/>
              </a:ext>
            </a:extLst>
          </p:cNvPr>
          <p:cNvSpPr txBox="1"/>
          <p:nvPr/>
        </p:nvSpPr>
        <p:spPr>
          <a:xfrm>
            <a:off x="6963446" y="4491907"/>
            <a:ext cx="19685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* All traffic is through secure port 443 (https)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7268" y="2289885"/>
            <a:ext cx="8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gPRC</a:t>
            </a:r>
            <a:endParaRPr lang="en-US" sz="1600" dirty="0"/>
          </a:p>
        </p:txBody>
      </p:sp>
      <p:sp>
        <p:nvSpPr>
          <p:cNvPr id="59" name="Slide Number Placeholder 9">
            <a:extLst>
              <a:ext uri="{FF2B5EF4-FFF2-40B4-BE49-F238E27FC236}">
                <a16:creationId xmlns:a16="http://schemas.microsoft.com/office/drawing/2014/main" id="{8E80E057-86E5-48AD-858A-572259E9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6318" y="4815455"/>
            <a:ext cx="290140" cy="273844"/>
          </a:xfrm>
        </p:spPr>
        <p:txBody>
          <a:bodyPr/>
          <a:lstStyle/>
          <a:p>
            <a:fld id="{86F8B3C2-5A1B-4155-A968-7B973F3F2FFE}" type="slidenum">
              <a:rPr lang="en-US" sz="1800" smtClean="0">
                <a:solidFill>
                  <a:schemeClr val="bg1"/>
                </a:solidFill>
              </a:rPr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4E2B82-CA50-4925-AABC-2F38BA5BB83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708038" y="2605877"/>
            <a:ext cx="844724" cy="6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6" grpId="0"/>
      <p:bldP spid="29" grpId="0"/>
      <p:bldP spid="31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FC887D-69F7-4020-A77B-7D3A3BC1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5307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900">
              <a:cs typeface="+mn-cs"/>
            </a:endParaRPr>
          </a:p>
        </p:txBody>
      </p:sp>
      <p:pic>
        <p:nvPicPr>
          <p:cNvPr id="5" name="Picture 4" descr="FO_RGB">
            <a:extLst>
              <a:ext uri="{FF2B5EF4-FFF2-40B4-BE49-F238E27FC236}">
                <a16:creationId xmlns:a16="http://schemas.microsoft.com/office/drawing/2014/main" id="{5B89EF3E-EEC6-4724-AF13-9ED5FA66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89422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0B43C24-0578-4E0A-B9D8-8D23CFD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1" y="4867836"/>
            <a:ext cx="9144560" cy="275665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675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E4D7B-B1AB-48F5-A044-B20BF77C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242" y="59439"/>
            <a:ext cx="1102216" cy="47069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0EC5710-4188-4283-85C7-AC7E631C9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188" y="163842"/>
            <a:ext cx="4925062" cy="409095"/>
          </a:xfrm>
        </p:spPr>
        <p:txBody>
          <a:bodyPr>
            <a:noAutofit/>
          </a:bodyPr>
          <a:lstStyle/>
          <a:p>
            <a:r>
              <a:rPr lang="en-US" sz="2100" b="1" dirty="0"/>
              <a:t>Vehicle Commands using </a:t>
            </a:r>
            <a:r>
              <a:rPr lang="en-US" sz="2100" b="1" dirty="0" err="1"/>
              <a:t>Websocket</a:t>
            </a:r>
            <a:endParaRPr lang="en-US" sz="1350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00AFB7C7-235C-444B-9E3F-D8E0F0211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78" y="1857545"/>
            <a:ext cx="6129045" cy="2929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EAEB55-1960-4C15-AE5F-531B91D10A04}"/>
              </a:ext>
            </a:extLst>
          </p:cNvPr>
          <p:cNvSpPr txBox="1"/>
          <p:nvPr/>
        </p:nvSpPr>
        <p:spPr>
          <a:xfrm flipH="1">
            <a:off x="478778" y="1268016"/>
            <a:ext cx="3197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Telemetry over </a:t>
            </a:r>
            <a:r>
              <a:rPr lang="en-US" sz="1400" dirty="0" err="1"/>
              <a:t>websocket</a:t>
            </a:r>
            <a:r>
              <a:rPr lang="en-US" sz="1400" dirty="0"/>
              <a:t>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F0F18D-70D1-42E9-8A53-B33918A3875D}"/>
              </a:ext>
            </a:extLst>
          </p:cNvPr>
          <p:cNvCxnSpPr>
            <a:cxnSpLocks/>
          </p:cNvCxnSpPr>
          <p:nvPr/>
        </p:nvCxnSpPr>
        <p:spPr>
          <a:xfrm>
            <a:off x="1676657" y="1526430"/>
            <a:ext cx="92264" cy="312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44B536-6E5C-4F3E-AB06-60C2778AFF36}"/>
              </a:ext>
            </a:extLst>
          </p:cNvPr>
          <p:cNvSpPr txBox="1"/>
          <p:nvPr/>
        </p:nvSpPr>
        <p:spPr>
          <a:xfrm>
            <a:off x="478778" y="2389741"/>
            <a:ext cx="2717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Sending command over HTTP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4F647A-E27D-4011-8874-D0458C8D5291}"/>
              </a:ext>
            </a:extLst>
          </p:cNvPr>
          <p:cNvCxnSpPr>
            <a:cxnSpLocks/>
          </p:cNvCxnSpPr>
          <p:nvPr/>
        </p:nvCxnSpPr>
        <p:spPr>
          <a:xfrm flipV="1">
            <a:off x="1717214" y="2150480"/>
            <a:ext cx="93831" cy="239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B82F2B-8218-4E5C-81E0-67AA10E3CD96}"/>
              </a:ext>
            </a:extLst>
          </p:cNvPr>
          <p:cNvSpPr txBox="1"/>
          <p:nvPr/>
        </p:nvSpPr>
        <p:spPr>
          <a:xfrm>
            <a:off x="478777" y="3132613"/>
            <a:ext cx="33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Telemetry </a:t>
            </a:r>
            <a:r>
              <a:rPr lang="en-US" sz="1800" dirty="0" err="1"/>
              <a:t>websocket</a:t>
            </a:r>
            <a:r>
              <a:rPr lang="en-US" sz="1800" dirty="0"/>
              <a:t> stream: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3D90FF-CAC2-4FE7-B40D-495E8F6973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8486"/>
            <a:ext cx="9144000" cy="1041480"/>
          </a:xfrm>
          <a:prstGeom prst="rect">
            <a:avLst/>
          </a:prstGeom>
        </p:spPr>
      </p:pic>
      <p:sp>
        <p:nvSpPr>
          <p:cNvPr id="19" name="Slide Number Placeholder 9">
            <a:extLst>
              <a:ext uri="{FF2B5EF4-FFF2-40B4-BE49-F238E27FC236}">
                <a16:creationId xmlns:a16="http://schemas.microsoft.com/office/drawing/2014/main" id="{C469A705-0169-42CE-8C67-59614571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6318" y="4815455"/>
            <a:ext cx="290140" cy="273844"/>
          </a:xfrm>
        </p:spPr>
        <p:txBody>
          <a:bodyPr/>
          <a:lstStyle/>
          <a:p>
            <a:fld id="{86F8B3C2-5A1B-4155-A968-7B973F3F2FFE}" type="slidenum">
              <a:rPr lang="en-US" sz="1800" smtClean="0">
                <a:solidFill>
                  <a:schemeClr val="bg1"/>
                </a:solidFill>
              </a:rPr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6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FC887D-69F7-4020-A77B-7D3A3BC1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5307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900">
              <a:cs typeface="+mn-cs"/>
            </a:endParaRPr>
          </a:p>
        </p:txBody>
      </p:sp>
      <p:pic>
        <p:nvPicPr>
          <p:cNvPr id="5" name="Picture 4" descr="FO_RGB">
            <a:extLst>
              <a:ext uri="{FF2B5EF4-FFF2-40B4-BE49-F238E27FC236}">
                <a16:creationId xmlns:a16="http://schemas.microsoft.com/office/drawing/2014/main" id="{5B89EF3E-EEC6-4724-AF13-9ED5FA66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89422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0B43C24-0578-4E0A-B9D8-8D23CFD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1" y="4867836"/>
            <a:ext cx="9144560" cy="275665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675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E4D7B-B1AB-48F5-A044-B20BF77C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242" y="59439"/>
            <a:ext cx="1102216" cy="47069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0EC5710-4188-4283-85C7-AC7E631C9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188" y="163842"/>
            <a:ext cx="4925062" cy="409095"/>
          </a:xfrm>
        </p:spPr>
        <p:txBody>
          <a:bodyPr>
            <a:noAutofit/>
          </a:bodyPr>
          <a:lstStyle/>
          <a:p>
            <a:r>
              <a:rPr lang="en-US" sz="2100" b="1" dirty="0"/>
              <a:t>Vehicle Commands using </a:t>
            </a:r>
            <a:r>
              <a:rPr lang="en-US" sz="2100" b="1" dirty="0" err="1"/>
              <a:t>Websocket</a:t>
            </a:r>
            <a:endParaRPr lang="en-US" sz="1350" dirty="0"/>
          </a:p>
        </p:txBody>
      </p:sp>
      <p:sp>
        <p:nvSpPr>
          <p:cNvPr id="19" name="Slide Number Placeholder 9">
            <a:extLst>
              <a:ext uri="{FF2B5EF4-FFF2-40B4-BE49-F238E27FC236}">
                <a16:creationId xmlns:a16="http://schemas.microsoft.com/office/drawing/2014/main" id="{C469A705-0169-42CE-8C67-59614571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6318" y="4815455"/>
            <a:ext cx="290140" cy="273844"/>
          </a:xfrm>
        </p:spPr>
        <p:txBody>
          <a:bodyPr/>
          <a:lstStyle/>
          <a:p>
            <a:fld id="{86F8B3C2-5A1B-4155-A968-7B973F3F2FFE}" type="slidenum">
              <a:rPr lang="en-US" sz="1800" smtClean="0">
                <a:solidFill>
                  <a:schemeClr val="bg1"/>
                </a:solidFill>
              </a:rPr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B7C40-FC7A-4592-A26E-BF4388C00824}"/>
              </a:ext>
            </a:extLst>
          </p:cNvPr>
          <p:cNvSpPr txBox="1"/>
          <p:nvPr/>
        </p:nvSpPr>
        <p:spPr>
          <a:xfrm>
            <a:off x="544712" y="781280"/>
            <a:ext cx="691679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updateTime</a:t>
            </a:r>
            <a:r>
              <a:rPr lang="en-US" sz="1400" dirty="0"/>
              <a:t>": "2020-07-07T15:22:51.621364Z",</a:t>
            </a:r>
          </a:p>
          <a:p>
            <a:r>
              <a:rPr lang="en-US" sz="1400" dirty="0"/>
              <a:t>    "vin": "1FTFX1E57JFE65048",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aui</a:t>
            </a:r>
            <a:r>
              <a:rPr lang="en-US" sz="1400" dirty="0"/>
              <a:t>": "</a:t>
            </a:r>
            <a:r>
              <a:rPr lang="en-US" sz="1400" dirty="0" err="1"/>
              <a:t>aui:asset:vehicle</a:t>
            </a:r>
            <a:r>
              <a:rPr lang="en-US" sz="1400" dirty="0"/>
              <a:t>/609292df-66c3-4044-b4e1-06398e0f17a2",</a:t>
            </a:r>
          </a:p>
          <a:p>
            <a:r>
              <a:rPr lang="en-US" sz="1400" dirty="0"/>
              <a:t>    "metrics": {},</a:t>
            </a:r>
          </a:p>
          <a:p>
            <a:r>
              <a:rPr lang="en-US" sz="1400" dirty="0"/>
              <a:t>    "events": {},</a:t>
            </a:r>
          </a:p>
          <a:p>
            <a:r>
              <a:rPr lang="en-US" sz="1400" dirty="0"/>
              <a:t>    "</a:t>
            </a:r>
            <a:r>
              <a:rPr lang="en-US" sz="1400" dirty="0" err="1"/>
              <a:t>stateTransitions</a:t>
            </a:r>
            <a:r>
              <a:rPr lang="en-US" sz="1400" dirty="0"/>
              <a:t>": {</a:t>
            </a:r>
          </a:p>
          <a:p>
            <a:r>
              <a:rPr lang="en-US" sz="1400" dirty="0"/>
              <a:t>        "</a:t>
            </a:r>
            <a:r>
              <a:rPr lang="en-US" sz="1400" dirty="0" err="1"/>
              <a:t>actuationLock</a:t>
            </a:r>
            <a:r>
              <a:rPr lang="en-US" sz="1400" dirty="0"/>
              <a:t>": {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            "</a:t>
            </a:r>
            <a:r>
              <a:rPr lang="en-US" sz="1400" b="1" dirty="0" err="1">
                <a:solidFill>
                  <a:schemeClr val="accent2"/>
                </a:solidFill>
              </a:rPr>
              <a:t>correlationId</a:t>
            </a:r>
            <a:r>
              <a:rPr lang="en-US" sz="1400" b="1" dirty="0">
                <a:solidFill>
                  <a:schemeClr val="accent2"/>
                </a:solidFill>
              </a:rPr>
              <a:t>": "d9bfbeba-0d2b-4c25-ba10-53d2c209605e",</a:t>
            </a:r>
          </a:p>
          <a:p>
            <a:r>
              <a:rPr lang="en-US" sz="1400" dirty="0"/>
              <a:t>            "source": "</a:t>
            </a:r>
            <a:r>
              <a:rPr lang="en-US" sz="1400" dirty="0" err="1"/>
              <a:t>aui:command-management-service</a:t>
            </a:r>
            <a:r>
              <a:rPr lang="en-US" sz="1400" dirty="0"/>
              <a:t>",</a:t>
            </a:r>
          </a:p>
          <a:p>
            <a:r>
              <a:rPr lang="en-US" sz="1400" dirty="0"/>
              <a:t>            "timestamp": "2020-07-07T15:22:51.621364Z",</a:t>
            </a:r>
          </a:p>
          <a:p>
            <a:r>
              <a:rPr lang="en-US" sz="1400" dirty="0"/>
              <a:t>            "message": "Command has been queued for delivery",</a:t>
            </a:r>
          </a:p>
          <a:p>
            <a:r>
              <a:rPr lang="en-US" sz="1400" dirty="0">
                <a:solidFill>
                  <a:srgbClr val="002060"/>
                </a:solidFill>
              </a:rPr>
              <a:t>            </a:t>
            </a:r>
            <a:r>
              <a:rPr lang="en-US" sz="1400" b="1" dirty="0">
                <a:solidFill>
                  <a:srgbClr val="002060"/>
                </a:solidFill>
              </a:rPr>
              <a:t>"</a:t>
            </a:r>
            <a:r>
              <a:rPr lang="en-US" sz="1400" b="1" dirty="0" err="1">
                <a:solidFill>
                  <a:srgbClr val="002060"/>
                </a:solidFill>
              </a:rPr>
              <a:t>fromState</a:t>
            </a:r>
            <a:r>
              <a:rPr lang="en-US" sz="1400" b="1" dirty="0">
                <a:solidFill>
                  <a:srgbClr val="002060"/>
                </a:solidFill>
              </a:rPr>
              <a:t>": "requested",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            "</a:t>
            </a:r>
            <a:r>
              <a:rPr lang="en-US" sz="1400" b="1" dirty="0" err="1">
                <a:solidFill>
                  <a:schemeClr val="accent2"/>
                </a:solidFill>
              </a:rPr>
              <a:t>toState</a:t>
            </a:r>
            <a:r>
              <a:rPr lang="en-US" sz="1400" b="1" dirty="0">
                <a:solidFill>
                  <a:schemeClr val="accent2"/>
                </a:solidFill>
              </a:rPr>
              <a:t>": "</a:t>
            </a:r>
            <a:r>
              <a:rPr lang="en-US" sz="1400" b="1" dirty="0" err="1">
                <a:solidFill>
                  <a:schemeClr val="accent2"/>
                </a:solidFill>
              </a:rPr>
              <a:t>request_delivery_queued</a:t>
            </a:r>
            <a:r>
              <a:rPr lang="en-US" sz="1400" b="1" dirty="0">
                <a:solidFill>
                  <a:schemeClr val="accent2"/>
                </a:solidFill>
              </a:rPr>
              <a:t>"</a:t>
            </a:r>
          </a:p>
          <a:p>
            <a:r>
              <a:rPr lang="en-US" sz="1400" dirty="0"/>
              <a:t>        }</a:t>
            </a:r>
          </a:p>
          <a:p>
            <a:r>
              <a:rPr lang="en-US" sz="1400" dirty="0"/>
              <a:t>    }</a:t>
            </a:r>
          </a:p>
          <a:p>
            <a:r>
              <a:rPr lang="en-US" sz="1400" dirty="0"/>
              <a:t>}</a:t>
            </a:r>
          </a:p>
          <a:p>
            <a:pPr>
              <a:spcAft>
                <a:spcPts val="600"/>
              </a:spcAft>
            </a:pPr>
            <a:endParaRPr lang="en-US" sz="1200" dirty="0">
              <a:latin typeface="Ford Antenna Regular"/>
              <a:cs typeface="Ford Antenn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2011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FC887D-69F7-4020-A77B-7D3A3BC1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5307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900">
              <a:cs typeface="+mn-cs"/>
            </a:endParaRPr>
          </a:p>
        </p:txBody>
      </p:sp>
      <p:pic>
        <p:nvPicPr>
          <p:cNvPr id="5" name="Picture 4" descr="FO_RGB">
            <a:extLst>
              <a:ext uri="{FF2B5EF4-FFF2-40B4-BE49-F238E27FC236}">
                <a16:creationId xmlns:a16="http://schemas.microsoft.com/office/drawing/2014/main" id="{5B89EF3E-EEC6-4724-AF13-9ED5FA66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89422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0B43C24-0578-4E0A-B9D8-8D23CFD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1" y="4867836"/>
            <a:ext cx="9144560" cy="275665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675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E4D7B-B1AB-48F5-A044-B20BF77C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242" y="59439"/>
            <a:ext cx="1102216" cy="470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C5710-4188-4283-85C7-AC7E631C9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036" y="58160"/>
            <a:ext cx="5403366" cy="508552"/>
          </a:xfrm>
        </p:spPr>
        <p:txBody>
          <a:bodyPr>
            <a:noAutofit/>
          </a:bodyPr>
          <a:lstStyle/>
          <a:p>
            <a:r>
              <a:rPr lang="en-US" sz="2100" b="1" dirty="0"/>
              <a:t>Current Command Response Time Distribution</a:t>
            </a:r>
            <a:endParaRPr lang="en-US" sz="135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3A1FDB-9E4A-4030-B1F6-28E3D8197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02294"/>
              </p:ext>
            </p:extLst>
          </p:nvPr>
        </p:nvGraphicFramePr>
        <p:xfrm>
          <a:off x="1232596" y="1670402"/>
          <a:ext cx="6678246" cy="1802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4460">
                  <a:extLst>
                    <a:ext uri="{9D8B030D-6E8A-4147-A177-3AD203B41FA5}">
                      <a16:colId xmlns:a16="http://schemas.microsoft.com/office/drawing/2014/main" val="3798696464"/>
                    </a:ext>
                  </a:extLst>
                </a:gridCol>
                <a:gridCol w="2213052">
                  <a:extLst>
                    <a:ext uri="{9D8B030D-6E8A-4147-A177-3AD203B41FA5}">
                      <a16:colId xmlns:a16="http://schemas.microsoft.com/office/drawing/2014/main" val="2514145873"/>
                    </a:ext>
                  </a:extLst>
                </a:gridCol>
                <a:gridCol w="2310734">
                  <a:extLst>
                    <a:ext uri="{9D8B030D-6E8A-4147-A177-3AD203B41FA5}">
                      <a16:colId xmlns:a16="http://schemas.microsoft.com/office/drawing/2014/main" val="974562335"/>
                    </a:ext>
                  </a:extLst>
                </a:gridCol>
              </a:tblGrid>
              <a:tr h="464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 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1"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Lock - TMC Polling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1"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Lock - TMC WebSockets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1"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08739"/>
                  </a:ext>
                </a:extLst>
              </a:tr>
              <a:tr h="446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TCU VIN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 sec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 sec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87469007"/>
                  </a:ext>
                </a:extLst>
              </a:tr>
              <a:tr h="446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India - IWID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 sec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 sec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536184563"/>
                  </a:ext>
                </a:extLst>
              </a:tr>
              <a:tr h="446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Mexico - </a:t>
                      </a:r>
                      <a:r>
                        <a:rPr lang="en-US" sz="1200" u="none" strike="noStrike" dirty="0" err="1">
                          <a:effectLst/>
                        </a:rPr>
                        <a:t>ePID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 sec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 sec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020983542"/>
                  </a:ext>
                </a:extLst>
              </a:tr>
            </a:tbl>
          </a:graphicData>
        </a:graphic>
      </p:graphicFrame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2BE2A57F-933D-4F77-9DF9-A1DB7AE4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6318" y="4815455"/>
            <a:ext cx="290140" cy="273844"/>
          </a:xfrm>
        </p:spPr>
        <p:txBody>
          <a:bodyPr/>
          <a:lstStyle/>
          <a:p>
            <a:fld id="{86F8B3C2-5A1B-4155-A968-7B973F3F2FFE}" type="slidenum">
              <a:rPr lang="en-US" sz="1800" smtClean="0">
                <a:solidFill>
                  <a:schemeClr val="bg1"/>
                </a:solidFill>
              </a:rPr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1DA132-0468-4A90-B919-1F88C47AB529}"/>
              </a:ext>
            </a:extLst>
          </p:cNvPr>
          <p:cNvSpPr txBox="1"/>
          <p:nvPr/>
        </p:nvSpPr>
        <p:spPr>
          <a:xfrm>
            <a:off x="1870036" y="4560718"/>
            <a:ext cx="545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Ford Antenna Regular"/>
                <a:cs typeface="Ford Antenna Regular"/>
              </a:rPr>
              <a:t>Disclaimer: Sample data size is less. Tests have been performed only on few vehicles.</a:t>
            </a:r>
          </a:p>
        </p:txBody>
      </p:sp>
    </p:spTree>
    <p:extLst>
      <p:ext uri="{BB962C8B-B14F-4D97-AF65-F5344CB8AC3E}">
        <p14:creationId xmlns:p14="http://schemas.microsoft.com/office/powerpoint/2010/main" val="91953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FC887D-69F7-4020-A77B-7D3A3BC1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1" y="-15171"/>
            <a:ext cx="9144000" cy="545307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900">
              <a:cs typeface="+mn-cs"/>
            </a:endParaRPr>
          </a:p>
        </p:txBody>
      </p:sp>
      <p:pic>
        <p:nvPicPr>
          <p:cNvPr id="5" name="Picture 4" descr="FO_RGB">
            <a:extLst>
              <a:ext uri="{FF2B5EF4-FFF2-40B4-BE49-F238E27FC236}">
                <a16:creationId xmlns:a16="http://schemas.microsoft.com/office/drawing/2014/main" id="{5B89EF3E-EEC6-4724-AF13-9ED5FA66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89422" cy="5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0B43C24-0578-4E0A-B9D8-8D23CFD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1" y="4867836"/>
            <a:ext cx="9144560" cy="275665"/>
          </a:xfrm>
          <a:prstGeom prst="rect">
            <a:avLst/>
          </a:prstGeom>
          <a:gradFill rotWithShape="1">
            <a:gsLst>
              <a:gs pos="0">
                <a:srgbClr val="4793CF"/>
              </a:gs>
              <a:gs pos="100000">
                <a:srgbClr val="1322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675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E4D7B-B1AB-48F5-A044-B20BF77C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242" y="59439"/>
            <a:ext cx="1102216" cy="4706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2931-49F6-4ECE-A510-70B35442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45307"/>
            <a:ext cx="7886700" cy="39516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800" b="1" dirty="0"/>
              <a:t>Pros</a:t>
            </a:r>
          </a:p>
          <a:p>
            <a:pPr lvl="1"/>
            <a:r>
              <a:rPr lang="en-US" sz="1600" dirty="0"/>
              <a:t>Better response time is observed.</a:t>
            </a:r>
          </a:p>
          <a:p>
            <a:pPr lvl="1"/>
            <a:r>
              <a:rPr lang="en-US" sz="1600" dirty="0"/>
              <a:t>Reduced mobile app complexity &amp; eliminating polling.</a:t>
            </a:r>
          </a:p>
          <a:p>
            <a:pPr marL="0" indent="0">
              <a:buNone/>
            </a:pPr>
            <a:r>
              <a:rPr lang="en-US" sz="1800" b="1" dirty="0"/>
              <a:t>Cons</a:t>
            </a:r>
          </a:p>
          <a:p>
            <a:pPr lvl="1"/>
            <a:r>
              <a:rPr lang="en-US" sz="1600" dirty="0"/>
              <a:t>Increased complexity in model classes.</a:t>
            </a:r>
          </a:p>
          <a:p>
            <a:pPr lvl="1"/>
            <a:r>
              <a:rPr lang="en-US" sz="1600" dirty="0"/>
              <a:t>Telemetry can come before or after success state. </a:t>
            </a:r>
          </a:p>
          <a:p>
            <a:pPr lvl="1"/>
            <a:r>
              <a:rPr lang="en-US" sz="1600" dirty="0"/>
              <a:t>iOS - native WebSocket support is not available for iOS 12 and below. 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CF3457ED-E6C9-4892-AA82-25C7CBE9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6318" y="4815455"/>
            <a:ext cx="290140" cy="273844"/>
          </a:xfrm>
        </p:spPr>
        <p:txBody>
          <a:bodyPr/>
          <a:lstStyle/>
          <a:p>
            <a:fld id="{86F8B3C2-5A1B-4155-A968-7B973F3F2FFE}" type="slidenum">
              <a:rPr lang="en-US" sz="1800" smtClean="0">
                <a:solidFill>
                  <a:schemeClr val="bg1"/>
                </a:solidFill>
              </a:rPr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51150"/>
      </p:ext>
    </p:extLst>
  </p:cSld>
  <p:clrMapOvr>
    <a:masterClrMapping/>
  </p:clrMapOvr>
</p:sld>
</file>

<file path=ppt/theme/theme1.xml><?xml version="1.0" encoding="utf-8"?>
<a:theme xmlns:a="http://schemas.openxmlformats.org/drawingml/2006/main" name="FordPass_4_3Template">
  <a:themeElements>
    <a:clrScheme name="Ford_GLS_3_0_Colors">
      <a:dk1>
        <a:srgbClr val="474847"/>
      </a:dk1>
      <a:lt1>
        <a:srgbClr val="FFFFFF"/>
      </a:lt1>
      <a:dk2>
        <a:srgbClr val="91A3B0"/>
      </a:dk2>
      <a:lt2>
        <a:srgbClr val="FFFFFF"/>
      </a:lt2>
      <a:accent1>
        <a:srgbClr val="455968"/>
      </a:accent1>
      <a:accent2>
        <a:srgbClr val="003478"/>
      </a:accent2>
      <a:accent3>
        <a:srgbClr val="99CC33"/>
      </a:accent3>
      <a:accent4>
        <a:srgbClr val="00A9E0"/>
      </a:accent4>
      <a:accent5>
        <a:srgbClr val="999999"/>
      </a:accent5>
      <a:accent6>
        <a:srgbClr val="FF66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  <a:effectLst/>
      </a:spPr>
      <a:bodyPr anchor="ctr"/>
      <a:lstStyle>
        <a:defPPr algn="ctr">
          <a:defRPr sz="1200" dirty="0">
            <a:solidFill>
              <a:schemeClr val="tx1"/>
            </a:solidFill>
            <a:latin typeface="Ford Antenna Medium"/>
            <a:cs typeface="Ford Antenna Medium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Ford Antenna Regular"/>
            <a:cs typeface="Ford Antenna 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ver Theme">
  <a:themeElements>
    <a:clrScheme name="Ford_GLS_3_0_Colors">
      <a:dk1>
        <a:srgbClr val="474847"/>
      </a:dk1>
      <a:lt1>
        <a:srgbClr val="FFFFFF"/>
      </a:lt1>
      <a:dk2>
        <a:srgbClr val="91A3B0"/>
      </a:dk2>
      <a:lt2>
        <a:srgbClr val="FFFFFF"/>
      </a:lt2>
      <a:accent1>
        <a:srgbClr val="455968"/>
      </a:accent1>
      <a:accent2>
        <a:srgbClr val="003478"/>
      </a:accent2>
      <a:accent3>
        <a:srgbClr val="99CC33"/>
      </a:accent3>
      <a:accent4>
        <a:srgbClr val="00A9E0"/>
      </a:accent4>
      <a:accent5>
        <a:srgbClr val="999999"/>
      </a:accent5>
      <a:accent6>
        <a:srgbClr val="FF66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sz="1200" dirty="0" smtClean="0">
            <a:latin typeface="Ford Antenna Regular"/>
            <a:cs typeface="Ford Antenna Regular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FordPass_4_3Template.potx</Template>
  <TotalTime>31494</TotalTime>
  <Words>1228</Words>
  <Application>Microsoft Office PowerPoint</Application>
  <PresentationFormat>On-screen Show (16:9)</PresentationFormat>
  <Paragraphs>201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.SF NS Regular</vt:lpstr>
      <vt:lpstr>Antenna Regular</vt:lpstr>
      <vt:lpstr>Arial</vt:lpstr>
      <vt:lpstr>Ford Antenna Light</vt:lpstr>
      <vt:lpstr>Ford Antenna Medium</vt:lpstr>
      <vt:lpstr>Ford Antenna Regular</vt:lpstr>
      <vt:lpstr>System Font Regular</vt:lpstr>
      <vt:lpstr>FordPass_4_3Template</vt:lpstr>
      <vt:lpstr>Cover Theme</vt:lpstr>
      <vt:lpstr>WebSocket, a faster way for vehicle commands </vt:lpstr>
      <vt:lpstr>What is WebSocket?</vt:lpstr>
      <vt:lpstr>Differences between HTTP and Websocket</vt:lpstr>
      <vt:lpstr>Current Architecture (HTTP - Polling) </vt:lpstr>
      <vt:lpstr>New Architecture (WebSocket) </vt:lpstr>
      <vt:lpstr>Vehicle Commands using Websocket</vt:lpstr>
      <vt:lpstr>Vehicle Commands using Websocket</vt:lpstr>
      <vt:lpstr>Current Command Response Time Distribution</vt:lpstr>
      <vt:lpstr>PowerPoint Presentation</vt:lpstr>
      <vt:lpstr>WebSockets with RxJava</vt:lpstr>
      <vt:lpstr>PowerPoint Presentation</vt:lpstr>
      <vt:lpstr>Processing websocket data</vt:lpstr>
      <vt:lpstr>PowerPoint Presentation</vt:lpstr>
      <vt:lpstr>PowerPoint Presentation</vt:lpstr>
      <vt:lpstr>Thank you</vt:lpstr>
    </vt:vector>
  </TitlesOfParts>
  <Manager/>
  <Company>TDI,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TDI</dc:creator>
  <cp:keywords/>
  <dc:description/>
  <cp:lastModifiedBy>Jitendra Reddy Syamala</cp:lastModifiedBy>
  <cp:revision>573</cp:revision>
  <cp:lastPrinted>2018-09-10T18:43:53Z</cp:lastPrinted>
  <dcterms:created xsi:type="dcterms:W3CDTF">2010-10-13T17:28:17Z</dcterms:created>
  <dcterms:modified xsi:type="dcterms:W3CDTF">2020-08-05T00:01:49Z</dcterms:modified>
  <cp:category/>
</cp:coreProperties>
</file>