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notesMasterIdLst>
    <p:notesMasterId r:id="rId53"/>
  </p:notesMasterIdLst>
  <p:sldIdLst>
    <p:sldId id="257" r:id="rId2"/>
    <p:sldId id="286" r:id="rId3"/>
    <p:sldId id="346" r:id="rId4"/>
    <p:sldId id="347" r:id="rId5"/>
    <p:sldId id="348" r:id="rId6"/>
    <p:sldId id="349" r:id="rId7"/>
    <p:sldId id="350" r:id="rId8"/>
    <p:sldId id="351" r:id="rId9"/>
    <p:sldId id="339" r:id="rId10"/>
    <p:sldId id="282" r:id="rId11"/>
    <p:sldId id="287" r:id="rId12"/>
    <p:sldId id="288" r:id="rId13"/>
    <p:sldId id="295" r:id="rId14"/>
    <p:sldId id="291" r:id="rId15"/>
    <p:sldId id="293" r:id="rId16"/>
    <p:sldId id="297" r:id="rId17"/>
    <p:sldId id="299" r:id="rId18"/>
    <p:sldId id="301" r:id="rId19"/>
    <p:sldId id="303" r:id="rId20"/>
    <p:sldId id="305" r:id="rId21"/>
    <p:sldId id="307" r:id="rId22"/>
    <p:sldId id="309" r:id="rId23"/>
    <p:sldId id="311" r:id="rId24"/>
    <p:sldId id="313" r:id="rId25"/>
    <p:sldId id="316" r:id="rId26"/>
    <p:sldId id="318" r:id="rId27"/>
    <p:sldId id="320" r:id="rId28"/>
    <p:sldId id="322" r:id="rId29"/>
    <p:sldId id="323" r:id="rId30"/>
    <p:sldId id="345" r:id="rId31"/>
    <p:sldId id="340" r:id="rId32"/>
    <p:sldId id="341" r:id="rId33"/>
    <p:sldId id="342" r:id="rId34"/>
    <p:sldId id="343" r:id="rId35"/>
    <p:sldId id="344" r:id="rId36"/>
    <p:sldId id="324" r:id="rId37"/>
    <p:sldId id="325" r:id="rId38"/>
    <p:sldId id="326" r:id="rId39"/>
    <p:sldId id="327" r:id="rId40"/>
    <p:sldId id="328" r:id="rId41"/>
    <p:sldId id="329" r:id="rId42"/>
    <p:sldId id="330" r:id="rId43"/>
    <p:sldId id="331" r:id="rId44"/>
    <p:sldId id="332" r:id="rId45"/>
    <p:sldId id="333" r:id="rId46"/>
    <p:sldId id="334" r:id="rId47"/>
    <p:sldId id="335" r:id="rId48"/>
    <p:sldId id="336" r:id="rId49"/>
    <p:sldId id="337" r:id="rId50"/>
    <p:sldId id="338" r:id="rId51"/>
    <p:sldId id="275"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xmlns=""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458" autoAdjust="0"/>
    <p:restoredTop sz="94915" autoAdjust="0"/>
  </p:normalViewPr>
  <p:slideViewPr>
    <p:cSldViewPr snapToGrid="0">
      <p:cViewPr varScale="1">
        <p:scale>
          <a:sx n="84" d="100"/>
          <a:sy n="84" d="100"/>
        </p:scale>
        <p:origin x="-557" y="-6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225AA9-3D53-48A8-96ED-129AEF50249E}" type="doc">
      <dgm:prSet loTypeId="urn:microsoft.com/office/officeart/2005/8/layout/hierarchy2" loCatId="hierarchy" qsTypeId="urn:microsoft.com/office/officeart/2005/8/quickstyle/3d1" qsCatId="3D" csTypeId="urn:microsoft.com/office/officeart/2005/8/colors/accent1_2" csCatId="accent1" phldr="1"/>
      <dgm:spPr/>
      <dgm:t>
        <a:bodyPr/>
        <a:lstStyle/>
        <a:p>
          <a:endParaRPr lang="en-IN"/>
        </a:p>
      </dgm:t>
    </dgm:pt>
    <dgm:pt modelId="{157A0CED-9509-4B08-A380-44DA33A3D1C5}">
      <dgm:prSet phldrT="[Text]" custT="1"/>
      <dgm:spPr>
        <a:gradFill rotWithShape="0">
          <a:gsLst>
            <a:gs pos="0">
              <a:schemeClr val="tx2">
                <a:lumMod val="60000"/>
                <a:lumOff val="40000"/>
                <a:alpha val="40000"/>
              </a:schemeClr>
            </a:gs>
            <a:gs pos="100000">
              <a:schemeClr val="accent1">
                <a:hueOff val="0"/>
                <a:satOff val="0"/>
                <a:lumOff val="0"/>
                <a:alphaOff val="0"/>
                <a:shade val="98000"/>
                <a:lumMod val="94000"/>
              </a:schemeClr>
            </a:gs>
          </a:gsLst>
        </a:gradFill>
      </dgm:spPr>
      <dgm:t>
        <a:bodyPr/>
        <a:lstStyle/>
        <a:p>
          <a:pPr algn="l"/>
          <a:r>
            <a:rPr lang="en-IN" sz="1800" b="1" cap="none" spc="0" dirty="0">
              <a:ln w="28575">
                <a:prstDash val="solid"/>
              </a:ln>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Objective: </a:t>
          </a:r>
          <a:r>
            <a:rPr lang="en-IN" sz="1800" b="1" cap="none" spc="0" dirty="0" err="1">
              <a:ln w="28575">
                <a:prstDash val="solid"/>
              </a:ln>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Analyze</a:t>
          </a:r>
          <a:r>
            <a:rPr lang="en-IN" sz="1800" b="1" cap="none" spc="0" dirty="0">
              <a:ln w="28575">
                <a:prstDash val="solid"/>
              </a:ln>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and Visualize Sales Process using Categories, Customers, Employees, Order Details, Orders, Products, Shippers and Suppliers Tables</a:t>
          </a:r>
        </a:p>
      </dgm:t>
    </dgm:pt>
    <dgm:pt modelId="{75A01F69-2D8E-4152-B3F4-8D7CDB104D05}" type="parTrans" cxnId="{019C6C42-D77C-4014-9804-8982038807E3}">
      <dgm:prSet/>
      <dgm:spPr/>
      <dgm:t>
        <a:bodyPr/>
        <a:lstStyle/>
        <a:p>
          <a:endParaRPr lang="en-IN" sz="1000" b="1" cap="none" spc="0">
            <a:ln w="28575">
              <a:prstDash val="solid"/>
            </a:ln>
            <a:solidFill>
              <a:schemeClr val="tx1"/>
            </a:solidFill>
            <a:effectLst>
              <a:outerShdw blurRad="38100" dist="19050" dir="2700000" algn="tl" rotWithShape="0">
                <a:schemeClr val="dk1">
                  <a:alpha val="40000"/>
                </a:schemeClr>
              </a:outerShdw>
            </a:effectLst>
          </a:endParaRPr>
        </a:p>
      </dgm:t>
    </dgm:pt>
    <dgm:pt modelId="{EF7571E3-D2A0-4D64-AB63-BA5069E39415}" type="sibTrans" cxnId="{019C6C42-D77C-4014-9804-8982038807E3}">
      <dgm:prSet/>
      <dgm:spPr/>
      <dgm:t>
        <a:bodyPr/>
        <a:lstStyle/>
        <a:p>
          <a:endParaRPr lang="en-IN" sz="1000" b="1" cap="none" spc="0">
            <a:ln w="28575">
              <a:prstDash val="solid"/>
            </a:ln>
            <a:solidFill>
              <a:schemeClr val="tx1"/>
            </a:solidFill>
            <a:effectLst>
              <a:outerShdw blurRad="38100" dist="19050" dir="2700000" algn="tl" rotWithShape="0">
                <a:schemeClr val="dk1">
                  <a:alpha val="40000"/>
                </a:schemeClr>
              </a:outerShdw>
            </a:effectLst>
          </a:endParaRPr>
        </a:p>
      </dgm:t>
    </dgm:pt>
    <dgm:pt modelId="{324AE9D7-3C48-4187-96EB-B0EFDD1CC14A}">
      <dgm:prSet phldrT="[Text]" custT="1"/>
      <dgm:spPr>
        <a:gradFill rotWithShape="0">
          <a:gsLst>
            <a:gs pos="0">
              <a:schemeClr val="tx2">
                <a:lumMod val="60000"/>
                <a:lumOff val="40000"/>
                <a:alpha val="40000"/>
              </a:schemeClr>
            </a:gs>
            <a:gs pos="100000">
              <a:schemeClr val="accent1">
                <a:hueOff val="0"/>
                <a:satOff val="0"/>
                <a:lumOff val="0"/>
                <a:alphaOff val="0"/>
                <a:shade val="98000"/>
                <a:lumMod val="94000"/>
              </a:schemeClr>
            </a:gs>
          </a:gsLst>
        </a:gradFill>
      </dgm:spPr>
      <dgm:t>
        <a:bodyPr/>
        <a:lstStyle/>
        <a:p>
          <a:r>
            <a:rPr lang="en-IN" sz="1800" b="1" cap="none" spc="0">
              <a:ln w="28575">
                <a:prstDash val="solid"/>
              </a:ln>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People/Entities(Who)</a:t>
          </a:r>
        </a:p>
      </dgm:t>
    </dgm:pt>
    <dgm:pt modelId="{D3AA840A-E3D3-4A72-B138-6C4B49B7CE37}" type="parTrans" cxnId="{7FA8C703-D514-475C-B560-17819E937A99}">
      <dgm:prSet custT="1"/>
      <dgm:spPr/>
      <dgm:t>
        <a:bodyPr/>
        <a:lstStyle/>
        <a:p>
          <a:endParaRPr lang="en-IN" sz="1000" b="1" cap="none" spc="0">
            <a:ln w="28575">
              <a:prstDash val="solid"/>
            </a:ln>
            <a:solidFill>
              <a:schemeClr val="tx1"/>
            </a:solidFill>
            <a:effectLst>
              <a:outerShdw blurRad="38100" dist="19050" dir="2700000" algn="tl" rotWithShape="0">
                <a:schemeClr val="dk1">
                  <a:alpha val="40000"/>
                </a:schemeClr>
              </a:outerShdw>
            </a:effectLst>
          </a:endParaRPr>
        </a:p>
      </dgm:t>
    </dgm:pt>
    <dgm:pt modelId="{DF884965-B6DF-40D7-8DA4-85D333203119}" type="sibTrans" cxnId="{7FA8C703-D514-475C-B560-17819E937A99}">
      <dgm:prSet/>
      <dgm:spPr/>
      <dgm:t>
        <a:bodyPr/>
        <a:lstStyle/>
        <a:p>
          <a:endParaRPr lang="en-IN" sz="1000" b="1" cap="none" spc="0">
            <a:ln w="28575">
              <a:prstDash val="solid"/>
            </a:ln>
            <a:solidFill>
              <a:schemeClr val="tx1"/>
            </a:solidFill>
            <a:effectLst>
              <a:outerShdw blurRad="38100" dist="19050" dir="2700000" algn="tl" rotWithShape="0">
                <a:schemeClr val="dk1">
                  <a:alpha val="40000"/>
                </a:schemeClr>
              </a:outerShdw>
            </a:effectLst>
          </a:endParaRPr>
        </a:p>
      </dgm:t>
    </dgm:pt>
    <dgm:pt modelId="{2DC1B24A-4849-476D-98A3-B9ABC811FE3F}">
      <dgm:prSet phldrT="[Text]" custT="1"/>
      <dgm:spPr>
        <a:gradFill rotWithShape="0">
          <a:gsLst>
            <a:gs pos="0">
              <a:schemeClr val="tx2">
                <a:lumMod val="60000"/>
                <a:lumOff val="40000"/>
                <a:alpha val="40000"/>
              </a:schemeClr>
            </a:gs>
            <a:gs pos="100000">
              <a:schemeClr val="accent1">
                <a:hueOff val="0"/>
                <a:satOff val="0"/>
                <a:lumOff val="0"/>
                <a:alphaOff val="0"/>
                <a:shade val="98000"/>
                <a:lumMod val="94000"/>
              </a:schemeClr>
            </a:gs>
          </a:gsLst>
        </a:gradFill>
      </dgm:spPr>
      <dgm:t>
        <a:bodyPr/>
        <a:lstStyle/>
        <a:p>
          <a:r>
            <a:rPr lang="en-IN" sz="1800" b="1" cap="none" spc="0">
              <a:ln w="28575">
                <a:prstDash val="solid"/>
              </a:ln>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Customers, Employees, Shippers, Suppliers</a:t>
          </a:r>
        </a:p>
      </dgm:t>
    </dgm:pt>
    <dgm:pt modelId="{216B6BF4-5395-4B0B-82DD-A62012104860}" type="parTrans" cxnId="{56124781-592D-4FF7-84DA-BF2DFAC303BB}">
      <dgm:prSet/>
      <dgm:spPr>
        <a:ln>
          <a:noFill/>
        </a:ln>
      </dgm:spPr>
      <dgm:t>
        <a:bodyPr/>
        <a:lstStyle/>
        <a:p>
          <a:endParaRPr lang="en-IN"/>
        </a:p>
      </dgm:t>
    </dgm:pt>
    <dgm:pt modelId="{F3C0EFAF-83C9-410D-94CA-8E3364C6DEF3}" type="sibTrans" cxnId="{56124781-592D-4FF7-84DA-BF2DFAC303BB}">
      <dgm:prSet/>
      <dgm:spPr/>
      <dgm:t>
        <a:bodyPr/>
        <a:lstStyle/>
        <a:p>
          <a:endParaRPr lang="en-IN" sz="1000" b="1" cap="none" spc="0">
            <a:ln w="28575">
              <a:prstDash val="solid"/>
            </a:ln>
            <a:solidFill>
              <a:schemeClr val="tx1"/>
            </a:solidFill>
            <a:effectLst>
              <a:outerShdw blurRad="38100" dist="19050" dir="2700000" algn="tl" rotWithShape="0">
                <a:schemeClr val="dk1">
                  <a:alpha val="40000"/>
                </a:schemeClr>
              </a:outerShdw>
            </a:effectLst>
          </a:endParaRPr>
        </a:p>
      </dgm:t>
    </dgm:pt>
    <dgm:pt modelId="{ABEEE7F7-3B2E-47D4-8F57-D9B49349E8F0}">
      <dgm:prSet phldrT="[Text]" custT="1"/>
      <dgm:spPr>
        <a:gradFill rotWithShape="0">
          <a:gsLst>
            <a:gs pos="0">
              <a:schemeClr val="tx2">
                <a:lumMod val="60000"/>
                <a:lumOff val="40000"/>
                <a:alpha val="40000"/>
              </a:schemeClr>
            </a:gs>
            <a:gs pos="100000">
              <a:schemeClr val="accent1">
                <a:hueOff val="0"/>
                <a:satOff val="0"/>
                <a:lumOff val="0"/>
                <a:alphaOff val="0"/>
                <a:shade val="98000"/>
                <a:lumMod val="94000"/>
              </a:schemeClr>
            </a:gs>
          </a:gsLst>
        </a:gradFill>
      </dgm:spPr>
      <dgm:t>
        <a:bodyPr/>
        <a:lstStyle/>
        <a:p>
          <a:r>
            <a:rPr lang="en-IN" sz="1800" b="1" cap="none" spc="0">
              <a:ln w="28575">
                <a:prstDash val="solid"/>
              </a:ln>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Products/Inventory(What)</a:t>
          </a:r>
        </a:p>
      </dgm:t>
    </dgm:pt>
    <dgm:pt modelId="{CC9FCCD3-73BC-4472-B89A-55A2930A5BBE}" type="parTrans" cxnId="{37187733-C1A4-47A4-8EA6-94EF6CAF0D81}">
      <dgm:prSet custT="1"/>
      <dgm:spPr/>
      <dgm:t>
        <a:bodyPr/>
        <a:lstStyle/>
        <a:p>
          <a:endParaRPr lang="en-IN" sz="1000" b="1" cap="none" spc="0">
            <a:ln w="28575">
              <a:prstDash val="solid"/>
            </a:ln>
            <a:solidFill>
              <a:schemeClr val="tx1"/>
            </a:solidFill>
            <a:effectLst>
              <a:outerShdw blurRad="38100" dist="19050" dir="2700000" algn="tl" rotWithShape="0">
                <a:schemeClr val="dk1">
                  <a:alpha val="40000"/>
                </a:schemeClr>
              </a:outerShdw>
            </a:effectLst>
          </a:endParaRPr>
        </a:p>
      </dgm:t>
    </dgm:pt>
    <dgm:pt modelId="{1E5A55E5-CBD8-4545-8386-03D186C06C26}" type="sibTrans" cxnId="{37187733-C1A4-47A4-8EA6-94EF6CAF0D81}">
      <dgm:prSet/>
      <dgm:spPr/>
      <dgm:t>
        <a:bodyPr/>
        <a:lstStyle/>
        <a:p>
          <a:endParaRPr lang="en-IN" sz="1000" b="1" cap="none" spc="0">
            <a:ln w="28575">
              <a:prstDash val="solid"/>
            </a:ln>
            <a:solidFill>
              <a:schemeClr val="tx1"/>
            </a:solidFill>
            <a:effectLst>
              <a:outerShdw blurRad="38100" dist="19050" dir="2700000" algn="tl" rotWithShape="0">
                <a:schemeClr val="dk1">
                  <a:alpha val="40000"/>
                </a:schemeClr>
              </a:outerShdw>
            </a:effectLst>
          </a:endParaRPr>
        </a:p>
      </dgm:t>
    </dgm:pt>
    <dgm:pt modelId="{A4ABDB20-DA89-44B2-A827-C5A0FA65CB7E}">
      <dgm:prSet phldrT="[Text]" custT="1"/>
      <dgm:spPr>
        <a:gradFill rotWithShape="0">
          <a:gsLst>
            <a:gs pos="0">
              <a:schemeClr val="tx2">
                <a:lumMod val="60000"/>
                <a:lumOff val="40000"/>
                <a:alpha val="40000"/>
              </a:schemeClr>
            </a:gs>
            <a:gs pos="100000">
              <a:schemeClr val="accent1">
                <a:hueOff val="0"/>
                <a:satOff val="0"/>
                <a:lumOff val="0"/>
                <a:alphaOff val="0"/>
                <a:shade val="98000"/>
                <a:lumMod val="94000"/>
              </a:schemeClr>
            </a:gs>
          </a:gsLst>
        </a:gradFill>
      </dgm:spPr>
      <dgm:t>
        <a:bodyPr/>
        <a:lstStyle/>
        <a:p>
          <a:r>
            <a:rPr lang="en-IN" sz="1800" b="1" cap="none" spc="0">
              <a:ln w="28575">
                <a:prstDash val="solid"/>
              </a:ln>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Products, Categories, Suppliers</a:t>
          </a:r>
        </a:p>
      </dgm:t>
    </dgm:pt>
    <dgm:pt modelId="{CFFDFEC1-61D5-4E27-981E-9C8902AD04A0}" type="parTrans" cxnId="{698CE9A5-14FB-4CEA-9588-CD9279BC739A}">
      <dgm:prSet custT="1"/>
      <dgm:spPr/>
      <dgm:t>
        <a:bodyPr/>
        <a:lstStyle/>
        <a:p>
          <a:endParaRPr lang="en-IN" sz="1000" b="1" cap="none" spc="0">
            <a:ln w="28575">
              <a:prstDash val="solid"/>
            </a:ln>
            <a:solidFill>
              <a:schemeClr val="tx1"/>
            </a:solidFill>
            <a:effectLst>
              <a:outerShdw blurRad="38100" dist="19050" dir="2700000" algn="tl" rotWithShape="0">
                <a:schemeClr val="dk1">
                  <a:alpha val="40000"/>
                </a:schemeClr>
              </a:outerShdw>
            </a:effectLst>
          </a:endParaRPr>
        </a:p>
      </dgm:t>
    </dgm:pt>
    <dgm:pt modelId="{2435B98D-3B01-4230-A2EA-6CF8671BC79F}" type="sibTrans" cxnId="{698CE9A5-14FB-4CEA-9588-CD9279BC739A}">
      <dgm:prSet/>
      <dgm:spPr/>
      <dgm:t>
        <a:bodyPr/>
        <a:lstStyle/>
        <a:p>
          <a:endParaRPr lang="en-IN" sz="1000" b="1" cap="none" spc="0">
            <a:ln w="28575">
              <a:prstDash val="solid"/>
            </a:ln>
            <a:solidFill>
              <a:schemeClr val="tx1"/>
            </a:solidFill>
            <a:effectLst>
              <a:outerShdw blurRad="38100" dist="19050" dir="2700000" algn="tl" rotWithShape="0">
                <a:schemeClr val="dk1">
                  <a:alpha val="40000"/>
                </a:schemeClr>
              </a:outerShdw>
            </a:effectLst>
          </a:endParaRPr>
        </a:p>
      </dgm:t>
    </dgm:pt>
    <dgm:pt modelId="{3AE724BF-B625-4E30-AAF7-0FDF32E1CF3F}">
      <dgm:prSet custT="1"/>
      <dgm:spPr>
        <a:gradFill rotWithShape="0">
          <a:gsLst>
            <a:gs pos="0">
              <a:schemeClr val="tx2">
                <a:lumMod val="60000"/>
                <a:lumOff val="40000"/>
                <a:alpha val="40000"/>
              </a:schemeClr>
            </a:gs>
            <a:gs pos="100000">
              <a:schemeClr val="accent1">
                <a:hueOff val="0"/>
                <a:satOff val="0"/>
                <a:lumOff val="0"/>
                <a:alphaOff val="0"/>
                <a:shade val="98000"/>
                <a:lumMod val="94000"/>
              </a:schemeClr>
            </a:gs>
          </a:gsLst>
        </a:gradFill>
      </dgm:spPr>
      <dgm:t>
        <a:bodyPr/>
        <a:lstStyle/>
        <a:p>
          <a:r>
            <a:rPr lang="en-IN" sz="1800" b="1" cap="none" spc="0" dirty="0">
              <a:ln w="28575">
                <a:prstDash val="solid"/>
              </a:ln>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Transactions(When/How/How much)</a:t>
          </a:r>
        </a:p>
      </dgm:t>
    </dgm:pt>
    <dgm:pt modelId="{46E517AA-C768-453E-949B-E3D2795141BB}" type="parTrans" cxnId="{BECE48EE-F914-46E2-9DE6-39BAE101F6CD}">
      <dgm:prSet custT="1"/>
      <dgm:spPr/>
      <dgm:t>
        <a:bodyPr/>
        <a:lstStyle/>
        <a:p>
          <a:endParaRPr lang="en-IN" sz="1000" b="1" cap="none" spc="0">
            <a:ln w="28575">
              <a:prstDash val="solid"/>
            </a:ln>
            <a:solidFill>
              <a:schemeClr val="tx1"/>
            </a:solidFill>
            <a:effectLst>
              <a:outerShdw blurRad="38100" dist="19050" dir="2700000" algn="tl" rotWithShape="0">
                <a:schemeClr val="dk1">
                  <a:alpha val="40000"/>
                </a:schemeClr>
              </a:outerShdw>
            </a:effectLst>
          </a:endParaRPr>
        </a:p>
      </dgm:t>
    </dgm:pt>
    <dgm:pt modelId="{0779D098-7F2C-4033-864F-74F8F6E494E4}" type="sibTrans" cxnId="{BECE48EE-F914-46E2-9DE6-39BAE101F6CD}">
      <dgm:prSet/>
      <dgm:spPr/>
      <dgm:t>
        <a:bodyPr/>
        <a:lstStyle/>
        <a:p>
          <a:endParaRPr lang="en-IN" sz="1000" b="1" cap="none" spc="0">
            <a:ln w="28575">
              <a:prstDash val="solid"/>
            </a:ln>
            <a:solidFill>
              <a:schemeClr val="tx1"/>
            </a:solidFill>
            <a:effectLst>
              <a:outerShdw blurRad="38100" dist="19050" dir="2700000" algn="tl" rotWithShape="0">
                <a:schemeClr val="dk1">
                  <a:alpha val="40000"/>
                </a:schemeClr>
              </a:outerShdw>
            </a:effectLst>
          </a:endParaRPr>
        </a:p>
      </dgm:t>
    </dgm:pt>
    <dgm:pt modelId="{088F2018-24BD-4ED4-902C-14BABD7FD4DF}">
      <dgm:prSet phldrT="[Text]" custT="1"/>
      <dgm:spPr>
        <a:gradFill rotWithShape="0">
          <a:gsLst>
            <a:gs pos="0">
              <a:schemeClr val="tx2">
                <a:lumMod val="60000"/>
                <a:lumOff val="40000"/>
                <a:alpha val="40000"/>
              </a:schemeClr>
            </a:gs>
            <a:gs pos="100000">
              <a:schemeClr val="accent1">
                <a:hueOff val="0"/>
                <a:satOff val="0"/>
                <a:lumOff val="0"/>
                <a:alphaOff val="0"/>
                <a:shade val="98000"/>
                <a:lumMod val="94000"/>
              </a:schemeClr>
            </a:gs>
          </a:gsLst>
        </a:gradFill>
      </dgm:spPr>
      <dgm:t>
        <a:bodyPr/>
        <a:lstStyle/>
        <a:p>
          <a:r>
            <a:rPr lang="en-IN" sz="1800" b="1" cap="none" spc="0" dirty="0">
              <a:ln w="28575">
                <a:prstDash val="solid"/>
              </a:ln>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Orders, Order Details</a:t>
          </a:r>
        </a:p>
      </dgm:t>
    </dgm:pt>
    <dgm:pt modelId="{6338B590-F9B1-4806-B9D7-AAE8F231F927}" type="sibTrans" cxnId="{3D19E597-1505-4DA4-8AC6-2046BF84BC54}">
      <dgm:prSet/>
      <dgm:spPr/>
      <dgm:t>
        <a:bodyPr/>
        <a:lstStyle/>
        <a:p>
          <a:endParaRPr lang="en-IN" sz="1000" b="1" cap="none" spc="0">
            <a:ln w="28575">
              <a:prstDash val="solid"/>
            </a:ln>
            <a:solidFill>
              <a:schemeClr val="tx1"/>
            </a:solidFill>
            <a:effectLst>
              <a:outerShdw blurRad="38100" dist="19050" dir="2700000" algn="tl" rotWithShape="0">
                <a:schemeClr val="dk1">
                  <a:alpha val="40000"/>
                </a:schemeClr>
              </a:outerShdw>
            </a:effectLst>
          </a:endParaRPr>
        </a:p>
      </dgm:t>
    </dgm:pt>
    <dgm:pt modelId="{E11E2834-B4DF-4A94-83DD-DD886E8F5F99}" type="parTrans" cxnId="{3D19E597-1505-4DA4-8AC6-2046BF84BC54}">
      <dgm:prSet/>
      <dgm:spPr>
        <a:ln>
          <a:noFill/>
        </a:ln>
      </dgm:spPr>
      <dgm:t>
        <a:bodyPr/>
        <a:lstStyle/>
        <a:p>
          <a:endParaRPr lang="en-IN"/>
        </a:p>
      </dgm:t>
    </dgm:pt>
    <dgm:pt modelId="{4AEB65D1-D820-49E2-B486-7D5B4A9DAF4E}" type="pres">
      <dgm:prSet presAssocID="{1F225AA9-3D53-48A8-96ED-129AEF50249E}" presName="diagram" presStyleCnt="0">
        <dgm:presLayoutVars>
          <dgm:chPref val="1"/>
          <dgm:dir/>
          <dgm:animOne val="branch"/>
          <dgm:animLvl val="lvl"/>
          <dgm:resizeHandles val="exact"/>
        </dgm:presLayoutVars>
      </dgm:prSet>
      <dgm:spPr/>
      <dgm:t>
        <a:bodyPr/>
        <a:lstStyle/>
        <a:p>
          <a:endParaRPr lang="en-US"/>
        </a:p>
      </dgm:t>
    </dgm:pt>
    <dgm:pt modelId="{692E5C16-1564-4C17-BA84-7964D26B3CA9}" type="pres">
      <dgm:prSet presAssocID="{157A0CED-9509-4B08-A380-44DA33A3D1C5}" presName="root1" presStyleCnt="0"/>
      <dgm:spPr/>
    </dgm:pt>
    <dgm:pt modelId="{F68EA146-EF41-4145-992B-9B2E41749B73}" type="pres">
      <dgm:prSet presAssocID="{157A0CED-9509-4B08-A380-44DA33A3D1C5}" presName="LevelOneTextNode" presStyleLbl="node0" presStyleIdx="0" presStyleCnt="1" custScaleX="108307" custLinFactNeighborX="5804" custLinFactNeighborY="-28878">
        <dgm:presLayoutVars>
          <dgm:chPref val="3"/>
        </dgm:presLayoutVars>
      </dgm:prSet>
      <dgm:spPr/>
      <dgm:t>
        <a:bodyPr/>
        <a:lstStyle/>
        <a:p>
          <a:endParaRPr lang="en-US"/>
        </a:p>
      </dgm:t>
    </dgm:pt>
    <dgm:pt modelId="{1BF15184-C68F-4FF9-920D-9B4133E71420}" type="pres">
      <dgm:prSet presAssocID="{157A0CED-9509-4B08-A380-44DA33A3D1C5}" presName="level2hierChild" presStyleCnt="0"/>
      <dgm:spPr/>
    </dgm:pt>
    <dgm:pt modelId="{4F069343-E1D7-4D06-8D9F-0007074734D1}" type="pres">
      <dgm:prSet presAssocID="{D3AA840A-E3D3-4A72-B138-6C4B49B7CE37}" presName="conn2-1" presStyleLbl="parChTrans1D2" presStyleIdx="0" presStyleCnt="3"/>
      <dgm:spPr/>
      <dgm:t>
        <a:bodyPr/>
        <a:lstStyle/>
        <a:p>
          <a:endParaRPr lang="en-US"/>
        </a:p>
      </dgm:t>
    </dgm:pt>
    <dgm:pt modelId="{C6DDE55D-1B0D-49EE-A1FC-7990ACC945A1}" type="pres">
      <dgm:prSet presAssocID="{D3AA840A-E3D3-4A72-B138-6C4B49B7CE37}" presName="connTx" presStyleLbl="parChTrans1D2" presStyleIdx="0" presStyleCnt="3"/>
      <dgm:spPr/>
      <dgm:t>
        <a:bodyPr/>
        <a:lstStyle/>
        <a:p>
          <a:endParaRPr lang="en-US"/>
        </a:p>
      </dgm:t>
    </dgm:pt>
    <dgm:pt modelId="{B8C63918-18E2-4002-9C35-E48B706E501B}" type="pres">
      <dgm:prSet presAssocID="{324AE9D7-3C48-4187-96EB-B0EFDD1CC14A}" presName="root2" presStyleCnt="0"/>
      <dgm:spPr/>
    </dgm:pt>
    <dgm:pt modelId="{6FC37BF2-3AA9-40B2-A70F-91B65AAA27CA}" type="pres">
      <dgm:prSet presAssocID="{324AE9D7-3C48-4187-96EB-B0EFDD1CC14A}" presName="LevelTwoTextNode" presStyleLbl="node2" presStyleIdx="0" presStyleCnt="3" custLinFactNeighborX="-2824" custLinFactNeighborY="-27023">
        <dgm:presLayoutVars>
          <dgm:chPref val="3"/>
        </dgm:presLayoutVars>
      </dgm:prSet>
      <dgm:spPr/>
      <dgm:t>
        <a:bodyPr/>
        <a:lstStyle/>
        <a:p>
          <a:endParaRPr lang="en-US"/>
        </a:p>
      </dgm:t>
    </dgm:pt>
    <dgm:pt modelId="{0803F1AC-A27B-44EB-923E-D5185595DB29}" type="pres">
      <dgm:prSet presAssocID="{324AE9D7-3C48-4187-96EB-B0EFDD1CC14A}" presName="level3hierChild" presStyleCnt="0"/>
      <dgm:spPr/>
    </dgm:pt>
    <dgm:pt modelId="{A785B6E4-CB4C-4E3D-B598-8D60620C0927}" type="pres">
      <dgm:prSet presAssocID="{216B6BF4-5395-4B0B-82DD-A62012104860}" presName="conn2-1" presStyleLbl="parChTrans1D3" presStyleIdx="0" presStyleCnt="3"/>
      <dgm:spPr/>
      <dgm:t>
        <a:bodyPr/>
        <a:lstStyle/>
        <a:p>
          <a:endParaRPr lang="en-US"/>
        </a:p>
      </dgm:t>
    </dgm:pt>
    <dgm:pt modelId="{86571BB0-C70C-4BEE-B713-53895EF43B06}" type="pres">
      <dgm:prSet presAssocID="{216B6BF4-5395-4B0B-82DD-A62012104860}" presName="connTx" presStyleLbl="parChTrans1D3" presStyleIdx="0" presStyleCnt="3"/>
      <dgm:spPr/>
      <dgm:t>
        <a:bodyPr/>
        <a:lstStyle/>
        <a:p>
          <a:endParaRPr lang="en-US"/>
        </a:p>
      </dgm:t>
    </dgm:pt>
    <dgm:pt modelId="{ECA3CB6C-FFA7-436E-9AF9-C73896CE4D54}" type="pres">
      <dgm:prSet presAssocID="{2DC1B24A-4849-476D-98A3-B9ABC811FE3F}" presName="root2" presStyleCnt="0"/>
      <dgm:spPr/>
    </dgm:pt>
    <dgm:pt modelId="{93F8C457-FB15-4578-BF29-D6B7ACBFF436}" type="pres">
      <dgm:prSet presAssocID="{2DC1B24A-4849-476D-98A3-B9ABC811FE3F}" presName="LevelTwoTextNode" presStyleLbl="node3" presStyleIdx="0" presStyleCnt="3" custScaleX="96457" custLinFactNeighborX="674" custLinFactNeighborY="25185">
        <dgm:presLayoutVars>
          <dgm:chPref val="3"/>
        </dgm:presLayoutVars>
      </dgm:prSet>
      <dgm:spPr/>
      <dgm:t>
        <a:bodyPr/>
        <a:lstStyle/>
        <a:p>
          <a:endParaRPr lang="en-US"/>
        </a:p>
      </dgm:t>
    </dgm:pt>
    <dgm:pt modelId="{03532E72-1330-4DDD-AF65-52ABB0AB2219}" type="pres">
      <dgm:prSet presAssocID="{2DC1B24A-4849-476D-98A3-B9ABC811FE3F}" presName="level3hierChild" presStyleCnt="0"/>
      <dgm:spPr/>
    </dgm:pt>
    <dgm:pt modelId="{DC4135FB-E1E7-4952-8BF7-A529F7FC22B8}" type="pres">
      <dgm:prSet presAssocID="{E11E2834-B4DF-4A94-83DD-DD886E8F5F99}" presName="conn2-1" presStyleLbl="parChTrans1D3" presStyleIdx="1" presStyleCnt="3"/>
      <dgm:spPr/>
      <dgm:t>
        <a:bodyPr/>
        <a:lstStyle/>
        <a:p>
          <a:endParaRPr lang="en-US"/>
        </a:p>
      </dgm:t>
    </dgm:pt>
    <dgm:pt modelId="{68A5764B-DA1A-4D1D-A04E-2613695BFABB}" type="pres">
      <dgm:prSet presAssocID="{E11E2834-B4DF-4A94-83DD-DD886E8F5F99}" presName="connTx" presStyleLbl="parChTrans1D3" presStyleIdx="1" presStyleCnt="3"/>
      <dgm:spPr/>
      <dgm:t>
        <a:bodyPr/>
        <a:lstStyle/>
        <a:p>
          <a:endParaRPr lang="en-US"/>
        </a:p>
      </dgm:t>
    </dgm:pt>
    <dgm:pt modelId="{38E889DA-18C7-4F4C-83DA-939D9B886A51}" type="pres">
      <dgm:prSet presAssocID="{088F2018-24BD-4ED4-902C-14BABD7FD4DF}" presName="root2" presStyleCnt="0"/>
      <dgm:spPr/>
    </dgm:pt>
    <dgm:pt modelId="{09ED3381-4947-45EB-A807-CEC846B30EA4}" type="pres">
      <dgm:prSet presAssocID="{088F2018-24BD-4ED4-902C-14BABD7FD4DF}" presName="LevelTwoTextNode" presStyleLbl="node3" presStyleIdx="1" presStyleCnt="3" custLinFactY="100000" custLinFactNeighborX="808" custLinFactNeighborY="102710">
        <dgm:presLayoutVars>
          <dgm:chPref val="3"/>
        </dgm:presLayoutVars>
      </dgm:prSet>
      <dgm:spPr/>
      <dgm:t>
        <a:bodyPr/>
        <a:lstStyle/>
        <a:p>
          <a:endParaRPr lang="en-US"/>
        </a:p>
      </dgm:t>
    </dgm:pt>
    <dgm:pt modelId="{BB0A1050-5C6D-4792-93FE-A8881D0FBCF8}" type="pres">
      <dgm:prSet presAssocID="{088F2018-24BD-4ED4-902C-14BABD7FD4DF}" presName="level3hierChild" presStyleCnt="0"/>
      <dgm:spPr/>
    </dgm:pt>
    <dgm:pt modelId="{E2CC3A3B-AA75-4A41-9241-0B3C187C996D}" type="pres">
      <dgm:prSet presAssocID="{CC9FCCD3-73BC-4472-B89A-55A2930A5BBE}" presName="conn2-1" presStyleLbl="parChTrans1D2" presStyleIdx="1" presStyleCnt="3"/>
      <dgm:spPr/>
      <dgm:t>
        <a:bodyPr/>
        <a:lstStyle/>
        <a:p>
          <a:endParaRPr lang="en-US"/>
        </a:p>
      </dgm:t>
    </dgm:pt>
    <dgm:pt modelId="{DBFA1AFA-B874-4A9A-9B2E-5A228F47961C}" type="pres">
      <dgm:prSet presAssocID="{CC9FCCD3-73BC-4472-B89A-55A2930A5BBE}" presName="connTx" presStyleLbl="parChTrans1D2" presStyleIdx="1" presStyleCnt="3"/>
      <dgm:spPr/>
      <dgm:t>
        <a:bodyPr/>
        <a:lstStyle/>
        <a:p>
          <a:endParaRPr lang="en-US"/>
        </a:p>
      </dgm:t>
    </dgm:pt>
    <dgm:pt modelId="{700A7227-5292-466A-95A0-045C3FBE8C38}" type="pres">
      <dgm:prSet presAssocID="{ABEEE7F7-3B2E-47D4-8F57-D9B49349E8F0}" presName="root2" presStyleCnt="0"/>
      <dgm:spPr/>
    </dgm:pt>
    <dgm:pt modelId="{303531D1-C7EE-4612-AE9A-9BFC60BC2C1A}" type="pres">
      <dgm:prSet presAssocID="{ABEEE7F7-3B2E-47D4-8F57-D9B49349E8F0}" presName="LevelTwoTextNode" presStyleLbl="node2" presStyleIdx="1" presStyleCnt="3" custLinFactNeighborX="-2975" custLinFactNeighborY="-54959">
        <dgm:presLayoutVars>
          <dgm:chPref val="3"/>
        </dgm:presLayoutVars>
      </dgm:prSet>
      <dgm:spPr/>
      <dgm:t>
        <a:bodyPr/>
        <a:lstStyle/>
        <a:p>
          <a:endParaRPr lang="en-US"/>
        </a:p>
      </dgm:t>
    </dgm:pt>
    <dgm:pt modelId="{52B9E3C1-A01E-4174-A73C-D97BF5F03CB9}" type="pres">
      <dgm:prSet presAssocID="{ABEEE7F7-3B2E-47D4-8F57-D9B49349E8F0}" presName="level3hierChild" presStyleCnt="0"/>
      <dgm:spPr/>
    </dgm:pt>
    <dgm:pt modelId="{54B1D26F-1B36-48DA-ADC2-89EA17115078}" type="pres">
      <dgm:prSet presAssocID="{CFFDFEC1-61D5-4E27-981E-9C8902AD04A0}" presName="conn2-1" presStyleLbl="parChTrans1D3" presStyleIdx="2" presStyleCnt="3"/>
      <dgm:spPr/>
      <dgm:t>
        <a:bodyPr/>
        <a:lstStyle/>
        <a:p>
          <a:endParaRPr lang="en-US"/>
        </a:p>
      </dgm:t>
    </dgm:pt>
    <dgm:pt modelId="{C17D2206-2205-4F4F-87CE-52CCD905A212}" type="pres">
      <dgm:prSet presAssocID="{CFFDFEC1-61D5-4E27-981E-9C8902AD04A0}" presName="connTx" presStyleLbl="parChTrans1D3" presStyleIdx="2" presStyleCnt="3"/>
      <dgm:spPr/>
      <dgm:t>
        <a:bodyPr/>
        <a:lstStyle/>
        <a:p>
          <a:endParaRPr lang="en-US"/>
        </a:p>
      </dgm:t>
    </dgm:pt>
    <dgm:pt modelId="{6AEAABCC-6783-4971-B842-BA59EB2D551E}" type="pres">
      <dgm:prSet presAssocID="{A4ABDB20-DA89-44B2-A827-C5A0FA65CB7E}" presName="root2" presStyleCnt="0"/>
      <dgm:spPr/>
    </dgm:pt>
    <dgm:pt modelId="{7AE1FA7C-878A-42FE-B8D0-A81CA9D2213C}" type="pres">
      <dgm:prSet presAssocID="{A4ABDB20-DA89-44B2-A827-C5A0FA65CB7E}" presName="LevelTwoTextNode" presStyleLbl="node3" presStyleIdx="2" presStyleCnt="3" custLinFactNeighborX="674" custLinFactNeighborY="-57500">
        <dgm:presLayoutVars>
          <dgm:chPref val="3"/>
        </dgm:presLayoutVars>
      </dgm:prSet>
      <dgm:spPr/>
      <dgm:t>
        <a:bodyPr/>
        <a:lstStyle/>
        <a:p>
          <a:endParaRPr lang="en-US"/>
        </a:p>
      </dgm:t>
    </dgm:pt>
    <dgm:pt modelId="{50ECE09D-B4C5-49BF-A8EC-F57F61911143}" type="pres">
      <dgm:prSet presAssocID="{A4ABDB20-DA89-44B2-A827-C5A0FA65CB7E}" presName="level3hierChild" presStyleCnt="0"/>
      <dgm:spPr/>
    </dgm:pt>
    <dgm:pt modelId="{B9BDC585-184C-40C5-947E-790895D85558}" type="pres">
      <dgm:prSet presAssocID="{46E517AA-C768-453E-949B-E3D2795141BB}" presName="conn2-1" presStyleLbl="parChTrans1D2" presStyleIdx="2" presStyleCnt="3"/>
      <dgm:spPr/>
      <dgm:t>
        <a:bodyPr/>
        <a:lstStyle/>
        <a:p>
          <a:endParaRPr lang="en-US"/>
        </a:p>
      </dgm:t>
    </dgm:pt>
    <dgm:pt modelId="{C1E6BBCA-4BDE-4C56-BED2-A0D9986D9C4A}" type="pres">
      <dgm:prSet presAssocID="{46E517AA-C768-453E-949B-E3D2795141BB}" presName="connTx" presStyleLbl="parChTrans1D2" presStyleIdx="2" presStyleCnt="3"/>
      <dgm:spPr/>
      <dgm:t>
        <a:bodyPr/>
        <a:lstStyle/>
        <a:p>
          <a:endParaRPr lang="en-US"/>
        </a:p>
      </dgm:t>
    </dgm:pt>
    <dgm:pt modelId="{9CFBB6A4-5A4D-452F-901B-10ACB37315AA}" type="pres">
      <dgm:prSet presAssocID="{3AE724BF-B625-4E30-AAF7-0FDF32E1CF3F}" presName="root2" presStyleCnt="0"/>
      <dgm:spPr/>
    </dgm:pt>
    <dgm:pt modelId="{4A20A291-1874-4768-8E64-71C8574036C1}" type="pres">
      <dgm:prSet presAssocID="{3AE724BF-B625-4E30-AAF7-0FDF32E1CF3F}" presName="LevelTwoTextNode" presStyleLbl="node2" presStyleIdx="2" presStyleCnt="3" custLinFactNeighborX="-3198" custLinFactNeighborY="-27290">
        <dgm:presLayoutVars>
          <dgm:chPref val="3"/>
        </dgm:presLayoutVars>
      </dgm:prSet>
      <dgm:spPr/>
      <dgm:t>
        <a:bodyPr/>
        <a:lstStyle/>
        <a:p>
          <a:endParaRPr lang="en-US"/>
        </a:p>
      </dgm:t>
    </dgm:pt>
    <dgm:pt modelId="{FA0B6038-A0E0-4481-92AD-A27FC27C41C8}" type="pres">
      <dgm:prSet presAssocID="{3AE724BF-B625-4E30-AAF7-0FDF32E1CF3F}" presName="level3hierChild" presStyleCnt="0"/>
      <dgm:spPr/>
    </dgm:pt>
  </dgm:ptLst>
  <dgm:cxnLst>
    <dgm:cxn modelId="{15369C27-ACB3-433F-8279-837B523AD028}" type="presOf" srcId="{CC9FCCD3-73BC-4472-B89A-55A2930A5BBE}" destId="{DBFA1AFA-B874-4A9A-9B2E-5A228F47961C}" srcOrd="1" destOrd="0" presId="urn:microsoft.com/office/officeart/2005/8/layout/hierarchy2"/>
    <dgm:cxn modelId="{33FD8611-F189-49AA-BFB9-1C3B7C04FB35}" type="presOf" srcId="{216B6BF4-5395-4B0B-82DD-A62012104860}" destId="{86571BB0-C70C-4BEE-B713-53895EF43B06}" srcOrd="1" destOrd="0" presId="urn:microsoft.com/office/officeart/2005/8/layout/hierarchy2"/>
    <dgm:cxn modelId="{698CE9A5-14FB-4CEA-9588-CD9279BC739A}" srcId="{ABEEE7F7-3B2E-47D4-8F57-D9B49349E8F0}" destId="{A4ABDB20-DA89-44B2-A827-C5A0FA65CB7E}" srcOrd="0" destOrd="0" parTransId="{CFFDFEC1-61D5-4E27-981E-9C8902AD04A0}" sibTransId="{2435B98D-3B01-4230-A2EA-6CF8671BC79F}"/>
    <dgm:cxn modelId="{F4335FD2-6262-4658-A3DC-62CBB1154EDC}" type="presOf" srcId="{D3AA840A-E3D3-4A72-B138-6C4B49B7CE37}" destId="{C6DDE55D-1B0D-49EE-A1FC-7990ACC945A1}" srcOrd="1" destOrd="0" presId="urn:microsoft.com/office/officeart/2005/8/layout/hierarchy2"/>
    <dgm:cxn modelId="{7ABE9FA9-E374-49C9-A664-066E003D66CA}" type="presOf" srcId="{A4ABDB20-DA89-44B2-A827-C5A0FA65CB7E}" destId="{7AE1FA7C-878A-42FE-B8D0-A81CA9D2213C}" srcOrd="0" destOrd="0" presId="urn:microsoft.com/office/officeart/2005/8/layout/hierarchy2"/>
    <dgm:cxn modelId="{56124781-592D-4FF7-84DA-BF2DFAC303BB}" srcId="{324AE9D7-3C48-4187-96EB-B0EFDD1CC14A}" destId="{2DC1B24A-4849-476D-98A3-B9ABC811FE3F}" srcOrd="0" destOrd="0" parTransId="{216B6BF4-5395-4B0B-82DD-A62012104860}" sibTransId="{F3C0EFAF-83C9-410D-94CA-8E3364C6DEF3}"/>
    <dgm:cxn modelId="{B5AA56C1-361E-4A2A-A0A9-818D648D6D6A}" type="presOf" srcId="{D3AA840A-E3D3-4A72-B138-6C4B49B7CE37}" destId="{4F069343-E1D7-4D06-8D9F-0007074734D1}" srcOrd="0" destOrd="0" presId="urn:microsoft.com/office/officeart/2005/8/layout/hierarchy2"/>
    <dgm:cxn modelId="{0728B5DD-23F9-468F-8183-1613372B322F}" type="presOf" srcId="{324AE9D7-3C48-4187-96EB-B0EFDD1CC14A}" destId="{6FC37BF2-3AA9-40B2-A70F-91B65AAA27CA}" srcOrd="0" destOrd="0" presId="urn:microsoft.com/office/officeart/2005/8/layout/hierarchy2"/>
    <dgm:cxn modelId="{538B6E26-F65B-4F2E-AEAE-6B8834DDC6B6}" type="presOf" srcId="{E11E2834-B4DF-4A94-83DD-DD886E8F5F99}" destId="{68A5764B-DA1A-4D1D-A04E-2613695BFABB}" srcOrd="1" destOrd="0" presId="urn:microsoft.com/office/officeart/2005/8/layout/hierarchy2"/>
    <dgm:cxn modelId="{37187733-C1A4-47A4-8EA6-94EF6CAF0D81}" srcId="{157A0CED-9509-4B08-A380-44DA33A3D1C5}" destId="{ABEEE7F7-3B2E-47D4-8F57-D9B49349E8F0}" srcOrd="1" destOrd="0" parTransId="{CC9FCCD3-73BC-4472-B89A-55A2930A5BBE}" sibTransId="{1E5A55E5-CBD8-4545-8386-03D186C06C26}"/>
    <dgm:cxn modelId="{376C4BFF-15E2-48CE-8780-223ECB530086}" type="presOf" srcId="{216B6BF4-5395-4B0B-82DD-A62012104860}" destId="{A785B6E4-CB4C-4E3D-B598-8D60620C0927}" srcOrd="0" destOrd="0" presId="urn:microsoft.com/office/officeart/2005/8/layout/hierarchy2"/>
    <dgm:cxn modelId="{69F9EECE-D986-4669-BD8F-2C1EB7FFFB05}" type="presOf" srcId="{CC9FCCD3-73BC-4472-B89A-55A2930A5BBE}" destId="{E2CC3A3B-AA75-4A41-9241-0B3C187C996D}" srcOrd="0" destOrd="0" presId="urn:microsoft.com/office/officeart/2005/8/layout/hierarchy2"/>
    <dgm:cxn modelId="{EA8469C2-8920-4E28-9CCE-189A4BB4D377}" type="presOf" srcId="{E11E2834-B4DF-4A94-83DD-DD886E8F5F99}" destId="{DC4135FB-E1E7-4952-8BF7-A529F7FC22B8}" srcOrd="0" destOrd="0" presId="urn:microsoft.com/office/officeart/2005/8/layout/hierarchy2"/>
    <dgm:cxn modelId="{795304A4-378E-454D-AD6A-45E0E1A9B85B}" type="presOf" srcId="{46E517AA-C768-453E-949B-E3D2795141BB}" destId="{C1E6BBCA-4BDE-4C56-BED2-A0D9986D9C4A}" srcOrd="1" destOrd="0" presId="urn:microsoft.com/office/officeart/2005/8/layout/hierarchy2"/>
    <dgm:cxn modelId="{C461078C-A2B0-4F64-B693-9FF5507AAD6C}" type="presOf" srcId="{157A0CED-9509-4B08-A380-44DA33A3D1C5}" destId="{F68EA146-EF41-4145-992B-9B2E41749B73}" srcOrd="0" destOrd="0" presId="urn:microsoft.com/office/officeart/2005/8/layout/hierarchy2"/>
    <dgm:cxn modelId="{F5781C85-A58E-46C1-A82E-FBC391981315}" type="presOf" srcId="{3AE724BF-B625-4E30-AAF7-0FDF32E1CF3F}" destId="{4A20A291-1874-4768-8E64-71C8574036C1}" srcOrd="0" destOrd="0" presId="urn:microsoft.com/office/officeart/2005/8/layout/hierarchy2"/>
    <dgm:cxn modelId="{65983935-5853-4BAC-9050-F8556F4F2795}" type="presOf" srcId="{CFFDFEC1-61D5-4E27-981E-9C8902AD04A0}" destId="{C17D2206-2205-4F4F-87CE-52CCD905A212}" srcOrd="1" destOrd="0" presId="urn:microsoft.com/office/officeart/2005/8/layout/hierarchy2"/>
    <dgm:cxn modelId="{E734B105-211C-4AAE-91B9-16FA2302C566}" type="presOf" srcId="{ABEEE7F7-3B2E-47D4-8F57-D9B49349E8F0}" destId="{303531D1-C7EE-4612-AE9A-9BFC60BC2C1A}" srcOrd="0" destOrd="0" presId="urn:microsoft.com/office/officeart/2005/8/layout/hierarchy2"/>
    <dgm:cxn modelId="{CB98C09F-8768-4693-93AA-9BE6F4AC7730}" type="presOf" srcId="{088F2018-24BD-4ED4-902C-14BABD7FD4DF}" destId="{09ED3381-4947-45EB-A807-CEC846B30EA4}" srcOrd="0" destOrd="0" presId="urn:microsoft.com/office/officeart/2005/8/layout/hierarchy2"/>
    <dgm:cxn modelId="{BECE48EE-F914-46E2-9DE6-39BAE101F6CD}" srcId="{157A0CED-9509-4B08-A380-44DA33A3D1C5}" destId="{3AE724BF-B625-4E30-AAF7-0FDF32E1CF3F}" srcOrd="2" destOrd="0" parTransId="{46E517AA-C768-453E-949B-E3D2795141BB}" sibTransId="{0779D098-7F2C-4033-864F-74F8F6E494E4}"/>
    <dgm:cxn modelId="{CB3E1485-147D-48E3-B5D3-2E426DAB03B7}" type="presOf" srcId="{1F225AA9-3D53-48A8-96ED-129AEF50249E}" destId="{4AEB65D1-D820-49E2-B486-7D5B4A9DAF4E}" srcOrd="0" destOrd="0" presId="urn:microsoft.com/office/officeart/2005/8/layout/hierarchy2"/>
    <dgm:cxn modelId="{7FAA0BBD-64C3-45B1-8CA4-675C974A5EF2}" type="presOf" srcId="{2DC1B24A-4849-476D-98A3-B9ABC811FE3F}" destId="{93F8C457-FB15-4578-BF29-D6B7ACBFF436}" srcOrd="0" destOrd="0" presId="urn:microsoft.com/office/officeart/2005/8/layout/hierarchy2"/>
    <dgm:cxn modelId="{71097D18-FECF-491D-9BD2-70A18FBAF29F}" type="presOf" srcId="{CFFDFEC1-61D5-4E27-981E-9C8902AD04A0}" destId="{54B1D26F-1B36-48DA-ADC2-89EA17115078}" srcOrd="0" destOrd="0" presId="urn:microsoft.com/office/officeart/2005/8/layout/hierarchy2"/>
    <dgm:cxn modelId="{7FA8C703-D514-475C-B560-17819E937A99}" srcId="{157A0CED-9509-4B08-A380-44DA33A3D1C5}" destId="{324AE9D7-3C48-4187-96EB-B0EFDD1CC14A}" srcOrd="0" destOrd="0" parTransId="{D3AA840A-E3D3-4A72-B138-6C4B49B7CE37}" sibTransId="{DF884965-B6DF-40D7-8DA4-85D333203119}"/>
    <dgm:cxn modelId="{D55C8DAE-8EBA-46A8-937A-569418A16644}" type="presOf" srcId="{46E517AA-C768-453E-949B-E3D2795141BB}" destId="{B9BDC585-184C-40C5-947E-790895D85558}" srcOrd="0" destOrd="0" presId="urn:microsoft.com/office/officeart/2005/8/layout/hierarchy2"/>
    <dgm:cxn modelId="{3D19E597-1505-4DA4-8AC6-2046BF84BC54}" srcId="{324AE9D7-3C48-4187-96EB-B0EFDD1CC14A}" destId="{088F2018-24BD-4ED4-902C-14BABD7FD4DF}" srcOrd="1" destOrd="0" parTransId="{E11E2834-B4DF-4A94-83DD-DD886E8F5F99}" sibTransId="{6338B590-F9B1-4806-B9D7-AAE8F231F927}"/>
    <dgm:cxn modelId="{019C6C42-D77C-4014-9804-8982038807E3}" srcId="{1F225AA9-3D53-48A8-96ED-129AEF50249E}" destId="{157A0CED-9509-4B08-A380-44DA33A3D1C5}" srcOrd="0" destOrd="0" parTransId="{75A01F69-2D8E-4152-B3F4-8D7CDB104D05}" sibTransId="{EF7571E3-D2A0-4D64-AB63-BA5069E39415}"/>
    <dgm:cxn modelId="{023A56C4-01F3-4AB6-B7CE-A561F92F60D9}" type="presParOf" srcId="{4AEB65D1-D820-49E2-B486-7D5B4A9DAF4E}" destId="{692E5C16-1564-4C17-BA84-7964D26B3CA9}" srcOrd="0" destOrd="0" presId="urn:microsoft.com/office/officeart/2005/8/layout/hierarchy2"/>
    <dgm:cxn modelId="{05DF54AD-2367-41AB-8703-5708620262C5}" type="presParOf" srcId="{692E5C16-1564-4C17-BA84-7964D26B3CA9}" destId="{F68EA146-EF41-4145-992B-9B2E41749B73}" srcOrd="0" destOrd="0" presId="urn:microsoft.com/office/officeart/2005/8/layout/hierarchy2"/>
    <dgm:cxn modelId="{33B740E6-E275-43DA-AAF4-F4BEB5AF2EE0}" type="presParOf" srcId="{692E5C16-1564-4C17-BA84-7964D26B3CA9}" destId="{1BF15184-C68F-4FF9-920D-9B4133E71420}" srcOrd="1" destOrd="0" presId="urn:microsoft.com/office/officeart/2005/8/layout/hierarchy2"/>
    <dgm:cxn modelId="{41A0B556-1E39-4C3E-9F59-12C68240A506}" type="presParOf" srcId="{1BF15184-C68F-4FF9-920D-9B4133E71420}" destId="{4F069343-E1D7-4D06-8D9F-0007074734D1}" srcOrd="0" destOrd="0" presId="urn:microsoft.com/office/officeart/2005/8/layout/hierarchy2"/>
    <dgm:cxn modelId="{C4079A32-0657-4151-84E6-0DB6E5F9863A}" type="presParOf" srcId="{4F069343-E1D7-4D06-8D9F-0007074734D1}" destId="{C6DDE55D-1B0D-49EE-A1FC-7990ACC945A1}" srcOrd="0" destOrd="0" presId="urn:microsoft.com/office/officeart/2005/8/layout/hierarchy2"/>
    <dgm:cxn modelId="{D772A6FE-31A6-4010-8D49-347A1E3B0810}" type="presParOf" srcId="{1BF15184-C68F-4FF9-920D-9B4133E71420}" destId="{B8C63918-18E2-4002-9C35-E48B706E501B}" srcOrd="1" destOrd="0" presId="urn:microsoft.com/office/officeart/2005/8/layout/hierarchy2"/>
    <dgm:cxn modelId="{270307E9-A302-42BB-BD8A-474D346CEC08}" type="presParOf" srcId="{B8C63918-18E2-4002-9C35-E48B706E501B}" destId="{6FC37BF2-3AA9-40B2-A70F-91B65AAA27CA}" srcOrd="0" destOrd="0" presId="urn:microsoft.com/office/officeart/2005/8/layout/hierarchy2"/>
    <dgm:cxn modelId="{CA844BC5-D5CF-4891-8C79-385B27CD7F23}" type="presParOf" srcId="{B8C63918-18E2-4002-9C35-E48B706E501B}" destId="{0803F1AC-A27B-44EB-923E-D5185595DB29}" srcOrd="1" destOrd="0" presId="urn:microsoft.com/office/officeart/2005/8/layout/hierarchy2"/>
    <dgm:cxn modelId="{A778B9C7-F841-4502-BF2F-A72CF43D51EA}" type="presParOf" srcId="{0803F1AC-A27B-44EB-923E-D5185595DB29}" destId="{A785B6E4-CB4C-4E3D-B598-8D60620C0927}" srcOrd="0" destOrd="0" presId="urn:microsoft.com/office/officeart/2005/8/layout/hierarchy2"/>
    <dgm:cxn modelId="{AEBCAFD3-ABB8-4CD2-B080-36829D96FFB5}" type="presParOf" srcId="{A785B6E4-CB4C-4E3D-B598-8D60620C0927}" destId="{86571BB0-C70C-4BEE-B713-53895EF43B06}" srcOrd="0" destOrd="0" presId="urn:microsoft.com/office/officeart/2005/8/layout/hierarchy2"/>
    <dgm:cxn modelId="{A225A0F4-1AAB-42C6-887F-2B1B67F2225E}" type="presParOf" srcId="{0803F1AC-A27B-44EB-923E-D5185595DB29}" destId="{ECA3CB6C-FFA7-436E-9AF9-C73896CE4D54}" srcOrd="1" destOrd="0" presId="urn:microsoft.com/office/officeart/2005/8/layout/hierarchy2"/>
    <dgm:cxn modelId="{DF89A127-9785-4BEC-8EC7-48892ABE039A}" type="presParOf" srcId="{ECA3CB6C-FFA7-436E-9AF9-C73896CE4D54}" destId="{93F8C457-FB15-4578-BF29-D6B7ACBFF436}" srcOrd="0" destOrd="0" presId="urn:microsoft.com/office/officeart/2005/8/layout/hierarchy2"/>
    <dgm:cxn modelId="{48F58F6A-E997-45E4-883E-AC8F93C571E2}" type="presParOf" srcId="{ECA3CB6C-FFA7-436E-9AF9-C73896CE4D54}" destId="{03532E72-1330-4DDD-AF65-52ABB0AB2219}" srcOrd="1" destOrd="0" presId="urn:microsoft.com/office/officeart/2005/8/layout/hierarchy2"/>
    <dgm:cxn modelId="{D37332E2-3342-418F-9F50-EC9FB239324A}" type="presParOf" srcId="{0803F1AC-A27B-44EB-923E-D5185595DB29}" destId="{DC4135FB-E1E7-4952-8BF7-A529F7FC22B8}" srcOrd="2" destOrd="0" presId="urn:microsoft.com/office/officeart/2005/8/layout/hierarchy2"/>
    <dgm:cxn modelId="{1F35E3CB-4104-41B1-ADA4-729361442262}" type="presParOf" srcId="{DC4135FB-E1E7-4952-8BF7-A529F7FC22B8}" destId="{68A5764B-DA1A-4D1D-A04E-2613695BFABB}" srcOrd="0" destOrd="0" presId="urn:microsoft.com/office/officeart/2005/8/layout/hierarchy2"/>
    <dgm:cxn modelId="{6933E407-5987-4622-B646-00E9F8264083}" type="presParOf" srcId="{0803F1AC-A27B-44EB-923E-D5185595DB29}" destId="{38E889DA-18C7-4F4C-83DA-939D9B886A51}" srcOrd="3" destOrd="0" presId="urn:microsoft.com/office/officeart/2005/8/layout/hierarchy2"/>
    <dgm:cxn modelId="{F442C593-F375-46A1-83B3-5077FF2ED34D}" type="presParOf" srcId="{38E889DA-18C7-4F4C-83DA-939D9B886A51}" destId="{09ED3381-4947-45EB-A807-CEC846B30EA4}" srcOrd="0" destOrd="0" presId="urn:microsoft.com/office/officeart/2005/8/layout/hierarchy2"/>
    <dgm:cxn modelId="{FE827256-7FBA-4330-8152-6A4D09435EB4}" type="presParOf" srcId="{38E889DA-18C7-4F4C-83DA-939D9B886A51}" destId="{BB0A1050-5C6D-4792-93FE-A8881D0FBCF8}" srcOrd="1" destOrd="0" presId="urn:microsoft.com/office/officeart/2005/8/layout/hierarchy2"/>
    <dgm:cxn modelId="{0D22E0F9-26DF-4718-BFEA-D782DF9F24AA}" type="presParOf" srcId="{1BF15184-C68F-4FF9-920D-9B4133E71420}" destId="{E2CC3A3B-AA75-4A41-9241-0B3C187C996D}" srcOrd="2" destOrd="0" presId="urn:microsoft.com/office/officeart/2005/8/layout/hierarchy2"/>
    <dgm:cxn modelId="{901AD185-78A6-4AA6-BBB4-4D88445BFADA}" type="presParOf" srcId="{E2CC3A3B-AA75-4A41-9241-0B3C187C996D}" destId="{DBFA1AFA-B874-4A9A-9B2E-5A228F47961C}" srcOrd="0" destOrd="0" presId="urn:microsoft.com/office/officeart/2005/8/layout/hierarchy2"/>
    <dgm:cxn modelId="{CB4C29C4-6EB8-43EF-A8B3-59D37FC2857D}" type="presParOf" srcId="{1BF15184-C68F-4FF9-920D-9B4133E71420}" destId="{700A7227-5292-466A-95A0-045C3FBE8C38}" srcOrd="3" destOrd="0" presId="urn:microsoft.com/office/officeart/2005/8/layout/hierarchy2"/>
    <dgm:cxn modelId="{DBF10C52-64F2-45C5-BF24-DD0F6352A741}" type="presParOf" srcId="{700A7227-5292-466A-95A0-045C3FBE8C38}" destId="{303531D1-C7EE-4612-AE9A-9BFC60BC2C1A}" srcOrd="0" destOrd="0" presId="urn:microsoft.com/office/officeart/2005/8/layout/hierarchy2"/>
    <dgm:cxn modelId="{C6BAFA5E-E3A5-4CDE-B4D6-8AEB4B680797}" type="presParOf" srcId="{700A7227-5292-466A-95A0-045C3FBE8C38}" destId="{52B9E3C1-A01E-4174-A73C-D97BF5F03CB9}" srcOrd="1" destOrd="0" presId="urn:microsoft.com/office/officeart/2005/8/layout/hierarchy2"/>
    <dgm:cxn modelId="{7162D98A-61DB-40AA-8F09-78F196F70B22}" type="presParOf" srcId="{52B9E3C1-A01E-4174-A73C-D97BF5F03CB9}" destId="{54B1D26F-1B36-48DA-ADC2-89EA17115078}" srcOrd="0" destOrd="0" presId="urn:microsoft.com/office/officeart/2005/8/layout/hierarchy2"/>
    <dgm:cxn modelId="{CEA176E7-DFC1-4B59-A668-A20F520D2B36}" type="presParOf" srcId="{54B1D26F-1B36-48DA-ADC2-89EA17115078}" destId="{C17D2206-2205-4F4F-87CE-52CCD905A212}" srcOrd="0" destOrd="0" presId="urn:microsoft.com/office/officeart/2005/8/layout/hierarchy2"/>
    <dgm:cxn modelId="{7C545701-3BDB-4AC4-AA95-7A26D9C78D41}" type="presParOf" srcId="{52B9E3C1-A01E-4174-A73C-D97BF5F03CB9}" destId="{6AEAABCC-6783-4971-B842-BA59EB2D551E}" srcOrd="1" destOrd="0" presId="urn:microsoft.com/office/officeart/2005/8/layout/hierarchy2"/>
    <dgm:cxn modelId="{4404FBE1-98B0-4E1E-B7C7-DEA7A57EB2F1}" type="presParOf" srcId="{6AEAABCC-6783-4971-B842-BA59EB2D551E}" destId="{7AE1FA7C-878A-42FE-B8D0-A81CA9D2213C}" srcOrd="0" destOrd="0" presId="urn:microsoft.com/office/officeart/2005/8/layout/hierarchy2"/>
    <dgm:cxn modelId="{5FFE8DCD-C25A-4B9E-B757-3768757F7C75}" type="presParOf" srcId="{6AEAABCC-6783-4971-B842-BA59EB2D551E}" destId="{50ECE09D-B4C5-49BF-A8EC-F57F61911143}" srcOrd="1" destOrd="0" presId="urn:microsoft.com/office/officeart/2005/8/layout/hierarchy2"/>
    <dgm:cxn modelId="{2B2338C8-FC6E-49C5-AA61-97DFD8C66497}" type="presParOf" srcId="{1BF15184-C68F-4FF9-920D-9B4133E71420}" destId="{B9BDC585-184C-40C5-947E-790895D85558}" srcOrd="4" destOrd="0" presId="urn:microsoft.com/office/officeart/2005/8/layout/hierarchy2"/>
    <dgm:cxn modelId="{E50CA138-BE0D-48E3-9722-849D87044C0E}" type="presParOf" srcId="{B9BDC585-184C-40C5-947E-790895D85558}" destId="{C1E6BBCA-4BDE-4C56-BED2-A0D9986D9C4A}" srcOrd="0" destOrd="0" presId="urn:microsoft.com/office/officeart/2005/8/layout/hierarchy2"/>
    <dgm:cxn modelId="{14A0F6C4-DB56-4ED3-B680-5258EEA06A47}" type="presParOf" srcId="{1BF15184-C68F-4FF9-920D-9B4133E71420}" destId="{9CFBB6A4-5A4D-452F-901B-10ACB37315AA}" srcOrd="5" destOrd="0" presId="urn:microsoft.com/office/officeart/2005/8/layout/hierarchy2"/>
    <dgm:cxn modelId="{B5A6844E-35BF-4F30-87C5-9E8163FE86A1}" type="presParOf" srcId="{9CFBB6A4-5A4D-452F-901B-10ACB37315AA}" destId="{4A20A291-1874-4768-8E64-71C8574036C1}" srcOrd="0" destOrd="0" presId="urn:microsoft.com/office/officeart/2005/8/layout/hierarchy2"/>
    <dgm:cxn modelId="{1FCD3BA5-30DB-4A0E-A6A8-D4175962CB73}" type="presParOf" srcId="{9CFBB6A4-5A4D-452F-901B-10ACB37315AA}" destId="{FA0B6038-A0E0-4481-92AD-A27FC27C41C8}" srcOrd="1" destOrd="0" presId="urn:microsoft.com/office/officeart/2005/8/layout/hierarchy2"/>
  </dgm:cxnLst>
  <dgm:bg>
    <a:noFill/>
    <a:effectLst>
      <a:outerShdw blurRad="63500" sx="102000" sy="102000" algn="ctr" rotWithShape="0">
        <a:prstClr val="black">
          <a:alpha val="40000"/>
        </a:prstClr>
      </a:outerShdw>
    </a:effectLst>
  </dgm:bg>
  <dgm:whole>
    <a:ln>
      <a:solidFill>
        <a:schemeClr val="bg2"/>
      </a:solidFill>
    </a:ln>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8EA146-EF41-4145-992B-9B2E41749B73}">
      <dsp:nvSpPr>
        <dsp:cNvPr id="0" name=""/>
        <dsp:cNvSpPr/>
      </dsp:nvSpPr>
      <dsp:spPr>
        <a:xfrm>
          <a:off x="293438" y="2656842"/>
          <a:ext cx="3336658" cy="1540370"/>
        </a:xfrm>
        <a:prstGeom prst="roundRect">
          <a:avLst>
            <a:gd name="adj" fmla="val 10000"/>
          </a:avLst>
        </a:prstGeom>
        <a:gradFill rotWithShape="0">
          <a:gsLst>
            <a:gs pos="0">
              <a:schemeClr val="tx2">
                <a:lumMod val="60000"/>
                <a:lumOff val="40000"/>
                <a:alpha val="40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l" defTabSz="800100">
            <a:lnSpc>
              <a:spcPct val="90000"/>
            </a:lnSpc>
            <a:spcBef>
              <a:spcPct val="0"/>
            </a:spcBef>
            <a:spcAft>
              <a:spcPct val="35000"/>
            </a:spcAft>
            <a:buNone/>
          </a:pPr>
          <a:r>
            <a:rPr lang="en-IN" sz="1800" b="1" kern="1200" cap="none" spc="0" dirty="0">
              <a:ln w="28575">
                <a:prstDash val="solid"/>
              </a:ln>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Objective: </a:t>
          </a:r>
          <a:r>
            <a:rPr lang="en-IN" sz="1800" b="1" kern="1200" cap="none" spc="0" dirty="0" err="1">
              <a:ln w="28575">
                <a:prstDash val="solid"/>
              </a:ln>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Analyze</a:t>
          </a:r>
          <a:r>
            <a:rPr lang="en-IN" sz="1800" b="1" kern="1200" cap="none" spc="0" dirty="0">
              <a:ln w="28575">
                <a:prstDash val="solid"/>
              </a:ln>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and Visualize Sales Process using Categories, Customers, Employees, Order Details, Orders, Products, Shippers and Suppliers Tables</a:t>
          </a:r>
        </a:p>
      </dsp:txBody>
      <dsp:txXfrm>
        <a:off x="338554" y="2701958"/>
        <a:ext cx="3246426" cy="1450138"/>
      </dsp:txXfrm>
    </dsp:sp>
    <dsp:sp modelId="{4F069343-E1D7-4D06-8D9F-0007074734D1}">
      <dsp:nvSpPr>
        <dsp:cNvPr id="0" name=""/>
        <dsp:cNvSpPr/>
      </dsp:nvSpPr>
      <dsp:spPr>
        <a:xfrm rot="17631261">
          <a:off x="2918412" y="2313958"/>
          <a:ext cx="2389859" cy="40429"/>
        </a:xfrm>
        <a:custGeom>
          <a:avLst/>
          <a:gdLst/>
          <a:ahLst/>
          <a:cxnLst/>
          <a:rect l="0" t="0" r="0" b="0"/>
          <a:pathLst>
            <a:path>
              <a:moveTo>
                <a:pt x="0" y="20214"/>
              </a:moveTo>
              <a:lnTo>
                <a:pt x="2389859" y="20214"/>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IN" sz="1000" b="1" kern="1200" cap="none" spc="0">
            <a:ln w="28575">
              <a:prstDash val="solid"/>
            </a:ln>
            <a:solidFill>
              <a:schemeClr val="tx1"/>
            </a:solidFill>
            <a:effectLst>
              <a:outerShdw blurRad="38100" dist="19050" dir="2700000" algn="tl" rotWithShape="0">
                <a:schemeClr val="dk1">
                  <a:alpha val="40000"/>
                </a:schemeClr>
              </a:outerShdw>
            </a:effectLst>
          </a:endParaRPr>
        </a:p>
      </dsp:txBody>
      <dsp:txXfrm>
        <a:off x="4053595" y="2274426"/>
        <a:ext cx="119492" cy="119492"/>
      </dsp:txXfrm>
    </dsp:sp>
    <dsp:sp modelId="{6FC37BF2-3AA9-40B2-A70F-91B65AAA27CA}">
      <dsp:nvSpPr>
        <dsp:cNvPr id="0" name=""/>
        <dsp:cNvSpPr/>
      </dsp:nvSpPr>
      <dsp:spPr>
        <a:xfrm>
          <a:off x="4596587" y="471133"/>
          <a:ext cx="3080741" cy="1540370"/>
        </a:xfrm>
        <a:prstGeom prst="roundRect">
          <a:avLst>
            <a:gd name="adj" fmla="val 10000"/>
          </a:avLst>
        </a:prstGeom>
        <a:gradFill rotWithShape="0">
          <a:gsLst>
            <a:gs pos="0">
              <a:schemeClr val="tx2">
                <a:lumMod val="60000"/>
                <a:lumOff val="40000"/>
                <a:alpha val="40000"/>
              </a:schemeClr>
            </a:gs>
            <a:gs pos="100000">
              <a:schemeClr val="accent1">
                <a:hueOff val="0"/>
                <a:satOff val="0"/>
                <a:lumOff val="0"/>
                <a:alphaOff val="0"/>
                <a:shade val="98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1" kern="1200" cap="none" spc="0">
              <a:ln w="28575">
                <a:prstDash val="solid"/>
              </a:ln>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People/Entities(Who)</a:t>
          </a:r>
        </a:p>
      </dsp:txBody>
      <dsp:txXfrm>
        <a:off x="4641703" y="516249"/>
        <a:ext cx="2990509" cy="1450138"/>
      </dsp:txXfrm>
    </dsp:sp>
    <dsp:sp modelId="{A785B6E4-CB4C-4E3D-B598-8D60620C0927}">
      <dsp:nvSpPr>
        <dsp:cNvPr id="0" name=""/>
        <dsp:cNvSpPr/>
      </dsp:nvSpPr>
      <dsp:spPr>
        <a:xfrm rot="21391138">
          <a:off x="7676090" y="1180345"/>
          <a:ext cx="1342538" cy="40429"/>
        </a:xfrm>
        <a:custGeom>
          <a:avLst/>
          <a:gdLst/>
          <a:ahLst/>
          <a:cxnLst/>
          <a:rect l="0" t="0" r="0" b="0"/>
          <a:pathLst>
            <a:path>
              <a:moveTo>
                <a:pt x="0" y="20214"/>
              </a:moveTo>
              <a:lnTo>
                <a:pt x="1342538" y="20214"/>
              </a:lnTo>
            </a:path>
          </a:pathLst>
        </a:custGeom>
        <a:noFill/>
        <a:ln w="15875" cap="rnd" cmpd="sng" algn="ctr">
          <a:no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8313796" y="1166996"/>
        <a:ext cx="67126" cy="67126"/>
      </dsp:txXfrm>
    </dsp:sp>
    <dsp:sp modelId="{93F8C457-FB15-4578-BF29-D6B7ACBFF436}">
      <dsp:nvSpPr>
        <dsp:cNvPr id="0" name=""/>
        <dsp:cNvSpPr/>
      </dsp:nvSpPr>
      <dsp:spPr>
        <a:xfrm>
          <a:off x="9017390" y="389616"/>
          <a:ext cx="2971591" cy="1540370"/>
        </a:xfrm>
        <a:prstGeom prst="roundRect">
          <a:avLst>
            <a:gd name="adj" fmla="val 10000"/>
          </a:avLst>
        </a:prstGeom>
        <a:gradFill rotWithShape="0">
          <a:gsLst>
            <a:gs pos="0">
              <a:schemeClr val="tx2">
                <a:lumMod val="60000"/>
                <a:lumOff val="40000"/>
                <a:alpha val="40000"/>
              </a:schemeClr>
            </a:gs>
            <a:gs pos="100000">
              <a:schemeClr val="accent1">
                <a:hueOff val="0"/>
                <a:satOff val="0"/>
                <a:lumOff val="0"/>
                <a:alphaOff val="0"/>
                <a:shade val="98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1" kern="1200" cap="none" spc="0">
              <a:ln w="28575">
                <a:prstDash val="solid"/>
              </a:ln>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Customers, Employees, Shippers, Suppliers</a:t>
          </a:r>
        </a:p>
      </dsp:txBody>
      <dsp:txXfrm>
        <a:off x="9062506" y="434732"/>
        <a:ext cx="2881359" cy="1450138"/>
      </dsp:txXfrm>
    </dsp:sp>
    <dsp:sp modelId="{DC4135FB-E1E7-4952-8BF7-A529F7FC22B8}">
      <dsp:nvSpPr>
        <dsp:cNvPr id="0" name=""/>
        <dsp:cNvSpPr/>
      </dsp:nvSpPr>
      <dsp:spPr>
        <a:xfrm rot="4386044">
          <a:off x="6037355" y="3433330"/>
          <a:ext cx="4624135" cy="40429"/>
        </a:xfrm>
        <a:custGeom>
          <a:avLst/>
          <a:gdLst/>
          <a:ahLst/>
          <a:cxnLst/>
          <a:rect l="0" t="0" r="0" b="0"/>
          <a:pathLst>
            <a:path>
              <a:moveTo>
                <a:pt x="0" y="20214"/>
              </a:moveTo>
              <a:lnTo>
                <a:pt x="4624135" y="20214"/>
              </a:lnTo>
            </a:path>
          </a:pathLst>
        </a:custGeom>
        <a:noFill/>
        <a:ln w="15875" cap="rnd" cmpd="sng" algn="ctr">
          <a:no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8233820" y="3337941"/>
        <a:ext cx="231206" cy="231206"/>
      </dsp:txXfrm>
    </dsp:sp>
    <dsp:sp modelId="{09ED3381-4947-45EB-A807-CEC846B30EA4}">
      <dsp:nvSpPr>
        <dsp:cNvPr id="0" name=""/>
        <dsp:cNvSpPr/>
      </dsp:nvSpPr>
      <dsp:spPr>
        <a:xfrm>
          <a:off x="9021518" y="4895586"/>
          <a:ext cx="3080741" cy="1540370"/>
        </a:xfrm>
        <a:prstGeom prst="roundRect">
          <a:avLst>
            <a:gd name="adj" fmla="val 10000"/>
          </a:avLst>
        </a:prstGeom>
        <a:gradFill rotWithShape="0">
          <a:gsLst>
            <a:gs pos="0">
              <a:schemeClr val="tx2">
                <a:lumMod val="60000"/>
                <a:lumOff val="40000"/>
                <a:alpha val="40000"/>
              </a:schemeClr>
            </a:gs>
            <a:gs pos="100000">
              <a:schemeClr val="accent1">
                <a:hueOff val="0"/>
                <a:satOff val="0"/>
                <a:lumOff val="0"/>
                <a:alphaOff val="0"/>
                <a:shade val="98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1" kern="1200" cap="none" spc="0" dirty="0">
              <a:ln w="28575">
                <a:prstDash val="solid"/>
              </a:ln>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Orders, Order Details</a:t>
          </a:r>
        </a:p>
      </dsp:txBody>
      <dsp:txXfrm>
        <a:off x="9066634" y="4940702"/>
        <a:ext cx="2990509" cy="1450138"/>
      </dsp:txXfrm>
    </dsp:sp>
    <dsp:sp modelId="{E2CC3A3B-AA75-4A41-9241-0B3C187C996D}">
      <dsp:nvSpPr>
        <dsp:cNvPr id="0" name=""/>
        <dsp:cNvSpPr/>
      </dsp:nvSpPr>
      <dsp:spPr>
        <a:xfrm rot="146853">
          <a:off x="3629658" y="3427369"/>
          <a:ext cx="962716" cy="40429"/>
        </a:xfrm>
        <a:custGeom>
          <a:avLst/>
          <a:gdLst/>
          <a:ahLst/>
          <a:cxnLst/>
          <a:rect l="0" t="0" r="0" b="0"/>
          <a:pathLst>
            <a:path>
              <a:moveTo>
                <a:pt x="0" y="20214"/>
              </a:moveTo>
              <a:lnTo>
                <a:pt x="962716" y="20214"/>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IN" sz="1000" b="1" kern="1200" cap="none" spc="0">
            <a:ln w="28575">
              <a:prstDash val="solid"/>
            </a:ln>
            <a:solidFill>
              <a:schemeClr val="tx1"/>
            </a:solidFill>
            <a:effectLst>
              <a:outerShdw blurRad="38100" dist="19050" dir="2700000" algn="tl" rotWithShape="0">
                <a:schemeClr val="dk1">
                  <a:alpha val="40000"/>
                </a:schemeClr>
              </a:outerShdw>
            </a:effectLst>
          </a:endParaRPr>
        </a:p>
      </dsp:txBody>
      <dsp:txXfrm>
        <a:off x="4086948" y="3423516"/>
        <a:ext cx="48135" cy="48135"/>
      </dsp:txXfrm>
    </dsp:sp>
    <dsp:sp modelId="{303531D1-C7EE-4612-AE9A-9BFC60BC2C1A}">
      <dsp:nvSpPr>
        <dsp:cNvPr id="0" name=""/>
        <dsp:cNvSpPr/>
      </dsp:nvSpPr>
      <dsp:spPr>
        <a:xfrm>
          <a:off x="4591935" y="2697954"/>
          <a:ext cx="3080741" cy="1540370"/>
        </a:xfrm>
        <a:prstGeom prst="roundRect">
          <a:avLst>
            <a:gd name="adj" fmla="val 10000"/>
          </a:avLst>
        </a:prstGeom>
        <a:gradFill rotWithShape="0">
          <a:gsLst>
            <a:gs pos="0">
              <a:schemeClr val="tx2">
                <a:lumMod val="60000"/>
                <a:lumOff val="40000"/>
                <a:alpha val="40000"/>
              </a:schemeClr>
            </a:gs>
            <a:gs pos="100000">
              <a:schemeClr val="accent1">
                <a:hueOff val="0"/>
                <a:satOff val="0"/>
                <a:lumOff val="0"/>
                <a:alphaOff val="0"/>
                <a:shade val="98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1" kern="1200" cap="none" spc="0">
              <a:ln w="28575">
                <a:prstDash val="solid"/>
              </a:ln>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Products/Inventory(What)</a:t>
          </a:r>
        </a:p>
      </dsp:txBody>
      <dsp:txXfrm>
        <a:off x="4637051" y="2743070"/>
        <a:ext cx="2990509" cy="1450138"/>
      </dsp:txXfrm>
    </dsp:sp>
    <dsp:sp modelId="{54B1D26F-1B36-48DA-ADC2-89EA17115078}">
      <dsp:nvSpPr>
        <dsp:cNvPr id="0" name=""/>
        <dsp:cNvSpPr/>
      </dsp:nvSpPr>
      <dsp:spPr>
        <a:xfrm rot="21499965">
          <a:off x="7672392" y="3428355"/>
          <a:ext cx="1345282" cy="40429"/>
        </a:xfrm>
        <a:custGeom>
          <a:avLst/>
          <a:gdLst/>
          <a:ahLst/>
          <a:cxnLst/>
          <a:rect l="0" t="0" r="0" b="0"/>
          <a:pathLst>
            <a:path>
              <a:moveTo>
                <a:pt x="0" y="20214"/>
              </a:moveTo>
              <a:lnTo>
                <a:pt x="1345282" y="20214"/>
              </a:lnTo>
            </a:path>
          </a:pathLst>
        </a:custGeom>
        <a:noFill/>
        <a:ln w="15875" cap="rnd" cmpd="sng" algn="ctr">
          <a:solidFill>
            <a:schemeClr val="accent1">
              <a:shade val="8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IN" sz="1000" b="1" kern="1200" cap="none" spc="0">
            <a:ln w="28575">
              <a:prstDash val="solid"/>
            </a:ln>
            <a:solidFill>
              <a:schemeClr val="tx1"/>
            </a:solidFill>
            <a:effectLst>
              <a:outerShdw blurRad="38100" dist="19050" dir="2700000" algn="tl" rotWithShape="0">
                <a:schemeClr val="dk1">
                  <a:alpha val="40000"/>
                </a:schemeClr>
              </a:outerShdw>
            </a:effectLst>
          </a:endParaRPr>
        </a:p>
      </dsp:txBody>
      <dsp:txXfrm>
        <a:off x="8311401" y="3414937"/>
        <a:ext cx="67264" cy="67264"/>
      </dsp:txXfrm>
    </dsp:sp>
    <dsp:sp modelId="{7AE1FA7C-878A-42FE-B8D0-A81CA9D2213C}">
      <dsp:nvSpPr>
        <dsp:cNvPr id="0" name=""/>
        <dsp:cNvSpPr/>
      </dsp:nvSpPr>
      <dsp:spPr>
        <a:xfrm>
          <a:off x="9017390" y="2658814"/>
          <a:ext cx="3080741" cy="1540370"/>
        </a:xfrm>
        <a:prstGeom prst="roundRect">
          <a:avLst>
            <a:gd name="adj" fmla="val 10000"/>
          </a:avLst>
        </a:prstGeom>
        <a:gradFill rotWithShape="0">
          <a:gsLst>
            <a:gs pos="0">
              <a:schemeClr val="tx2">
                <a:lumMod val="60000"/>
                <a:lumOff val="40000"/>
                <a:alpha val="40000"/>
              </a:schemeClr>
            </a:gs>
            <a:gs pos="100000">
              <a:schemeClr val="accent1">
                <a:hueOff val="0"/>
                <a:satOff val="0"/>
                <a:lumOff val="0"/>
                <a:alphaOff val="0"/>
                <a:shade val="98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1" kern="1200" cap="none" spc="0">
              <a:ln w="28575">
                <a:prstDash val="solid"/>
              </a:ln>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Products, Categories, Suppliers</a:t>
          </a:r>
        </a:p>
      </dsp:txBody>
      <dsp:txXfrm>
        <a:off x="9062506" y="2703930"/>
        <a:ext cx="2990509" cy="1450138"/>
      </dsp:txXfrm>
    </dsp:sp>
    <dsp:sp modelId="{B9BDC585-184C-40C5-947E-790895D85558}">
      <dsp:nvSpPr>
        <dsp:cNvPr id="0" name=""/>
        <dsp:cNvSpPr/>
      </dsp:nvSpPr>
      <dsp:spPr>
        <a:xfrm rot="4013918">
          <a:off x="2890624" y="4526185"/>
          <a:ext cx="2433914" cy="40429"/>
        </a:xfrm>
        <a:custGeom>
          <a:avLst/>
          <a:gdLst/>
          <a:ahLst/>
          <a:cxnLst/>
          <a:rect l="0" t="0" r="0" b="0"/>
          <a:pathLst>
            <a:path>
              <a:moveTo>
                <a:pt x="0" y="20214"/>
              </a:moveTo>
              <a:lnTo>
                <a:pt x="2433914" y="20214"/>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44500">
            <a:lnSpc>
              <a:spcPct val="90000"/>
            </a:lnSpc>
            <a:spcBef>
              <a:spcPct val="0"/>
            </a:spcBef>
            <a:spcAft>
              <a:spcPct val="35000"/>
            </a:spcAft>
            <a:buNone/>
          </a:pPr>
          <a:endParaRPr lang="en-IN" sz="1000" b="1" kern="1200" cap="none" spc="0">
            <a:ln w="28575">
              <a:prstDash val="solid"/>
            </a:ln>
            <a:solidFill>
              <a:schemeClr val="tx1"/>
            </a:solidFill>
            <a:effectLst>
              <a:outerShdw blurRad="38100" dist="19050" dir="2700000" algn="tl" rotWithShape="0">
                <a:schemeClr val="dk1">
                  <a:alpha val="40000"/>
                </a:schemeClr>
              </a:outerShdw>
            </a:effectLst>
          </a:endParaRPr>
        </a:p>
      </dsp:txBody>
      <dsp:txXfrm>
        <a:off x="4046733" y="4485552"/>
        <a:ext cx="121695" cy="121695"/>
      </dsp:txXfrm>
    </dsp:sp>
    <dsp:sp modelId="{4A20A291-1874-4768-8E64-71C8574036C1}">
      <dsp:nvSpPr>
        <dsp:cNvPr id="0" name=""/>
        <dsp:cNvSpPr/>
      </dsp:nvSpPr>
      <dsp:spPr>
        <a:xfrm>
          <a:off x="4585065" y="4895586"/>
          <a:ext cx="3080741" cy="1540370"/>
        </a:xfrm>
        <a:prstGeom prst="roundRect">
          <a:avLst>
            <a:gd name="adj" fmla="val 10000"/>
          </a:avLst>
        </a:prstGeom>
        <a:gradFill rotWithShape="0">
          <a:gsLst>
            <a:gs pos="0">
              <a:schemeClr val="tx2">
                <a:lumMod val="60000"/>
                <a:lumOff val="40000"/>
                <a:alpha val="40000"/>
              </a:schemeClr>
            </a:gs>
            <a:gs pos="100000">
              <a:schemeClr val="accent1">
                <a:hueOff val="0"/>
                <a:satOff val="0"/>
                <a:lumOff val="0"/>
                <a:alphaOff val="0"/>
                <a:shade val="98000"/>
                <a:lumMod val="94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b="1" kern="1200" cap="none" spc="0" dirty="0">
              <a:ln w="28575">
                <a:prstDash val="solid"/>
              </a:ln>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Transactions(When/How/How much)</a:t>
          </a:r>
        </a:p>
      </dsp:txBody>
      <dsp:txXfrm>
        <a:off x="4630181" y="4940702"/>
        <a:ext cx="2990509" cy="145013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8DAE07-C6C5-4B5C-9F7B-75D3501D5C1F}" type="datetimeFigureOut">
              <a:rPr lang="en-IN" smtClean="0"/>
              <a:pPr/>
              <a:t>22-06-2025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993F57-1030-4852-895A-B23B9D8A7B12}" type="slidenum">
              <a:rPr lang="en-IN" smtClean="0"/>
              <a:pPr/>
              <a:t>‹#›</a:t>
            </a:fld>
            <a:endParaRPr lang="en-IN"/>
          </a:p>
        </p:txBody>
      </p:sp>
    </p:spTree>
    <p:extLst>
      <p:ext uri="{BB962C8B-B14F-4D97-AF65-F5344CB8AC3E}">
        <p14:creationId xmlns:p14="http://schemas.microsoft.com/office/powerpoint/2010/main" xmlns="" val="1040326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516498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708766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450530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11904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33941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953254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0565328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951101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090993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944844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448203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98703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44245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2113905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424165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1508752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6/22/2025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835407902"/>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6848F856-CB7E-4311-86B0-C3E7B92885E1}"/>
              </a:ext>
            </a:extLst>
          </p:cNvPr>
          <p:cNvSpPr>
            <a:spLocks noGrp="1"/>
          </p:cNvSpPr>
          <p:nvPr>
            <p:ph type="ctrTitle"/>
          </p:nvPr>
        </p:nvSpPr>
        <p:spPr>
          <a:xfrm>
            <a:off x="2589213" y="1988377"/>
            <a:ext cx="9378198" cy="1440623"/>
          </a:xfrm>
        </p:spPr>
        <p:txBody>
          <a:bodyPr>
            <a:normAutofit/>
          </a:bodyPr>
          <a:lstStyle/>
          <a:p>
            <a:r>
              <a:rPr lang="en-US" sz="7200" dirty="0">
                <a:solidFill>
                  <a:srgbClr val="002060"/>
                </a:solidFill>
                <a:latin typeface="Algerian" panose="04020705040A02060702" pitchFamily="82" charset="0"/>
              </a:rPr>
              <a:t>CAPSTONE PROJECT</a:t>
            </a:r>
            <a:endParaRPr lang="en-IN" sz="7200" dirty="0">
              <a:solidFill>
                <a:srgbClr val="002060"/>
              </a:solidFill>
              <a:latin typeface="Algerian" panose="04020705040A02060702" pitchFamily="82" charset="0"/>
            </a:endParaRPr>
          </a:p>
        </p:txBody>
      </p:sp>
      <p:sp>
        <p:nvSpPr>
          <p:cNvPr id="3" name="Content Placeholder 2"/>
          <p:cNvSpPr>
            <a:spLocks noGrp="1"/>
          </p:cNvSpPr>
          <p:nvPr>
            <p:ph type="subTitle" idx="1"/>
          </p:nvPr>
        </p:nvSpPr>
        <p:spPr/>
        <p:txBody>
          <a:bodyPr>
            <a:noAutofit/>
          </a:bodyPr>
          <a:lstStyle/>
          <a:p>
            <a:pPr marL="0" indent="0" algn="just">
              <a:lnSpc>
                <a:spcPct val="150000"/>
              </a:lnSpc>
              <a:buNone/>
            </a:pPr>
            <a:r>
              <a:rPr lang="en-IN" sz="2400" dirty="0">
                <a:latin typeface="Cambria" pitchFamily="18" charset="0"/>
              </a:rPr>
              <a:t/>
            </a:r>
            <a:br>
              <a:rPr lang="en-IN" sz="2400" dirty="0">
                <a:latin typeface="Cambria" pitchFamily="18" charset="0"/>
              </a:rPr>
            </a:br>
            <a:endParaRPr lang="en-IN" sz="2400" dirty="0">
              <a:latin typeface="Cambria" pitchFamily="18" charset="0"/>
            </a:endParaRPr>
          </a:p>
        </p:txBody>
      </p:sp>
    </p:spTree>
    <p:extLst>
      <p:ext uri="{BB962C8B-B14F-4D97-AF65-F5344CB8AC3E}">
        <p14:creationId xmlns:p14="http://schemas.microsoft.com/office/powerpoint/2010/main" xmlns="" val="843296291"/>
      </p:ext>
    </p:extLst>
  </p:cSld>
  <p:clrMapOvr>
    <a:masterClrMapping/>
  </p:clrMapOvr>
  <p:transition>
    <p:blinds/>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0351" y="2957371"/>
            <a:ext cx="7155337" cy="798707"/>
          </a:xfrm>
        </p:spPr>
        <p:txBody>
          <a:bodyPr>
            <a:normAutofit/>
          </a:bodyPr>
          <a:lstStyle/>
          <a:p>
            <a:r>
              <a:rPr lang="en-US" sz="4000" b="1" dirty="0">
                <a:latin typeface="Cambria" pitchFamily="18" charset="0"/>
              </a:rPr>
              <a:t>EDA PROBLEM STATEMENTS</a:t>
            </a:r>
          </a:p>
        </p:txBody>
      </p:sp>
    </p:spTree>
  </p:cSld>
  <p:clrMapOvr>
    <a:masterClrMapping/>
  </p:clrMapOvr>
  <p:transition>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8973" y="20639"/>
            <a:ext cx="10743027" cy="976312"/>
          </a:xfrm>
        </p:spPr>
        <p:txBody>
          <a:bodyPr>
            <a:noAutofit/>
          </a:bodyPr>
          <a:lstStyle/>
          <a:p>
            <a:pPr marL="457200" indent="-457200">
              <a:buFont typeface="+mj-lt"/>
              <a:buAutoNum type="arabicPeriod"/>
            </a:pPr>
            <a:r>
              <a:rPr lang="en-US" sz="2400" b="1" dirty="0">
                <a:latin typeface="Cambria" pitchFamily="18" charset="0"/>
              </a:rPr>
              <a:t>What are the key factors influencing customer retention or loyalty based on the dataset ?</a:t>
            </a:r>
          </a:p>
        </p:txBody>
      </p:sp>
      <p:sp>
        <p:nvSpPr>
          <p:cNvPr id="6" name="Text Placeholder 5">
            <a:extLst>
              <a:ext uri="{FF2B5EF4-FFF2-40B4-BE49-F238E27FC236}">
                <a16:creationId xmlns:a16="http://schemas.microsoft.com/office/drawing/2014/main" xmlns="" id="{F309BDE6-DAFD-4E5A-9D5A-011A99BB3498}"/>
              </a:ext>
            </a:extLst>
          </p:cNvPr>
          <p:cNvSpPr>
            <a:spLocks noGrp="1"/>
          </p:cNvSpPr>
          <p:nvPr>
            <p:ph type="body" sz="half" idx="2"/>
          </p:nvPr>
        </p:nvSpPr>
        <p:spPr>
          <a:xfrm>
            <a:off x="1294229" y="1237957"/>
            <a:ext cx="4801772" cy="4628272"/>
          </a:xfrm>
        </p:spPr>
        <p:txBody>
          <a:bodyPr>
            <a:normAutofit/>
          </a:bodyPr>
          <a:lstStyle/>
          <a:p>
            <a:pPr algn="just"/>
            <a:r>
              <a:rPr lang="en-IN" sz="2400" b="1" dirty="0">
                <a:latin typeface="Times New Roman" panose="02020603050405020304" pitchFamily="18" charset="0"/>
                <a:cs typeface="Times New Roman" panose="02020603050405020304" pitchFamily="18" charset="0"/>
              </a:rPr>
              <a:t>Conclusion:</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business is highly dependent on a few key customers for a majority of its revenue. Protecting these relationships is essential for financial stability.</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There's an opportunity to optimize or re-engage low-spending customers through better service, product recommendations, or incentives.</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data underscores the importance of customer value analysis — not all customers contribute equally, and resource allocation should reflect this.</a:t>
            </a:r>
          </a:p>
          <a:p>
            <a:pPr marL="285750" indent="-285750" algn="just">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pic>
        <p:nvPicPr>
          <p:cNvPr id="14" name="Content Placeholder 4">
            <a:extLst>
              <a:ext uri="{FF2B5EF4-FFF2-40B4-BE49-F238E27FC236}">
                <a16:creationId xmlns:a16="http://schemas.microsoft.com/office/drawing/2014/main" xmlns="" id="{C280E4DB-5CA6-4ACD-96F1-829B2EA880A7}"/>
              </a:ext>
            </a:extLst>
          </p:cNvPr>
          <p:cNvPicPr>
            <a:picLocks noGrp="1" noChangeAspect="1"/>
          </p:cNvPicPr>
          <p:nvPr>
            <p:ph idx="1"/>
          </p:nvPr>
        </p:nvPicPr>
        <p:blipFill>
          <a:blip r:embed="rId2"/>
          <a:stretch>
            <a:fillRect/>
          </a:stretch>
        </p:blipFill>
        <p:spPr>
          <a:xfrm>
            <a:off x="6267449" y="1237955"/>
            <a:ext cx="5746359" cy="5472333"/>
          </a:xfrm>
        </p:spPr>
      </p:pic>
    </p:spTree>
    <p:extLst>
      <p:ext uri="{BB962C8B-B14F-4D97-AF65-F5344CB8AC3E}">
        <p14:creationId xmlns:p14="http://schemas.microsoft.com/office/powerpoint/2010/main" xmlns="" val="748191531"/>
      </p:ext>
    </p:extLst>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8973" y="20639"/>
            <a:ext cx="10743027" cy="879693"/>
          </a:xfrm>
        </p:spPr>
        <p:txBody>
          <a:bodyPr>
            <a:noAutofit/>
          </a:bodyPr>
          <a:lstStyle/>
          <a:p>
            <a:r>
              <a:rPr lang="en-US" sz="2400" b="1" dirty="0">
                <a:latin typeface="Cambria" pitchFamily="18" charset="0"/>
              </a:rPr>
              <a:t>2. How do customer preferences vary based on their location or                 demographics ? Can we explore this through interactive visualizations ?</a:t>
            </a:r>
          </a:p>
        </p:txBody>
      </p:sp>
      <p:sp>
        <p:nvSpPr>
          <p:cNvPr id="6" name="Text Placeholder 5">
            <a:extLst>
              <a:ext uri="{FF2B5EF4-FFF2-40B4-BE49-F238E27FC236}">
                <a16:creationId xmlns:a16="http://schemas.microsoft.com/office/drawing/2014/main" xmlns="" id="{F309BDE6-DAFD-4E5A-9D5A-011A99BB3498}"/>
              </a:ext>
            </a:extLst>
          </p:cNvPr>
          <p:cNvSpPr>
            <a:spLocks noGrp="1"/>
          </p:cNvSpPr>
          <p:nvPr>
            <p:ph type="body" sz="half" idx="2"/>
          </p:nvPr>
        </p:nvSpPr>
        <p:spPr>
          <a:xfrm>
            <a:off x="1448973" y="1237956"/>
            <a:ext cx="4647027" cy="5599405"/>
          </a:xfrm>
        </p:spPr>
        <p:txBody>
          <a:bodyPr>
            <a:normAutofit/>
          </a:bodyPr>
          <a:lstStyle/>
          <a:p>
            <a:pPr algn="just"/>
            <a:r>
              <a:rPr lang="en-IN" sz="2400" b="1" dirty="0">
                <a:latin typeface="Times New Roman" panose="02020603050405020304" pitchFamily="18" charset="0"/>
                <a:cs typeface="Times New Roman" panose="02020603050405020304" pitchFamily="18" charset="0"/>
              </a:rPr>
              <a:t>Conclusion:</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map indicates the total spending by country using a color gradient from light blue (low spending) to dark blue (high spending).</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United States shows the highest total spent, indicated by the darkest blue.</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Several countries in South America and Western Europe also show moderate to high spending.</a:t>
            </a: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Africa, Eastern Europe, Asia, and Oceania show little to no spending, indicated by light or no shading.</a:t>
            </a:r>
          </a:p>
          <a:p>
            <a:pPr marL="285750" indent="-285750" algn="just">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65B4F653-B564-41C0-90A0-939FB5493906}"/>
              </a:ext>
            </a:extLst>
          </p:cNvPr>
          <p:cNvPicPr>
            <a:picLocks noChangeAspect="1"/>
          </p:cNvPicPr>
          <p:nvPr/>
        </p:nvPicPr>
        <p:blipFill>
          <a:blip r:embed="rId2"/>
          <a:stretch>
            <a:fillRect/>
          </a:stretch>
        </p:blipFill>
        <p:spPr>
          <a:xfrm>
            <a:off x="6096000" y="996949"/>
            <a:ext cx="5917809" cy="5600797"/>
          </a:xfrm>
          <a:prstGeom prst="rect">
            <a:avLst/>
          </a:prstGeom>
        </p:spPr>
      </p:pic>
    </p:spTree>
    <p:extLst>
      <p:ext uri="{BB962C8B-B14F-4D97-AF65-F5344CB8AC3E}">
        <p14:creationId xmlns:p14="http://schemas.microsoft.com/office/powerpoint/2010/main" xmlns="" val="1545899764"/>
      </p:ext>
    </p:extLst>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8973" y="20639"/>
            <a:ext cx="10743027" cy="879693"/>
          </a:xfrm>
        </p:spPr>
        <p:txBody>
          <a:bodyPr>
            <a:noAutofit/>
          </a:bodyPr>
          <a:lstStyle/>
          <a:p>
            <a:r>
              <a:rPr lang="en-US" sz="2400" b="1" dirty="0">
                <a:latin typeface="Cambria" pitchFamily="18" charset="0"/>
              </a:rPr>
              <a:t>3. Are there any interesting patterns or clusters in customer behavior that can be visualized to identify potential market segments ?</a:t>
            </a:r>
          </a:p>
        </p:txBody>
      </p:sp>
      <p:pic>
        <p:nvPicPr>
          <p:cNvPr id="4" name="Picture 3">
            <a:extLst>
              <a:ext uri="{FF2B5EF4-FFF2-40B4-BE49-F238E27FC236}">
                <a16:creationId xmlns:a16="http://schemas.microsoft.com/office/drawing/2014/main" xmlns="" id="{EA1ABD14-826C-4322-BB4B-446CE3C48EE7}"/>
              </a:ext>
            </a:extLst>
          </p:cNvPr>
          <p:cNvPicPr>
            <a:picLocks noChangeAspect="1"/>
          </p:cNvPicPr>
          <p:nvPr/>
        </p:nvPicPr>
        <p:blipFill>
          <a:blip r:embed="rId2"/>
          <a:stretch>
            <a:fillRect/>
          </a:stretch>
        </p:blipFill>
        <p:spPr>
          <a:xfrm>
            <a:off x="7160456" y="1322363"/>
            <a:ext cx="4924594" cy="5261317"/>
          </a:xfrm>
          <a:prstGeom prst="rect">
            <a:avLst/>
          </a:prstGeom>
        </p:spPr>
      </p:pic>
      <p:sp>
        <p:nvSpPr>
          <p:cNvPr id="7" name="Text Placeholder 5">
            <a:extLst>
              <a:ext uri="{FF2B5EF4-FFF2-40B4-BE49-F238E27FC236}">
                <a16:creationId xmlns:a16="http://schemas.microsoft.com/office/drawing/2014/main" xmlns="" id="{4CC158AB-8071-4159-8C27-187EC7122ACA}"/>
              </a:ext>
            </a:extLst>
          </p:cNvPr>
          <p:cNvSpPr>
            <a:spLocks noGrp="1"/>
          </p:cNvSpPr>
          <p:nvPr>
            <p:ph type="body" sz="half" idx="2"/>
          </p:nvPr>
        </p:nvSpPr>
        <p:spPr>
          <a:xfrm>
            <a:off x="1448973" y="1237956"/>
            <a:ext cx="5444196" cy="5599405"/>
          </a:xfrm>
        </p:spPr>
        <p:txBody>
          <a:bodyPr>
            <a:normAutofit/>
          </a:bodyPr>
          <a:lstStyle/>
          <a:p>
            <a:pPr algn="just"/>
            <a:r>
              <a:rPr lang="en-IN" sz="2400" b="1" dirty="0">
                <a:latin typeface="Times New Roman" panose="02020603050405020304" pitchFamily="18" charset="0"/>
                <a:cs typeface="Times New Roman" panose="02020603050405020304" pitchFamily="18" charset="0"/>
              </a:rPr>
              <a:t>Conclusion:</a:t>
            </a:r>
          </a:p>
          <a:p>
            <a:pPr algn="just"/>
            <a:endParaRPr lang="en-IN" sz="2400" b="1" dirty="0">
              <a:latin typeface="Times New Roman" panose="02020603050405020304" pitchFamily="18" charset="0"/>
              <a:cs typeface="Times New Roman" panose="02020603050405020304" pitchFamily="18" charset="0"/>
            </a:endParaRPr>
          </a:p>
          <a:p>
            <a:pPr algn="just"/>
            <a:r>
              <a:rPr lang="en-US" sz="2200" b="1" i="1" u="none" strike="noStrike" dirty="0">
                <a:solidFill>
                  <a:srgbClr val="000000"/>
                </a:solidFill>
                <a:effectLst/>
                <a:latin typeface="Times New Roman" panose="02020603050405020304" pitchFamily="18" charset="0"/>
                <a:cs typeface="Times New Roman" panose="02020603050405020304" pitchFamily="18" charset="0"/>
              </a:rPr>
              <a:t>Top Outliers – High Spend &amp; Frequency</a:t>
            </a:r>
            <a:r>
              <a:rPr lang="en-US" sz="2200" i="1"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A few customers (top-right cluster) have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exceptionally high frequency (28–31 orders)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and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spending over 100,000</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These are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VIP customers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who are both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highly loyal and high-value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They warrant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special retention efforts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(e.g., exclusive deals, early access, priority support).</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29260477"/>
      </p:ext>
    </p:extLst>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1514" y="20640"/>
            <a:ext cx="10630486" cy="1133374"/>
          </a:xfrm>
        </p:spPr>
        <p:txBody>
          <a:bodyPr>
            <a:noAutofit/>
          </a:bodyPr>
          <a:lstStyle/>
          <a:p>
            <a:pPr algn="just"/>
            <a:r>
              <a:rPr lang="en-US" sz="2400" b="1" dirty="0">
                <a:latin typeface="Cambria" pitchFamily="18" charset="0"/>
              </a:rPr>
              <a:t>4. Are there any specific product categories or SKUs that contribute significantly to order revenue ? Can we identify them through visualizations ?</a:t>
            </a:r>
          </a:p>
        </p:txBody>
      </p:sp>
      <p:sp>
        <p:nvSpPr>
          <p:cNvPr id="7" name="Text Placeholder 5">
            <a:extLst>
              <a:ext uri="{FF2B5EF4-FFF2-40B4-BE49-F238E27FC236}">
                <a16:creationId xmlns:a16="http://schemas.microsoft.com/office/drawing/2014/main" xmlns="" id="{01876E8C-C6EA-44B2-9D67-2E491AF0236B}"/>
              </a:ext>
            </a:extLst>
          </p:cNvPr>
          <p:cNvSpPr>
            <a:spLocks noGrp="1"/>
          </p:cNvSpPr>
          <p:nvPr>
            <p:ph type="body" sz="half" idx="2"/>
          </p:nvPr>
        </p:nvSpPr>
        <p:spPr>
          <a:xfrm>
            <a:off x="1448973" y="1420837"/>
            <a:ext cx="5598941" cy="5416524"/>
          </a:xfrm>
        </p:spPr>
        <p:txBody>
          <a:bodyPr>
            <a:normAutofit/>
          </a:bodyPr>
          <a:lstStyle/>
          <a:p>
            <a:pPr algn="just"/>
            <a:r>
              <a:rPr lang="en-IN" sz="2400" b="1" dirty="0">
                <a:latin typeface="Times New Roman" panose="02020603050405020304" pitchFamily="18" charset="0"/>
                <a:cs typeface="Times New Roman" panose="02020603050405020304" pitchFamily="18" charset="0"/>
              </a:rPr>
              <a:t>Conclusion:</a:t>
            </a:r>
          </a:p>
          <a:p>
            <a:pPr algn="just"/>
            <a:endParaRPr lang="en-IN" sz="24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product mix is skewed toward Beverages and Dairy</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which are the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core revenue drivers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There is a clear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revenue gap</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between the top and bottom categories.</a:t>
            </a:r>
            <a:endParaRPr lang="en-IN" sz="20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xmlns="" id="{C14F5C71-60C4-46CB-85D1-341CFB52C324}"/>
              </a:ext>
            </a:extLst>
          </p:cNvPr>
          <p:cNvPicPr>
            <a:picLocks noChangeAspect="1"/>
          </p:cNvPicPr>
          <p:nvPr/>
        </p:nvPicPr>
        <p:blipFill>
          <a:blip r:embed="rId2"/>
          <a:stretch>
            <a:fillRect/>
          </a:stretch>
        </p:blipFill>
        <p:spPr>
          <a:xfrm>
            <a:off x="7216726" y="1420837"/>
            <a:ext cx="4758829" cy="5120640"/>
          </a:xfrm>
          <a:prstGeom prst="rect">
            <a:avLst/>
          </a:prstGeom>
        </p:spPr>
      </p:pic>
    </p:spTree>
    <p:extLst>
      <p:ext uri="{BB962C8B-B14F-4D97-AF65-F5344CB8AC3E}">
        <p14:creationId xmlns:p14="http://schemas.microsoft.com/office/powerpoint/2010/main" xmlns="" val="835451410"/>
      </p:ext>
    </p:extLst>
  </p:cSld>
  <p:clrMapOvr>
    <a:masterClrMapping/>
  </p:clrMapOvr>
  <p:transition>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1514" y="20640"/>
            <a:ext cx="10630486" cy="1133374"/>
          </a:xfrm>
        </p:spPr>
        <p:txBody>
          <a:bodyPr>
            <a:noAutofit/>
          </a:bodyPr>
          <a:lstStyle/>
          <a:p>
            <a:pPr algn="just"/>
            <a:r>
              <a:rPr lang="en-US" sz="2400" b="1" dirty="0">
                <a:latin typeface="Cambria" pitchFamily="18" charset="0"/>
              </a:rPr>
              <a:t>5. Are there any correlations between order size and customer demographics or product categories ? Can we explore this visually using scatter plots or heatmaps ?</a:t>
            </a:r>
          </a:p>
        </p:txBody>
      </p:sp>
      <p:sp>
        <p:nvSpPr>
          <p:cNvPr id="7" name="Text Placeholder 5">
            <a:extLst>
              <a:ext uri="{FF2B5EF4-FFF2-40B4-BE49-F238E27FC236}">
                <a16:creationId xmlns:a16="http://schemas.microsoft.com/office/drawing/2014/main" xmlns="" id="{01876E8C-C6EA-44B2-9D67-2E491AF0236B}"/>
              </a:ext>
            </a:extLst>
          </p:cNvPr>
          <p:cNvSpPr>
            <a:spLocks noGrp="1"/>
          </p:cNvSpPr>
          <p:nvPr>
            <p:ph type="body" sz="half" idx="2"/>
          </p:nvPr>
        </p:nvSpPr>
        <p:spPr>
          <a:xfrm>
            <a:off x="1448973" y="1420837"/>
            <a:ext cx="5598941" cy="5416524"/>
          </a:xfrm>
        </p:spPr>
        <p:txBody>
          <a:bodyPr>
            <a:normAutofit/>
          </a:bodyPr>
          <a:lstStyle/>
          <a:p>
            <a:pPr algn="just"/>
            <a:r>
              <a:rPr lang="en-IN" sz="2400" b="1" dirty="0">
                <a:latin typeface="Times New Roman" panose="02020603050405020304" pitchFamily="18" charset="0"/>
                <a:cs typeface="Times New Roman" panose="02020603050405020304" pitchFamily="18" charset="0"/>
              </a:rPr>
              <a:t>Conclusion:</a:t>
            </a:r>
          </a:p>
          <a:p>
            <a:pPr marL="285750" indent="-285750"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dataset reveals a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concentration of single-product orders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which account for most transactions, while a small set of high-value orders drives a large portion of revenue.</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data suggests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opportunities to improve profitability by promoting multi-product purchases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enhancing product bundling, and targeting high-value customers.</a:t>
            </a:r>
            <a:r>
              <a:rPr lang="en-US" sz="2000"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7155E4FB-C3A8-49A6-B96F-CBE01170513E}"/>
              </a:ext>
            </a:extLst>
          </p:cNvPr>
          <p:cNvPicPr>
            <a:picLocks noChangeAspect="1"/>
          </p:cNvPicPr>
          <p:nvPr/>
        </p:nvPicPr>
        <p:blipFill>
          <a:blip r:embed="rId2"/>
          <a:stretch>
            <a:fillRect/>
          </a:stretch>
        </p:blipFill>
        <p:spPr>
          <a:xfrm>
            <a:off x="7104185" y="1420838"/>
            <a:ext cx="4867421" cy="4642338"/>
          </a:xfrm>
          <a:prstGeom prst="rect">
            <a:avLst/>
          </a:prstGeom>
        </p:spPr>
      </p:pic>
    </p:spTree>
    <p:extLst>
      <p:ext uri="{BB962C8B-B14F-4D97-AF65-F5344CB8AC3E}">
        <p14:creationId xmlns:p14="http://schemas.microsoft.com/office/powerpoint/2010/main" xmlns="" val="3770780539"/>
      </p:ext>
    </p:extLst>
  </p:cSld>
  <p:clrMapOvr>
    <a:masterClrMapping/>
  </p:clrMapOvr>
  <p:transition>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9256" y="28136"/>
            <a:ext cx="10630486" cy="858592"/>
          </a:xfrm>
        </p:spPr>
        <p:txBody>
          <a:bodyPr>
            <a:noAutofit/>
          </a:bodyPr>
          <a:lstStyle/>
          <a:p>
            <a:pPr algn="just"/>
            <a:r>
              <a:rPr lang="en-US" sz="2400" b="1" dirty="0">
                <a:latin typeface="Cambria" pitchFamily="18" charset="0"/>
              </a:rPr>
              <a:t>6. How does order frequency vary across different customer segments ? Can we visualize this using bar charts or tree maps ?</a:t>
            </a:r>
          </a:p>
        </p:txBody>
      </p:sp>
      <p:sp>
        <p:nvSpPr>
          <p:cNvPr id="7" name="Text Placeholder 5">
            <a:extLst>
              <a:ext uri="{FF2B5EF4-FFF2-40B4-BE49-F238E27FC236}">
                <a16:creationId xmlns:a16="http://schemas.microsoft.com/office/drawing/2014/main" xmlns="" id="{01876E8C-C6EA-44B2-9D67-2E491AF0236B}"/>
              </a:ext>
            </a:extLst>
          </p:cNvPr>
          <p:cNvSpPr>
            <a:spLocks noGrp="1"/>
          </p:cNvSpPr>
          <p:nvPr>
            <p:ph type="body" sz="half" idx="2"/>
          </p:nvPr>
        </p:nvSpPr>
        <p:spPr>
          <a:xfrm>
            <a:off x="1448973" y="1420837"/>
            <a:ext cx="5598941" cy="5416524"/>
          </a:xfrm>
        </p:spPr>
        <p:txBody>
          <a:bodyPr>
            <a:normAutofit/>
          </a:bodyPr>
          <a:lstStyle/>
          <a:p>
            <a:pPr algn="just"/>
            <a:r>
              <a:rPr lang="en-IN" sz="2400" b="1" dirty="0">
                <a:latin typeface="Times New Roman" panose="02020603050405020304" pitchFamily="18" charset="0"/>
                <a:cs typeface="Times New Roman" panose="02020603050405020304" pitchFamily="18" charset="0"/>
              </a:rPr>
              <a:t>Conclusions:</a:t>
            </a:r>
          </a:p>
          <a:p>
            <a:pPr marL="285750" indent="-285750" algn="just">
              <a:buFont typeface="Wingdings" panose="05000000000000000000" pitchFamily="2" charset="2"/>
              <a:buChar char="Ø"/>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High spenders are not just valuable due to transaction size, but also frequency</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making them the most strategic segment for retention and rewards programs.</a:t>
            </a:r>
            <a:r>
              <a:rPr lang="en-US" sz="2000" dirty="0">
                <a:latin typeface="Times New Roman" panose="02020603050405020304" pitchFamily="18"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Low spenders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despite representing a significant portion of the base, contribute minimally and may require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engagement or reactivation strategies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Medium spenders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present an opportunity to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nurture into high spenders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through personalized offers or loyalty incentives.</a:t>
            </a:r>
            <a:r>
              <a:rPr lang="en-US" sz="2000" dirty="0">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xmlns="" id="{CB0C0D6A-C72C-44E5-8D01-FD346ADE2E2F}"/>
              </a:ext>
            </a:extLst>
          </p:cNvPr>
          <p:cNvPicPr>
            <a:picLocks noChangeAspect="1"/>
          </p:cNvPicPr>
          <p:nvPr/>
        </p:nvPicPr>
        <p:blipFill>
          <a:blip r:embed="rId2"/>
          <a:stretch>
            <a:fillRect/>
          </a:stretch>
        </p:blipFill>
        <p:spPr>
          <a:xfrm>
            <a:off x="7188590" y="1420837"/>
            <a:ext cx="4811152" cy="4811151"/>
          </a:xfrm>
          <a:prstGeom prst="rect">
            <a:avLst/>
          </a:prstGeom>
        </p:spPr>
      </p:pic>
    </p:spTree>
    <p:extLst>
      <p:ext uri="{BB962C8B-B14F-4D97-AF65-F5344CB8AC3E}">
        <p14:creationId xmlns:p14="http://schemas.microsoft.com/office/powerpoint/2010/main" xmlns="" val="4080373733"/>
      </p:ext>
    </p:extLst>
  </p:cSld>
  <p:clrMapOvr>
    <a:masterClrMapping/>
  </p:clrMapOvr>
  <p:transition>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2140" y="28135"/>
            <a:ext cx="10630486" cy="1223889"/>
          </a:xfrm>
        </p:spPr>
        <p:txBody>
          <a:bodyPr>
            <a:noAutofit/>
          </a:bodyPr>
          <a:lstStyle/>
          <a:p>
            <a:r>
              <a:rPr lang="en-US" sz="2400" b="1" dirty="0">
                <a:latin typeface="Cambria" pitchFamily="18" charset="0"/>
              </a:rPr>
              <a:t>7. Are there any correlations between employee satisfaction levels and key performance indicators ? Can we explore this visually through scatter plots or line charts ?</a:t>
            </a:r>
          </a:p>
        </p:txBody>
      </p:sp>
      <p:sp>
        <p:nvSpPr>
          <p:cNvPr id="7" name="Text Placeholder 5">
            <a:extLst>
              <a:ext uri="{FF2B5EF4-FFF2-40B4-BE49-F238E27FC236}">
                <a16:creationId xmlns:a16="http://schemas.microsoft.com/office/drawing/2014/main" xmlns="" id="{01876E8C-C6EA-44B2-9D67-2E491AF0236B}"/>
              </a:ext>
            </a:extLst>
          </p:cNvPr>
          <p:cNvSpPr>
            <a:spLocks noGrp="1"/>
          </p:cNvSpPr>
          <p:nvPr>
            <p:ph type="body" sz="half" idx="2"/>
          </p:nvPr>
        </p:nvSpPr>
        <p:spPr>
          <a:xfrm>
            <a:off x="1294229" y="1420837"/>
            <a:ext cx="5373858" cy="3615397"/>
          </a:xfrm>
        </p:spPr>
        <p:txBody>
          <a:bodyPr>
            <a:normAutofit/>
          </a:bodyPr>
          <a:lstStyle/>
          <a:p>
            <a:pPr algn="just"/>
            <a:r>
              <a:rPr lang="en-IN" sz="2400" b="1" dirty="0">
                <a:latin typeface="Times New Roman" panose="02020603050405020304" pitchFamily="18" charset="0"/>
                <a:cs typeface="Times New Roman" panose="02020603050405020304" pitchFamily="18" charset="0"/>
              </a:rPr>
              <a:t>Conclusions:</a:t>
            </a:r>
          </a:p>
          <a:p>
            <a:pPr marL="285750" indent="-285750"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organization should consider a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hybrid strategy</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 encouraging high-order-volume employees to upsell and high-order-value employees to expand their order count.</a:t>
            </a:r>
            <a:r>
              <a:rPr lang="en-US" sz="2000" dirty="0">
                <a:latin typeface="Times New Roman" panose="02020603050405020304" pitchFamily="18"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This analysis can guide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performance reviews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training needs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and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incentive planning</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xmlns="" id="{D644E2D8-9FF7-4662-B798-28A42F9AE0B1}"/>
              </a:ext>
            </a:extLst>
          </p:cNvPr>
          <p:cNvPicPr>
            <a:picLocks noChangeAspect="1"/>
          </p:cNvPicPr>
          <p:nvPr/>
        </p:nvPicPr>
        <p:blipFill>
          <a:blip r:embed="rId2"/>
          <a:stretch>
            <a:fillRect/>
          </a:stretch>
        </p:blipFill>
        <p:spPr>
          <a:xfrm>
            <a:off x="6668086" y="1420837"/>
            <a:ext cx="5373859" cy="4979963"/>
          </a:xfrm>
          <a:prstGeom prst="rect">
            <a:avLst/>
          </a:prstGeom>
        </p:spPr>
      </p:pic>
    </p:spTree>
    <p:extLst>
      <p:ext uri="{BB962C8B-B14F-4D97-AF65-F5344CB8AC3E}">
        <p14:creationId xmlns:p14="http://schemas.microsoft.com/office/powerpoint/2010/main" xmlns="" val="2359836446"/>
      </p:ext>
    </p:extLst>
  </p:cSld>
  <p:clrMapOvr>
    <a:masterClrMapping/>
  </p:clrMapOvr>
  <p:transition>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2140" y="105501"/>
            <a:ext cx="10630486" cy="794824"/>
          </a:xfrm>
        </p:spPr>
        <p:txBody>
          <a:bodyPr>
            <a:noAutofit/>
          </a:bodyPr>
          <a:lstStyle/>
          <a:p>
            <a:r>
              <a:rPr lang="en-US" sz="2400" b="1" dirty="0">
                <a:latin typeface="Cambria" pitchFamily="18" charset="0"/>
              </a:rPr>
              <a:t>8. How does employee turnover vary across different departments or job roles ? Can we visualize this using bar charts or heatmaps ?</a:t>
            </a:r>
          </a:p>
        </p:txBody>
      </p:sp>
      <p:sp>
        <p:nvSpPr>
          <p:cNvPr id="7" name="Text Placeholder 5">
            <a:extLst>
              <a:ext uri="{FF2B5EF4-FFF2-40B4-BE49-F238E27FC236}">
                <a16:creationId xmlns:a16="http://schemas.microsoft.com/office/drawing/2014/main" xmlns="" id="{01876E8C-C6EA-44B2-9D67-2E491AF0236B}"/>
              </a:ext>
            </a:extLst>
          </p:cNvPr>
          <p:cNvSpPr>
            <a:spLocks noGrp="1"/>
          </p:cNvSpPr>
          <p:nvPr>
            <p:ph type="body" sz="half" idx="2"/>
          </p:nvPr>
        </p:nvSpPr>
        <p:spPr>
          <a:xfrm>
            <a:off x="1448973" y="1420837"/>
            <a:ext cx="5655212" cy="5416524"/>
          </a:xfrm>
        </p:spPr>
        <p:txBody>
          <a:bodyPr>
            <a:normAutofit/>
          </a:bodyPr>
          <a:lstStyle/>
          <a:p>
            <a:pPr algn="just"/>
            <a:r>
              <a:rPr lang="en-IN" sz="2400" b="1" dirty="0">
                <a:latin typeface="Times New Roman" panose="02020603050405020304" pitchFamily="18" charset="0"/>
                <a:cs typeface="Times New Roman" panose="02020603050405020304" pitchFamily="18" charset="0"/>
              </a:rPr>
              <a:t>Conclusions:</a:t>
            </a:r>
          </a:p>
          <a:p>
            <a:pPr marL="285750" indent="-285750"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turnover is predominantly concentrated in the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Sales Representative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role, which may point to issues such as high pressure, lack of growth opportunities, or insufficient support in that position.</a:t>
            </a:r>
            <a:r>
              <a:rPr lang="en-US" sz="2000"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Turnover in leadership roles like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Sales Manager</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and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Vice President, Sales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is also concerning as it could affect overall sales strategy and continuity.</a:t>
            </a:r>
            <a:r>
              <a:rPr lang="en-US" sz="20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xmlns="" id="{9A3DC458-66CB-4D08-82E0-EDBE98C76A2D}"/>
              </a:ext>
            </a:extLst>
          </p:cNvPr>
          <p:cNvPicPr>
            <a:picLocks noChangeAspect="1"/>
          </p:cNvPicPr>
          <p:nvPr/>
        </p:nvPicPr>
        <p:blipFill>
          <a:blip r:embed="rId2"/>
          <a:stretch>
            <a:fillRect/>
          </a:stretch>
        </p:blipFill>
        <p:spPr>
          <a:xfrm>
            <a:off x="7104185" y="1772537"/>
            <a:ext cx="4951827" cy="4121834"/>
          </a:xfrm>
          <a:prstGeom prst="rect">
            <a:avLst/>
          </a:prstGeom>
        </p:spPr>
      </p:pic>
    </p:spTree>
    <p:extLst>
      <p:ext uri="{BB962C8B-B14F-4D97-AF65-F5344CB8AC3E}">
        <p14:creationId xmlns:p14="http://schemas.microsoft.com/office/powerpoint/2010/main" xmlns="" val="74688555"/>
      </p:ext>
    </p:extLst>
  </p:cSld>
  <p:clrMapOvr>
    <a:masterClrMapping/>
  </p:clrMapOvr>
  <p:transition>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2140" y="105501"/>
            <a:ext cx="10630486" cy="1132456"/>
          </a:xfrm>
        </p:spPr>
        <p:txBody>
          <a:bodyPr>
            <a:noAutofit/>
          </a:bodyPr>
          <a:lstStyle/>
          <a:p>
            <a:pPr algn="just"/>
            <a:r>
              <a:rPr lang="en-US" sz="2400" b="1" dirty="0">
                <a:latin typeface="Cambria" pitchFamily="18" charset="0"/>
              </a:rPr>
              <a:t>9. Can we identify any patterns or clusters in employee skill sets or qualifications through visualizations ? How can this information be used for talent management ?</a:t>
            </a:r>
          </a:p>
        </p:txBody>
      </p:sp>
      <p:sp>
        <p:nvSpPr>
          <p:cNvPr id="7" name="Text Placeholder 5">
            <a:extLst>
              <a:ext uri="{FF2B5EF4-FFF2-40B4-BE49-F238E27FC236}">
                <a16:creationId xmlns:a16="http://schemas.microsoft.com/office/drawing/2014/main" xmlns="" id="{01876E8C-C6EA-44B2-9D67-2E491AF0236B}"/>
              </a:ext>
            </a:extLst>
          </p:cNvPr>
          <p:cNvSpPr>
            <a:spLocks noGrp="1"/>
          </p:cNvSpPr>
          <p:nvPr>
            <p:ph type="body" sz="half" idx="2"/>
          </p:nvPr>
        </p:nvSpPr>
        <p:spPr>
          <a:xfrm>
            <a:off x="1448973" y="1420837"/>
            <a:ext cx="5655212" cy="5416524"/>
          </a:xfrm>
        </p:spPr>
        <p:txBody>
          <a:bodyPr>
            <a:normAutofit/>
          </a:bodyPr>
          <a:lstStyle/>
          <a:p>
            <a:pPr algn="just"/>
            <a:r>
              <a:rPr lang="en-IN" sz="2400" b="1" dirty="0">
                <a:latin typeface="Times New Roman" panose="02020603050405020304" pitchFamily="18" charset="0"/>
                <a:cs typeface="Times New Roman" panose="02020603050405020304" pitchFamily="18" charset="0"/>
              </a:rPr>
              <a:t>Conclusions:</a:t>
            </a:r>
          </a:p>
          <a:p>
            <a:pPr marL="285750" indent="-285750"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data suggests that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Sales Representative roles are accessible to a broad range of educational backgrounds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potentially making it easier to recruit for this position.</a:t>
            </a:r>
            <a:r>
              <a:rPr lang="en-US" sz="2000"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However,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management and leadership roles may lean toward more technical or specialized education</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such as a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BS.</a:t>
            </a:r>
            <a:r>
              <a:rPr lang="en-US" sz="20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xmlns="" id="{BAE7C046-366B-4259-A486-4CB4B93E1A7C}"/>
              </a:ext>
            </a:extLst>
          </p:cNvPr>
          <p:cNvPicPr>
            <a:picLocks noChangeAspect="1"/>
          </p:cNvPicPr>
          <p:nvPr/>
        </p:nvPicPr>
        <p:blipFill>
          <a:blip r:embed="rId2"/>
          <a:stretch>
            <a:fillRect/>
          </a:stretch>
        </p:blipFill>
        <p:spPr>
          <a:xfrm>
            <a:off x="7244863" y="1702197"/>
            <a:ext cx="4768946" cy="4375052"/>
          </a:xfrm>
          <a:prstGeom prst="rect">
            <a:avLst/>
          </a:prstGeom>
        </p:spPr>
      </p:pic>
    </p:spTree>
    <p:extLst>
      <p:ext uri="{BB962C8B-B14F-4D97-AF65-F5344CB8AC3E}">
        <p14:creationId xmlns:p14="http://schemas.microsoft.com/office/powerpoint/2010/main" xmlns="" val="1360089622"/>
      </p:ext>
    </p:extLst>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xmlns="" id="{91BCEA05-AC33-49BC-8C06-3E74EDB26DC1}"/>
              </a:ext>
            </a:extLst>
          </p:cNvPr>
          <p:cNvGraphicFramePr>
            <a:graphicFrameLocks noGrp="1"/>
          </p:cNvGraphicFramePr>
          <p:nvPr>
            <p:extLst>
              <p:ext uri="{D42A27DB-BD31-4B8C-83A1-F6EECF244321}">
                <p14:modId xmlns:p14="http://schemas.microsoft.com/office/powerpoint/2010/main" xmlns="" val="3660505733"/>
              </p:ext>
            </p:extLst>
          </p:nvPr>
        </p:nvGraphicFramePr>
        <p:xfrm>
          <a:off x="2614865" y="379827"/>
          <a:ext cx="9144000" cy="6300535"/>
        </p:xfrm>
        <a:graphic>
          <a:graphicData uri="http://schemas.openxmlformats.org/drawingml/2006/table">
            <a:tbl>
              <a:tblPr firstRow="1" bandRow="1">
                <a:tableStyleId>{5C22544A-7EE6-4342-B048-85BDC9FD1C3A}</a:tableStyleId>
              </a:tblPr>
              <a:tblGrid>
                <a:gridCol w="2294021">
                  <a:extLst>
                    <a:ext uri="{9D8B030D-6E8A-4147-A177-3AD203B41FA5}">
                      <a16:colId xmlns:a16="http://schemas.microsoft.com/office/drawing/2014/main" xmlns="" val="310409358"/>
                    </a:ext>
                  </a:extLst>
                </a:gridCol>
                <a:gridCol w="6849979">
                  <a:extLst>
                    <a:ext uri="{9D8B030D-6E8A-4147-A177-3AD203B41FA5}">
                      <a16:colId xmlns:a16="http://schemas.microsoft.com/office/drawing/2014/main" xmlns="" val="715046643"/>
                    </a:ext>
                  </a:extLst>
                </a:gridCol>
              </a:tblGrid>
              <a:tr h="981154">
                <a:tc>
                  <a:txBody>
                    <a:bodyPr/>
                    <a:lstStyle/>
                    <a:p>
                      <a:r>
                        <a:rPr lang="en-US" sz="3600" dirty="0">
                          <a:solidFill>
                            <a:schemeClr val="tx1"/>
                          </a:solidFill>
                          <a:latin typeface="Baskerville Old Face" panose="02020602080505020303" pitchFamily="18" charset="0"/>
                        </a:rPr>
                        <a:t>Title</a:t>
                      </a:r>
                      <a:endParaRPr lang="en-IN" sz="3600" dirty="0">
                        <a:solidFill>
                          <a:schemeClr val="tx1"/>
                        </a:solidFill>
                        <a:latin typeface="Baskerville Old Face" panose="02020602080505020303" pitchFamily="18" charset="0"/>
                      </a:endParaRPr>
                    </a:p>
                  </a:txBody>
                  <a:tcPr anchor="ctr">
                    <a:noFill/>
                  </a:tcPr>
                </a:tc>
                <a:tc>
                  <a:txBody>
                    <a:bodyPr/>
                    <a:lstStyle/>
                    <a:p>
                      <a:r>
                        <a:rPr lang="en-US" sz="3600" dirty="0">
                          <a:solidFill>
                            <a:schemeClr val="tx1"/>
                          </a:solidFill>
                          <a:latin typeface="Baskerville Old Face" panose="02020602080505020303" pitchFamily="18" charset="0"/>
                        </a:rPr>
                        <a:t>Sales Analysis Capstone Project</a:t>
                      </a:r>
                      <a:endParaRPr lang="en-IN" sz="3600" dirty="0">
                        <a:solidFill>
                          <a:schemeClr val="tx1"/>
                        </a:solidFill>
                        <a:latin typeface="Baskerville Old Face" panose="02020602080505020303" pitchFamily="18" charset="0"/>
                      </a:endParaRPr>
                    </a:p>
                  </a:txBody>
                  <a:tcPr anchor="ctr">
                    <a:noFill/>
                  </a:tcPr>
                </a:tc>
                <a:extLst>
                  <a:ext uri="{0D108BD9-81ED-4DB2-BD59-A6C34878D82A}">
                    <a16:rowId xmlns:a16="http://schemas.microsoft.com/office/drawing/2014/main" xmlns="" val="3136148615"/>
                  </a:ext>
                </a:extLst>
              </a:tr>
              <a:tr h="1663573">
                <a:tc>
                  <a:txBody>
                    <a:bodyPr/>
                    <a:lstStyle/>
                    <a:p>
                      <a:r>
                        <a:rPr lang="en-US" sz="2800" dirty="0">
                          <a:latin typeface="Baskerville Old Face" panose="02020602080505020303" pitchFamily="18" charset="0"/>
                        </a:rPr>
                        <a:t>Sub-title</a:t>
                      </a:r>
                      <a:endParaRPr lang="en-IN" sz="2800" dirty="0">
                        <a:latin typeface="Baskerville Old Face" panose="02020602080505020303" pitchFamily="18" charset="0"/>
                      </a:endParaRPr>
                    </a:p>
                  </a:txBody>
                  <a:tcPr anchor="ctr">
                    <a:noFill/>
                  </a:tcPr>
                </a:tc>
                <a:tc>
                  <a:txBody>
                    <a:bodyPr/>
                    <a:lstStyle/>
                    <a:p>
                      <a:r>
                        <a:rPr lang="en-US" sz="2800" dirty="0">
                          <a:latin typeface="Baskerville Old Face" panose="02020602080505020303" pitchFamily="18" charset="0"/>
                        </a:rPr>
                        <a:t>Analyzing Sales Data for Actionable Insights </a:t>
                      </a:r>
                      <a:endParaRPr lang="en-IN" sz="2800" dirty="0">
                        <a:latin typeface="Baskerville Old Face" panose="02020602080505020303" pitchFamily="18" charset="0"/>
                      </a:endParaRPr>
                    </a:p>
                  </a:txBody>
                  <a:tcPr anchor="ctr">
                    <a:noFill/>
                  </a:tcPr>
                </a:tc>
                <a:extLst>
                  <a:ext uri="{0D108BD9-81ED-4DB2-BD59-A6C34878D82A}">
                    <a16:rowId xmlns:a16="http://schemas.microsoft.com/office/drawing/2014/main" xmlns="" val="3430145148"/>
                  </a:ext>
                </a:extLst>
              </a:tr>
              <a:tr h="981154">
                <a:tc>
                  <a:txBody>
                    <a:bodyPr/>
                    <a:lstStyle/>
                    <a:p>
                      <a:r>
                        <a:rPr lang="en-US" sz="2800" dirty="0">
                          <a:latin typeface="Baskerville Old Face" panose="02020602080505020303" pitchFamily="18" charset="0"/>
                        </a:rPr>
                        <a:t>Name</a:t>
                      </a:r>
                      <a:endParaRPr lang="en-IN" sz="2800" dirty="0">
                        <a:latin typeface="Baskerville Old Face" panose="02020602080505020303" pitchFamily="18" charset="0"/>
                      </a:endParaRPr>
                    </a:p>
                  </a:txBody>
                  <a:tcPr anchor="ctr">
                    <a:noFill/>
                  </a:tcPr>
                </a:tc>
                <a:tc>
                  <a:txBody>
                    <a:bodyPr/>
                    <a:lstStyle/>
                    <a:p>
                      <a:r>
                        <a:rPr lang="en-US" sz="2800" dirty="0" err="1">
                          <a:latin typeface="Baskerville Old Face" panose="02020602080505020303" pitchFamily="18" charset="0"/>
                        </a:rPr>
                        <a:t>Karishma</a:t>
                      </a:r>
                      <a:r>
                        <a:rPr lang="en-US" sz="2800" dirty="0">
                          <a:latin typeface="Baskerville Old Face" panose="02020602080505020303" pitchFamily="18" charset="0"/>
                        </a:rPr>
                        <a:t> </a:t>
                      </a:r>
                      <a:r>
                        <a:rPr lang="en-US" sz="2800" dirty="0" smtClean="0">
                          <a:latin typeface="Baskerville Old Face" panose="02020602080505020303" pitchFamily="18" charset="0"/>
                        </a:rPr>
                        <a:t> </a:t>
                      </a:r>
                      <a:r>
                        <a:rPr lang="en-US" sz="2800" dirty="0" err="1" smtClean="0">
                          <a:latin typeface="Baskerville Old Face" panose="02020602080505020303" pitchFamily="18" charset="0"/>
                        </a:rPr>
                        <a:t>Jeeragale</a:t>
                      </a:r>
                      <a:endParaRPr lang="en-IN" sz="2800" dirty="0">
                        <a:latin typeface="Baskerville Old Face" panose="02020602080505020303" pitchFamily="18" charset="0"/>
                      </a:endParaRPr>
                    </a:p>
                  </a:txBody>
                  <a:tcPr anchor="ctr">
                    <a:noFill/>
                  </a:tcPr>
                </a:tc>
                <a:extLst>
                  <a:ext uri="{0D108BD9-81ED-4DB2-BD59-A6C34878D82A}">
                    <a16:rowId xmlns:a16="http://schemas.microsoft.com/office/drawing/2014/main" xmlns="" val="673013710"/>
                  </a:ext>
                </a:extLst>
              </a:tr>
              <a:tr h="1693500">
                <a:tc>
                  <a:txBody>
                    <a:bodyPr/>
                    <a:lstStyle/>
                    <a:p>
                      <a:r>
                        <a:rPr lang="en-US" sz="2800" dirty="0">
                          <a:latin typeface="Baskerville Old Face" panose="02020602080505020303" pitchFamily="18" charset="0"/>
                        </a:rPr>
                        <a:t>Course</a:t>
                      </a:r>
                      <a:endParaRPr lang="en-IN" sz="2800" dirty="0">
                        <a:latin typeface="Baskerville Old Face" panose="02020602080505020303" pitchFamily="18" charset="0"/>
                      </a:endParaRPr>
                    </a:p>
                  </a:txBody>
                  <a:tcPr anchor="ctr">
                    <a:noFill/>
                  </a:tcPr>
                </a:tc>
                <a:tc>
                  <a:txBody>
                    <a:bodyPr/>
                    <a:lstStyle/>
                    <a:p>
                      <a:r>
                        <a:rPr lang="en-IN" sz="2800" dirty="0" smtClean="0">
                          <a:latin typeface="Baskerville Old Face" panose="02020602080505020303" pitchFamily="18" charset="0"/>
                        </a:rPr>
                        <a:t>Data</a:t>
                      </a:r>
                      <a:r>
                        <a:rPr lang="en-IN" sz="2800" baseline="0" dirty="0" smtClean="0">
                          <a:latin typeface="Baskerville Old Face" panose="02020602080505020303" pitchFamily="18" charset="0"/>
                        </a:rPr>
                        <a:t> Analytics(</a:t>
                      </a:r>
                      <a:r>
                        <a:rPr lang="en-IN" sz="2800" baseline="0" dirty="0" err="1" smtClean="0">
                          <a:latin typeface="Baskerville Old Face" panose="02020602080505020303" pitchFamily="18" charset="0"/>
                        </a:rPr>
                        <a:t>Acciojob</a:t>
                      </a:r>
                      <a:r>
                        <a:rPr lang="en-IN" sz="2800" baseline="0" smtClean="0">
                          <a:latin typeface="Baskerville Old Face" panose="02020602080505020303" pitchFamily="18" charset="0"/>
                        </a:rPr>
                        <a:t>)</a:t>
                      </a:r>
                      <a:endParaRPr lang="en-IN" sz="2800" dirty="0">
                        <a:latin typeface="Baskerville Old Face" panose="02020602080505020303" pitchFamily="18" charset="0"/>
                      </a:endParaRPr>
                    </a:p>
                  </a:txBody>
                  <a:tcPr anchor="ctr">
                    <a:noFill/>
                  </a:tcPr>
                </a:tc>
                <a:extLst>
                  <a:ext uri="{0D108BD9-81ED-4DB2-BD59-A6C34878D82A}">
                    <a16:rowId xmlns:a16="http://schemas.microsoft.com/office/drawing/2014/main" xmlns="" val="2446952083"/>
                  </a:ext>
                </a:extLst>
              </a:tr>
              <a:tr h="981154">
                <a:tc>
                  <a:txBody>
                    <a:bodyPr/>
                    <a:lstStyle/>
                    <a:p>
                      <a:r>
                        <a:rPr lang="en-US" sz="2800" dirty="0">
                          <a:latin typeface="Baskerville Old Face" panose="02020602080505020303" pitchFamily="18" charset="0"/>
                        </a:rPr>
                        <a:t>Date</a:t>
                      </a:r>
                      <a:endParaRPr lang="en-IN" sz="2800" dirty="0">
                        <a:latin typeface="Baskerville Old Face" panose="02020602080505020303" pitchFamily="18" charset="0"/>
                      </a:endParaRPr>
                    </a:p>
                  </a:txBody>
                  <a:tcPr anchor="ctr">
                    <a:noFill/>
                  </a:tcPr>
                </a:tc>
                <a:tc>
                  <a:txBody>
                    <a:bodyPr/>
                    <a:lstStyle/>
                    <a:p>
                      <a:r>
                        <a:rPr lang="en-US" sz="2800" dirty="0">
                          <a:latin typeface="Baskerville Old Face" panose="02020602080505020303" pitchFamily="18" charset="0"/>
                        </a:rPr>
                        <a:t>22 June 2025</a:t>
                      </a:r>
                      <a:endParaRPr lang="en-IN" sz="2800" dirty="0">
                        <a:latin typeface="Baskerville Old Face" panose="02020602080505020303" pitchFamily="18" charset="0"/>
                      </a:endParaRPr>
                    </a:p>
                  </a:txBody>
                  <a:tcPr anchor="ctr">
                    <a:noFill/>
                  </a:tcPr>
                </a:tc>
                <a:extLst>
                  <a:ext uri="{0D108BD9-81ED-4DB2-BD59-A6C34878D82A}">
                    <a16:rowId xmlns:a16="http://schemas.microsoft.com/office/drawing/2014/main" xmlns="" val="3856234969"/>
                  </a:ext>
                </a:extLst>
              </a:tr>
            </a:tbl>
          </a:graphicData>
        </a:graphic>
      </p:graphicFrame>
    </p:spTree>
    <p:extLst>
      <p:ext uri="{BB962C8B-B14F-4D97-AF65-F5344CB8AC3E}">
        <p14:creationId xmlns:p14="http://schemas.microsoft.com/office/powerpoint/2010/main" xmlns="" val="4144833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2140" y="105501"/>
            <a:ext cx="10630486" cy="1132456"/>
          </a:xfrm>
        </p:spPr>
        <p:txBody>
          <a:bodyPr>
            <a:noAutofit/>
          </a:bodyPr>
          <a:lstStyle/>
          <a:p>
            <a:pPr algn="just"/>
            <a:r>
              <a:rPr lang="en-US" sz="2400" b="1" dirty="0">
                <a:latin typeface="Cambria" pitchFamily="18" charset="0"/>
              </a:rPr>
              <a:t>10.  Are there any correlations between product attributes (e.g., size, color, features) and sales performance ? Can we explore this visually using scatter plots or heatmaps ?</a:t>
            </a:r>
          </a:p>
        </p:txBody>
      </p:sp>
      <p:sp>
        <p:nvSpPr>
          <p:cNvPr id="7" name="Text Placeholder 5">
            <a:extLst>
              <a:ext uri="{FF2B5EF4-FFF2-40B4-BE49-F238E27FC236}">
                <a16:creationId xmlns:a16="http://schemas.microsoft.com/office/drawing/2014/main" xmlns="" id="{01876E8C-C6EA-44B2-9D67-2E491AF0236B}"/>
              </a:ext>
            </a:extLst>
          </p:cNvPr>
          <p:cNvSpPr>
            <a:spLocks noGrp="1"/>
          </p:cNvSpPr>
          <p:nvPr>
            <p:ph type="body" sz="half" idx="2"/>
          </p:nvPr>
        </p:nvSpPr>
        <p:spPr>
          <a:xfrm>
            <a:off x="1125415" y="1420837"/>
            <a:ext cx="5500468" cy="4016326"/>
          </a:xfrm>
        </p:spPr>
        <p:txBody>
          <a:bodyPr>
            <a:normAutofit/>
          </a:bodyPr>
          <a:lstStyle/>
          <a:p>
            <a:pPr algn="just"/>
            <a:r>
              <a:rPr lang="en-IN" sz="2400" b="1" dirty="0">
                <a:latin typeface="Times New Roman" panose="02020603050405020304" pitchFamily="18" charset="0"/>
                <a:cs typeface="Times New Roman" panose="02020603050405020304" pitchFamily="18" charset="0"/>
              </a:rPr>
              <a:t>Conclusions:</a:t>
            </a:r>
          </a:p>
          <a:p>
            <a:pPr marL="285750" indent="-285750"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product portfolio shows strong performance from certain high-value items, especially in the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Beverages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and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Dairy Products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categories.</a:t>
            </a:r>
            <a:r>
              <a:rPr lang="en-US" sz="2000"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Products like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Côte de </a:t>
            </a:r>
            <a:r>
              <a:rPr lang="en-US" sz="2000" b="1" i="0" u="none" strike="noStrike" dirty="0" err="1">
                <a:solidFill>
                  <a:srgbClr val="000000"/>
                </a:solidFill>
                <a:effectLst/>
                <a:latin typeface="Times New Roman" panose="02020603050405020304" pitchFamily="18" charset="0"/>
                <a:cs typeface="Times New Roman" panose="02020603050405020304" pitchFamily="18" charset="0"/>
              </a:rPr>
              <a:t>Blaye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and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Camembert Pierrot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are consistent revenue generators. However,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multiple high-selling items have been discontinued or are out of stock</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potentially affecting sales momentum.</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D90C6CFC-0CA3-40A8-924F-A4E38438301F}"/>
              </a:ext>
            </a:extLst>
          </p:cNvPr>
          <p:cNvPicPr>
            <a:picLocks noChangeAspect="1"/>
          </p:cNvPicPr>
          <p:nvPr/>
        </p:nvPicPr>
        <p:blipFill>
          <a:blip r:embed="rId2"/>
          <a:stretch>
            <a:fillRect/>
          </a:stretch>
        </p:blipFill>
        <p:spPr>
          <a:xfrm>
            <a:off x="6682155" y="1420837"/>
            <a:ext cx="5385780" cy="4403188"/>
          </a:xfrm>
          <a:prstGeom prst="rect">
            <a:avLst/>
          </a:prstGeom>
        </p:spPr>
      </p:pic>
    </p:spTree>
    <p:extLst>
      <p:ext uri="{BB962C8B-B14F-4D97-AF65-F5344CB8AC3E}">
        <p14:creationId xmlns:p14="http://schemas.microsoft.com/office/powerpoint/2010/main" xmlns="" val="1009479723"/>
      </p:ext>
    </p:extLst>
  </p:cSld>
  <p:clrMapOvr>
    <a:masterClrMapping/>
  </p:clrMapOvr>
  <p:transition>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2140" y="203977"/>
            <a:ext cx="10630486" cy="682290"/>
          </a:xfrm>
        </p:spPr>
        <p:txBody>
          <a:bodyPr>
            <a:noAutofit/>
          </a:bodyPr>
          <a:lstStyle/>
          <a:p>
            <a:pPr algn="just"/>
            <a:r>
              <a:rPr lang="en-US" sz="2400" b="1" dirty="0">
                <a:latin typeface="Cambria" pitchFamily="18" charset="0"/>
              </a:rPr>
              <a:t>11. How does product demand fluctuate over different seasons or months ? Can we visualize this through line charts or area charts ?</a:t>
            </a:r>
          </a:p>
        </p:txBody>
      </p:sp>
      <p:sp>
        <p:nvSpPr>
          <p:cNvPr id="7" name="Text Placeholder 5">
            <a:extLst>
              <a:ext uri="{FF2B5EF4-FFF2-40B4-BE49-F238E27FC236}">
                <a16:creationId xmlns:a16="http://schemas.microsoft.com/office/drawing/2014/main" xmlns="" id="{01876E8C-C6EA-44B2-9D67-2E491AF0236B}"/>
              </a:ext>
            </a:extLst>
          </p:cNvPr>
          <p:cNvSpPr>
            <a:spLocks noGrp="1"/>
          </p:cNvSpPr>
          <p:nvPr>
            <p:ph type="body" sz="half" idx="2"/>
          </p:nvPr>
        </p:nvSpPr>
        <p:spPr>
          <a:xfrm>
            <a:off x="1448973" y="1420837"/>
            <a:ext cx="5753685" cy="5416524"/>
          </a:xfrm>
        </p:spPr>
        <p:txBody>
          <a:bodyPr>
            <a:normAutofit/>
          </a:bodyPr>
          <a:lstStyle/>
          <a:p>
            <a:pPr algn="just"/>
            <a:r>
              <a:rPr lang="en-IN" sz="2400" b="1" dirty="0">
                <a:latin typeface="Times New Roman" panose="02020603050405020304" pitchFamily="18" charset="0"/>
                <a:cs typeface="Times New Roman" panose="02020603050405020304" pitchFamily="18" charset="0"/>
              </a:rPr>
              <a:t>Conclusions:</a:t>
            </a:r>
          </a:p>
          <a:p>
            <a:pPr algn="just"/>
            <a:r>
              <a:rPr lang="en-US" sz="2000" b="1" i="0" u="none" strike="noStrike" dirty="0">
                <a:solidFill>
                  <a:srgbClr val="000000"/>
                </a:solidFill>
                <a:effectLst/>
                <a:latin typeface="Times New Roman" panose="02020603050405020304" pitchFamily="18" charset="0"/>
                <a:cs typeface="Times New Roman" panose="02020603050405020304" pitchFamily="18" charset="0"/>
              </a:rPr>
              <a:t>Inventory and marketing strategies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should focus on:</a:t>
            </a:r>
            <a:r>
              <a:rPr lang="en-US" sz="2000"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Stocking high-demand items ahead of peak months.</a:t>
            </a:r>
            <a:r>
              <a:rPr lang="en-US" sz="2000"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Identifying potential seasonal hits like </a:t>
            </a:r>
            <a:r>
              <a:rPr lang="en-US" sz="2000" b="0" i="1" u="none" strike="noStrike" dirty="0">
                <a:solidFill>
                  <a:srgbClr val="000000"/>
                </a:solidFill>
                <a:effectLst/>
                <a:latin typeface="Times New Roman" panose="02020603050405020304" pitchFamily="18" charset="0"/>
                <a:cs typeface="Times New Roman" panose="02020603050405020304" pitchFamily="18" charset="0"/>
              </a:rPr>
              <a:t>Tarte au sucre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early.</a:t>
            </a:r>
            <a:r>
              <a:rPr lang="en-US" sz="2000"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Phasing out or reevaluating low-performing items such as </a:t>
            </a:r>
            <a:r>
              <a:rPr lang="en-US" sz="2000" b="0" i="1" u="none" strike="noStrike" dirty="0" err="1">
                <a:solidFill>
                  <a:srgbClr val="000000"/>
                </a:solidFill>
                <a:effectLst/>
                <a:latin typeface="Times New Roman" panose="02020603050405020304" pitchFamily="18" charset="0"/>
                <a:cs typeface="Times New Roman" panose="02020603050405020304" pitchFamily="18" charset="0"/>
              </a:rPr>
              <a:t>Tourtière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or </a:t>
            </a:r>
            <a:r>
              <a:rPr lang="en-US" sz="2000" b="0" i="1" u="none" strike="noStrike" dirty="0" err="1">
                <a:solidFill>
                  <a:srgbClr val="000000"/>
                </a:solidFill>
                <a:effectLst/>
                <a:latin typeface="Times New Roman" panose="02020603050405020304" pitchFamily="18" charset="0"/>
                <a:cs typeface="Times New Roman" panose="02020603050405020304" pitchFamily="18" charset="0"/>
              </a:rPr>
              <a:t>NuNuCa</a:t>
            </a:r>
            <a:r>
              <a:rPr lang="en-US" sz="2000" b="0" i="1"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1" u="none" strike="noStrike" dirty="0" err="1">
                <a:solidFill>
                  <a:srgbClr val="000000"/>
                </a:solidFill>
                <a:effectLst/>
                <a:latin typeface="Times New Roman" panose="02020603050405020304" pitchFamily="18" charset="0"/>
                <a:cs typeface="Times New Roman" panose="02020603050405020304" pitchFamily="18" charset="0"/>
              </a:rPr>
              <a:t>Nuß</a:t>
            </a:r>
            <a:r>
              <a:rPr lang="en-US" sz="2000" b="0" i="1" u="none" strike="noStrike" dirty="0">
                <a:solidFill>
                  <a:srgbClr val="000000"/>
                </a:solidFill>
                <a:effectLst/>
                <a:latin typeface="Times New Roman" panose="02020603050405020304" pitchFamily="18" charset="0"/>
                <a:cs typeface="Times New Roman" panose="02020603050405020304" pitchFamily="18" charset="0"/>
              </a:rPr>
              <a:t>-Nougat-Creme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11D4BBEF-EDED-4657-87A4-04C1C51981C8}"/>
              </a:ext>
            </a:extLst>
          </p:cNvPr>
          <p:cNvPicPr>
            <a:picLocks noChangeAspect="1"/>
          </p:cNvPicPr>
          <p:nvPr/>
        </p:nvPicPr>
        <p:blipFill>
          <a:blip r:embed="rId2"/>
          <a:stretch>
            <a:fillRect/>
          </a:stretch>
        </p:blipFill>
        <p:spPr>
          <a:xfrm>
            <a:off x="7202657" y="1420837"/>
            <a:ext cx="4825219" cy="4867421"/>
          </a:xfrm>
          <a:prstGeom prst="rect">
            <a:avLst/>
          </a:prstGeom>
        </p:spPr>
      </p:pic>
    </p:spTree>
    <p:extLst>
      <p:ext uri="{BB962C8B-B14F-4D97-AF65-F5344CB8AC3E}">
        <p14:creationId xmlns:p14="http://schemas.microsoft.com/office/powerpoint/2010/main" xmlns="" val="2981635762"/>
      </p:ext>
    </p:extLst>
  </p:cSld>
  <p:clrMapOvr>
    <a:masterClrMapping/>
  </p:clrMapOvr>
  <p:transition>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2140" y="323558"/>
            <a:ext cx="10630486" cy="436101"/>
          </a:xfrm>
        </p:spPr>
        <p:txBody>
          <a:bodyPr>
            <a:noAutofit/>
          </a:bodyPr>
          <a:lstStyle/>
          <a:p>
            <a:pPr algn="just"/>
            <a:r>
              <a:rPr lang="en-US" sz="2400" b="1" dirty="0">
                <a:latin typeface="Cambria" pitchFamily="18" charset="0"/>
              </a:rPr>
              <a:t>12. What is the geographic and title-wise distribution of employees ?</a:t>
            </a:r>
          </a:p>
        </p:txBody>
      </p:sp>
      <p:sp>
        <p:nvSpPr>
          <p:cNvPr id="7" name="Text Placeholder 5">
            <a:extLst>
              <a:ext uri="{FF2B5EF4-FFF2-40B4-BE49-F238E27FC236}">
                <a16:creationId xmlns:a16="http://schemas.microsoft.com/office/drawing/2014/main" xmlns="" id="{01876E8C-C6EA-44B2-9D67-2E491AF0236B}"/>
              </a:ext>
            </a:extLst>
          </p:cNvPr>
          <p:cNvSpPr>
            <a:spLocks noGrp="1"/>
          </p:cNvSpPr>
          <p:nvPr>
            <p:ph type="body" sz="half" idx="2"/>
          </p:nvPr>
        </p:nvSpPr>
        <p:spPr>
          <a:xfrm>
            <a:off x="1448973" y="1420837"/>
            <a:ext cx="5753685" cy="5416524"/>
          </a:xfrm>
        </p:spPr>
        <p:txBody>
          <a:bodyPr>
            <a:normAutofit/>
          </a:bodyPr>
          <a:lstStyle/>
          <a:p>
            <a:pPr algn="just"/>
            <a:r>
              <a:rPr lang="en-IN" sz="2400" b="1" dirty="0">
                <a:latin typeface="Times New Roman" panose="02020603050405020304" pitchFamily="18" charset="0"/>
                <a:cs typeface="Times New Roman" panose="02020603050405020304" pitchFamily="18" charset="0"/>
              </a:rPr>
              <a:t>Conclusions:</a:t>
            </a:r>
          </a:p>
          <a:p>
            <a:pPr marL="342900" indent="-342900"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USA has a slightly larger and more diverse sales team structure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compared to the UK, including both executive and support roles.</a:t>
            </a:r>
            <a:r>
              <a:rPr lang="en-US" sz="2000"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Sales Representatives dominate the employee structure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in both countries, indicating a heavy focus on direct sales activities.</a:t>
            </a:r>
            <a:r>
              <a:rPr lang="en-US" sz="2000"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a:p>
            <a:pPr algn="just"/>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9C267903-613C-4141-BCE0-E25ACC3209EA}"/>
              </a:ext>
            </a:extLst>
          </p:cNvPr>
          <p:cNvPicPr>
            <a:picLocks noChangeAspect="1"/>
          </p:cNvPicPr>
          <p:nvPr/>
        </p:nvPicPr>
        <p:blipFill>
          <a:blip r:embed="rId2"/>
          <a:stretch>
            <a:fillRect/>
          </a:stretch>
        </p:blipFill>
        <p:spPr>
          <a:xfrm>
            <a:off x="7202658" y="1420837"/>
            <a:ext cx="4881490" cy="4754880"/>
          </a:xfrm>
          <a:prstGeom prst="rect">
            <a:avLst/>
          </a:prstGeom>
        </p:spPr>
      </p:pic>
    </p:spTree>
    <p:extLst>
      <p:ext uri="{BB962C8B-B14F-4D97-AF65-F5344CB8AC3E}">
        <p14:creationId xmlns:p14="http://schemas.microsoft.com/office/powerpoint/2010/main" xmlns="" val="3530184877"/>
      </p:ext>
    </p:extLst>
  </p:cSld>
  <p:clrMapOvr>
    <a:masterClrMapping/>
  </p:clrMapOvr>
  <p:transition>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2140" y="323558"/>
            <a:ext cx="10630486" cy="436101"/>
          </a:xfrm>
        </p:spPr>
        <p:txBody>
          <a:bodyPr>
            <a:noAutofit/>
          </a:bodyPr>
          <a:lstStyle/>
          <a:p>
            <a:pPr algn="just"/>
            <a:r>
              <a:rPr lang="en-US" sz="2400" b="1" dirty="0">
                <a:latin typeface="Cambria" pitchFamily="18" charset="0"/>
              </a:rPr>
              <a:t>13. What trends can we observe in hire dates across employee titles ?</a:t>
            </a:r>
          </a:p>
        </p:txBody>
      </p:sp>
      <p:sp>
        <p:nvSpPr>
          <p:cNvPr id="7" name="Text Placeholder 5">
            <a:extLst>
              <a:ext uri="{FF2B5EF4-FFF2-40B4-BE49-F238E27FC236}">
                <a16:creationId xmlns:a16="http://schemas.microsoft.com/office/drawing/2014/main" xmlns="" id="{01876E8C-C6EA-44B2-9D67-2E491AF0236B}"/>
              </a:ext>
            </a:extLst>
          </p:cNvPr>
          <p:cNvSpPr>
            <a:spLocks noGrp="1"/>
          </p:cNvSpPr>
          <p:nvPr>
            <p:ph type="body" sz="half" idx="2"/>
          </p:nvPr>
        </p:nvSpPr>
        <p:spPr>
          <a:xfrm>
            <a:off x="1448973" y="1420837"/>
            <a:ext cx="5064369" cy="5416524"/>
          </a:xfrm>
        </p:spPr>
        <p:txBody>
          <a:bodyPr>
            <a:normAutofit/>
          </a:bodyPr>
          <a:lstStyle/>
          <a:p>
            <a:pPr algn="just"/>
            <a:r>
              <a:rPr lang="en-IN" sz="2400" b="1" dirty="0">
                <a:latin typeface="Times New Roman" panose="02020603050405020304" pitchFamily="18" charset="0"/>
                <a:cs typeface="Times New Roman" panose="02020603050405020304" pitchFamily="18" charset="0"/>
              </a:rPr>
              <a:t>Conclusions:</a:t>
            </a:r>
          </a:p>
          <a:p>
            <a:pPr marL="285750" indent="-285750" algn="just">
              <a:buFont typeface="Wingdings" panose="05000000000000000000" pitchFamily="2" charset="2"/>
              <a:buChar char="Ø"/>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Sales Representatives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formed the core of the workforce, reflecting a strong focus on sales execution.</a:t>
            </a:r>
            <a:r>
              <a:rPr lang="en-US" sz="2000"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Hiring evolved from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leadership setup</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management structure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operational support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indicating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maturity in the sales department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over time.</a:t>
            </a:r>
            <a:r>
              <a:rPr lang="en-US" sz="2000"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84DA502D-9CE9-4FB6-AE53-776A79101F74}"/>
              </a:ext>
            </a:extLst>
          </p:cNvPr>
          <p:cNvPicPr>
            <a:picLocks noChangeAspect="1"/>
          </p:cNvPicPr>
          <p:nvPr/>
        </p:nvPicPr>
        <p:blipFill>
          <a:blip r:embed="rId2"/>
          <a:stretch>
            <a:fillRect/>
          </a:stretch>
        </p:blipFill>
        <p:spPr>
          <a:xfrm>
            <a:off x="6808763" y="1420837"/>
            <a:ext cx="5245102" cy="5113605"/>
          </a:xfrm>
          <a:prstGeom prst="rect">
            <a:avLst/>
          </a:prstGeom>
        </p:spPr>
      </p:pic>
    </p:spTree>
    <p:extLst>
      <p:ext uri="{BB962C8B-B14F-4D97-AF65-F5344CB8AC3E}">
        <p14:creationId xmlns:p14="http://schemas.microsoft.com/office/powerpoint/2010/main" xmlns="" val="3330250510"/>
      </p:ext>
    </p:extLst>
  </p:cSld>
  <p:clrMapOvr>
    <a:masterClrMapping/>
  </p:clrMapOvr>
  <p:transition>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2140" y="323558"/>
            <a:ext cx="10630486" cy="436101"/>
          </a:xfrm>
        </p:spPr>
        <p:txBody>
          <a:bodyPr>
            <a:noAutofit/>
          </a:bodyPr>
          <a:lstStyle/>
          <a:p>
            <a:pPr algn="just"/>
            <a:r>
              <a:rPr lang="en-US" sz="2400" b="1" dirty="0">
                <a:latin typeface="Cambria" pitchFamily="18" charset="0"/>
              </a:rPr>
              <a:t>14. What patterns exist in employee title and courtesy title distributions ?</a:t>
            </a:r>
          </a:p>
        </p:txBody>
      </p:sp>
      <p:sp>
        <p:nvSpPr>
          <p:cNvPr id="7" name="Text Placeholder 5">
            <a:extLst>
              <a:ext uri="{FF2B5EF4-FFF2-40B4-BE49-F238E27FC236}">
                <a16:creationId xmlns:a16="http://schemas.microsoft.com/office/drawing/2014/main" xmlns="" id="{01876E8C-C6EA-44B2-9D67-2E491AF0236B}"/>
              </a:ext>
            </a:extLst>
          </p:cNvPr>
          <p:cNvSpPr>
            <a:spLocks noGrp="1"/>
          </p:cNvSpPr>
          <p:nvPr>
            <p:ph type="body" sz="half" idx="2"/>
          </p:nvPr>
        </p:nvSpPr>
        <p:spPr>
          <a:xfrm>
            <a:off x="1552140" y="1209823"/>
            <a:ext cx="4961202" cy="3587260"/>
          </a:xfrm>
        </p:spPr>
        <p:txBody>
          <a:bodyPr>
            <a:normAutofit/>
          </a:bodyPr>
          <a:lstStyle/>
          <a:p>
            <a:pPr algn="just"/>
            <a:r>
              <a:rPr lang="en-IN" sz="2400" b="1" dirty="0">
                <a:latin typeface="Times New Roman" panose="02020603050405020304" pitchFamily="18" charset="0"/>
                <a:cs typeface="Times New Roman" panose="02020603050405020304" pitchFamily="18" charset="0"/>
              </a:rPr>
              <a:t>Conclusions:</a:t>
            </a:r>
          </a:p>
          <a:p>
            <a:pPr marL="342900" indent="-342900" algn="just">
              <a:buFont typeface="Wingdings" panose="05000000000000000000" pitchFamily="2" charset="2"/>
              <a:buChar char="Ø"/>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Operational support roles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(Inside Sales Coordinator) show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female representation</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suggesting inclusion across levels.</a:t>
            </a:r>
            <a:r>
              <a:rPr lang="en-US" sz="2000"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distribution reflects a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moderate level of gender diversity</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with potential to improve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female representation in leadership positions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xmlns="" id="{08C3C836-5909-4E2D-8BCE-928E05A0D7C7}"/>
              </a:ext>
            </a:extLst>
          </p:cNvPr>
          <p:cNvPicPr>
            <a:picLocks noChangeAspect="1"/>
          </p:cNvPicPr>
          <p:nvPr/>
        </p:nvPicPr>
        <p:blipFill>
          <a:blip r:embed="rId2"/>
          <a:stretch>
            <a:fillRect/>
          </a:stretch>
        </p:blipFill>
        <p:spPr>
          <a:xfrm>
            <a:off x="6710289" y="1674055"/>
            <a:ext cx="5273239" cy="4642339"/>
          </a:xfrm>
          <a:prstGeom prst="rect">
            <a:avLst/>
          </a:prstGeom>
        </p:spPr>
      </p:pic>
    </p:spTree>
    <p:extLst>
      <p:ext uri="{BB962C8B-B14F-4D97-AF65-F5344CB8AC3E}">
        <p14:creationId xmlns:p14="http://schemas.microsoft.com/office/powerpoint/2010/main" xmlns="" val="3483977449"/>
      </p:ext>
    </p:extLst>
  </p:cSld>
  <p:clrMapOvr>
    <a:masterClrMapping/>
  </p:clrMapOvr>
  <p:transition>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2140" y="323558"/>
            <a:ext cx="10630486" cy="436101"/>
          </a:xfrm>
        </p:spPr>
        <p:txBody>
          <a:bodyPr>
            <a:noAutofit/>
          </a:bodyPr>
          <a:lstStyle/>
          <a:p>
            <a:pPr algn="just"/>
            <a:r>
              <a:rPr lang="en-US" sz="2400" b="1" dirty="0">
                <a:latin typeface="Cambria" pitchFamily="18" charset="0"/>
              </a:rPr>
              <a:t>15. Can we identify anomalies in product sales or revenue performance ?</a:t>
            </a:r>
          </a:p>
        </p:txBody>
      </p:sp>
      <p:sp>
        <p:nvSpPr>
          <p:cNvPr id="7" name="Text Placeholder 5">
            <a:extLst>
              <a:ext uri="{FF2B5EF4-FFF2-40B4-BE49-F238E27FC236}">
                <a16:creationId xmlns:a16="http://schemas.microsoft.com/office/drawing/2014/main" xmlns="" id="{01876E8C-C6EA-44B2-9D67-2E491AF0236B}"/>
              </a:ext>
            </a:extLst>
          </p:cNvPr>
          <p:cNvSpPr>
            <a:spLocks noGrp="1"/>
          </p:cNvSpPr>
          <p:nvPr>
            <p:ph type="body" sz="half" idx="2"/>
          </p:nvPr>
        </p:nvSpPr>
        <p:spPr>
          <a:xfrm>
            <a:off x="1181687" y="1209822"/>
            <a:ext cx="4914314" cy="3727938"/>
          </a:xfrm>
        </p:spPr>
        <p:txBody>
          <a:bodyPr>
            <a:normAutofit/>
          </a:bodyPr>
          <a:lstStyle/>
          <a:p>
            <a:pPr algn="just"/>
            <a:r>
              <a:rPr lang="en-IN" sz="2400" b="1" dirty="0">
                <a:latin typeface="Times New Roman" panose="02020603050405020304" pitchFamily="18" charset="0"/>
                <a:cs typeface="Times New Roman" panose="02020603050405020304" pitchFamily="18" charset="0"/>
              </a:rPr>
              <a:t>Conclusions:</a:t>
            </a:r>
          </a:p>
          <a:p>
            <a:pPr marL="285750" indent="-285750"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Products like </a:t>
            </a:r>
            <a:r>
              <a:rPr lang="en-US" sz="2000" b="1" i="0" u="none" strike="noStrike" dirty="0" err="1">
                <a:solidFill>
                  <a:srgbClr val="000000"/>
                </a:solidFill>
                <a:effectLst/>
                <a:latin typeface="Times New Roman" panose="02020603050405020304" pitchFamily="18" charset="0"/>
                <a:cs typeface="Times New Roman" panose="02020603050405020304" pitchFamily="18" charset="0"/>
              </a:rPr>
              <a:t>Chocolade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(₹1,368.71), </a:t>
            </a:r>
            <a:r>
              <a:rPr lang="en-US" sz="2000" b="1" i="0" u="none" strike="noStrike" dirty="0" err="1">
                <a:solidFill>
                  <a:srgbClr val="000000"/>
                </a:solidFill>
                <a:effectLst/>
                <a:latin typeface="Times New Roman" panose="02020603050405020304" pitchFamily="18" charset="0"/>
                <a:cs typeface="Times New Roman" panose="02020603050405020304" pitchFamily="18" charset="0"/>
              </a:rPr>
              <a:t>Genen</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1" i="0" u="none" strike="noStrike" dirty="0" err="1">
                <a:solidFill>
                  <a:srgbClr val="000000"/>
                </a:solidFill>
                <a:effectLst/>
                <a:latin typeface="Times New Roman" panose="02020603050405020304" pitchFamily="18" charset="0"/>
                <a:cs typeface="Times New Roman" panose="02020603050405020304" pitchFamily="18" charset="0"/>
              </a:rPr>
              <a:t>Shouyu</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(₹1,784.82), and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Laughing Lumberjack Lager</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(₹2,396.80) had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both low sales volume and revenue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signaling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underperforming or niche items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These might be candidates for review</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discontinuation, or rebranding.</a:t>
            </a:r>
            <a:r>
              <a:rPr lang="en-US" sz="2000"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6909343E-2DE6-47C0-A4BB-0CDCF5797157}"/>
              </a:ext>
            </a:extLst>
          </p:cNvPr>
          <p:cNvPicPr>
            <a:picLocks noChangeAspect="1"/>
          </p:cNvPicPr>
          <p:nvPr/>
        </p:nvPicPr>
        <p:blipFill>
          <a:blip r:embed="rId2"/>
          <a:stretch>
            <a:fillRect/>
          </a:stretch>
        </p:blipFill>
        <p:spPr>
          <a:xfrm>
            <a:off x="6513342" y="1209822"/>
            <a:ext cx="5500467" cy="4628269"/>
          </a:xfrm>
          <a:prstGeom prst="rect">
            <a:avLst/>
          </a:prstGeom>
        </p:spPr>
      </p:pic>
    </p:spTree>
    <p:extLst>
      <p:ext uri="{BB962C8B-B14F-4D97-AF65-F5344CB8AC3E}">
        <p14:creationId xmlns:p14="http://schemas.microsoft.com/office/powerpoint/2010/main" xmlns="" val="2479241974"/>
      </p:ext>
    </p:extLst>
  </p:cSld>
  <p:clrMapOvr>
    <a:masterClrMapping/>
  </p:clrMapOvr>
  <p:transition>
    <p:split orient="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2140" y="323558"/>
            <a:ext cx="10630486" cy="436101"/>
          </a:xfrm>
        </p:spPr>
        <p:txBody>
          <a:bodyPr>
            <a:noAutofit/>
          </a:bodyPr>
          <a:lstStyle/>
          <a:p>
            <a:pPr algn="just"/>
            <a:r>
              <a:rPr lang="en-US" sz="2400" b="1" dirty="0">
                <a:latin typeface="Cambria" pitchFamily="18" charset="0"/>
              </a:rPr>
              <a:t>16. Are there any regional trends in supplier distribution and pricing ?</a:t>
            </a:r>
          </a:p>
        </p:txBody>
      </p:sp>
      <p:sp>
        <p:nvSpPr>
          <p:cNvPr id="7" name="Text Placeholder 5">
            <a:extLst>
              <a:ext uri="{FF2B5EF4-FFF2-40B4-BE49-F238E27FC236}">
                <a16:creationId xmlns:a16="http://schemas.microsoft.com/office/drawing/2014/main" xmlns="" id="{01876E8C-C6EA-44B2-9D67-2E491AF0236B}"/>
              </a:ext>
            </a:extLst>
          </p:cNvPr>
          <p:cNvSpPr>
            <a:spLocks noGrp="1"/>
          </p:cNvSpPr>
          <p:nvPr>
            <p:ph type="body" sz="half" idx="2"/>
          </p:nvPr>
        </p:nvSpPr>
        <p:spPr>
          <a:xfrm>
            <a:off x="1308295" y="1209823"/>
            <a:ext cx="4787705" cy="3938952"/>
          </a:xfrm>
        </p:spPr>
        <p:txBody>
          <a:bodyPr>
            <a:normAutofit/>
          </a:bodyPr>
          <a:lstStyle/>
          <a:p>
            <a:pPr algn="just"/>
            <a:r>
              <a:rPr lang="en-IN" sz="2400" b="1" dirty="0">
                <a:latin typeface="Times New Roman" panose="02020603050405020304" pitchFamily="18" charset="0"/>
                <a:cs typeface="Times New Roman" panose="02020603050405020304" pitchFamily="18" charset="0"/>
              </a:rPr>
              <a:t>Conclusions:</a:t>
            </a:r>
          </a:p>
          <a:p>
            <a:pPr marL="342900" indent="-342900" algn="just">
              <a:buFont typeface="Wingdings" panose="05000000000000000000" pitchFamily="2" charset="2"/>
              <a:buChar char="Ø"/>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France and Germany are key strategic countries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in terms of high pricing and total value contribution, despite having fewer suppliers.</a:t>
            </a:r>
            <a:r>
              <a:rPr lang="en-US" sz="2000" dirty="0">
                <a:latin typeface="Times New Roman" panose="02020603050405020304" pitchFamily="18"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The USA plays a foundational role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with the largest number of suppliers but moderate pricing—likely ensuring supply stability over premium value.</a:t>
            </a:r>
            <a:r>
              <a:rPr lang="en-US" sz="2000"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E0142165-5AC5-42E1-B085-C1B98ABEF107}"/>
              </a:ext>
            </a:extLst>
          </p:cNvPr>
          <p:cNvPicPr>
            <a:picLocks noChangeAspect="1"/>
          </p:cNvPicPr>
          <p:nvPr/>
        </p:nvPicPr>
        <p:blipFill>
          <a:blip r:embed="rId2"/>
          <a:stretch>
            <a:fillRect/>
          </a:stretch>
        </p:blipFill>
        <p:spPr>
          <a:xfrm>
            <a:off x="6513342" y="1209822"/>
            <a:ext cx="5501369" cy="4614203"/>
          </a:xfrm>
          <a:prstGeom prst="rect">
            <a:avLst/>
          </a:prstGeom>
        </p:spPr>
      </p:pic>
    </p:spTree>
    <p:extLst>
      <p:ext uri="{BB962C8B-B14F-4D97-AF65-F5344CB8AC3E}">
        <p14:creationId xmlns:p14="http://schemas.microsoft.com/office/powerpoint/2010/main" xmlns="" val="3706273679"/>
      </p:ext>
    </p:extLst>
  </p:cSld>
  <p:clrMapOvr>
    <a:masterClrMapping/>
  </p:clrMapOvr>
  <p:transition>
    <p:split orient="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2140" y="323558"/>
            <a:ext cx="10630486" cy="436101"/>
          </a:xfrm>
        </p:spPr>
        <p:txBody>
          <a:bodyPr>
            <a:noAutofit/>
          </a:bodyPr>
          <a:lstStyle/>
          <a:p>
            <a:pPr algn="just"/>
            <a:r>
              <a:rPr lang="en-US" sz="2400" b="1" dirty="0">
                <a:latin typeface="Cambria" pitchFamily="18" charset="0"/>
              </a:rPr>
              <a:t>17. How are suppliers distributed across different product categories ?</a:t>
            </a:r>
          </a:p>
        </p:txBody>
      </p:sp>
      <p:sp>
        <p:nvSpPr>
          <p:cNvPr id="7" name="Text Placeholder 5">
            <a:extLst>
              <a:ext uri="{FF2B5EF4-FFF2-40B4-BE49-F238E27FC236}">
                <a16:creationId xmlns:a16="http://schemas.microsoft.com/office/drawing/2014/main" xmlns="" id="{01876E8C-C6EA-44B2-9D67-2E491AF0236B}"/>
              </a:ext>
            </a:extLst>
          </p:cNvPr>
          <p:cNvSpPr>
            <a:spLocks noGrp="1"/>
          </p:cNvSpPr>
          <p:nvPr>
            <p:ph type="body" sz="half" idx="2"/>
          </p:nvPr>
        </p:nvSpPr>
        <p:spPr>
          <a:xfrm>
            <a:off x="825302" y="1645924"/>
            <a:ext cx="5270698" cy="2560319"/>
          </a:xfrm>
        </p:spPr>
        <p:txBody>
          <a:bodyPr>
            <a:normAutofit/>
          </a:bodyPr>
          <a:lstStyle/>
          <a:p>
            <a:pPr algn="just"/>
            <a:r>
              <a:rPr lang="en-IN" sz="2400" b="1" dirty="0">
                <a:latin typeface="Times New Roman" panose="02020603050405020304" pitchFamily="18" charset="0"/>
                <a:cs typeface="Times New Roman" panose="02020603050405020304" pitchFamily="18" charset="0"/>
              </a:rPr>
              <a:t>Conclusions:</a:t>
            </a:r>
          </a:p>
          <a:p>
            <a:pPr marL="285750" indent="-285750" algn="just">
              <a:buFont typeface="Wingdings" panose="05000000000000000000" pitchFamily="2" charset="2"/>
              <a:buChar char="Ø"/>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Companies should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leverage supplier diversity</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in high-supplier categories to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negotiate better pricing and ensure availability</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while </a:t>
            </a:r>
            <a:r>
              <a:rPr lang="en-US" sz="2000" b="1" i="0" u="none" strike="noStrike" dirty="0">
                <a:solidFill>
                  <a:srgbClr val="000000"/>
                </a:solidFill>
                <a:effectLst/>
                <a:latin typeface="Times New Roman" panose="02020603050405020304" pitchFamily="18" charset="0"/>
                <a:cs typeface="Times New Roman" panose="02020603050405020304" pitchFamily="18" charset="0"/>
              </a:rPr>
              <a:t>developing strategies to strengthen supplier relationships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in limited categories like Dairy.</a:t>
            </a:r>
            <a:r>
              <a:rPr lang="en-US" sz="2000"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F6D6A49E-BC11-46CE-925A-1E1B8E40C6AB}"/>
              </a:ext>
            </a:extLst>
          </p:cNvPr>
          <p:cNvPicPr>
            <a:picLocks noChangeAspect="1"/>
          </p:cNvPicPr>
          <p:nvPr/>
        </p:nvPicPr>
        <p:blipFill>
          <a:blip r:embed="rId2"/>
          <a:stretch>
            <a:fillRect/>
          </a:stretch>
        </p:blipFill>
        <p:spPr>
          <a:xfrm>
            <a:off x="6288258" y="1875801"/>
            <a:ext cx="5753687" cy="4004493"/>
          </a:xfrm>
          <a:prstGeom prst="rect">
            <a:avLst/>
          </a:prstGeom>
        </p:spPr>
      </p:pic>
    </p:spTree>
    <p:extLst>
      <p:ext uri="{BB962C8B-B14F-4D97-AF65-F5344CB8AC3E}">
        <p14:creationId xmlns:p14="http://schemas.microsoft.com/office/powerpoint/2010/main" xmlns="" val="2393937332"/>
      </p:ext>
    </p:extLst>
  </p:cSld>
  <p:clrMapOvr>
    <a:masterClrMapping/>
  </p:clrMapOvr>
  <p:transition>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8972" y="323558"/>
            <a:ext cx="10733654" cy="436101"/>
          </a:xfrm>
        </p:spPr>
        <p:txBody>
          <a:bodyPr>
            <a:noAutofit/>
          </a:bodyPr>
          <a:lstStyle/>
          <a:p>
            <a:pPr algn="just"/>
            <a:r>
              <a:rPr lang="en-US" sz="2400" b="1" dirty="0">
                <a:latin typeface="Cambria" pitchFamily="18" charset="0"/>
              </a:rPr>
              <a:t>18. How do supplier pricing and categories relate across different regions ?</a:t>
            </a:r>
          </a:p>
        </p:txBody>
      </p:sp>
      <p:sp>
        <p:nvSpPr>
          <p:cNvPr id="7" name="Text Placeholder 5">
            <a:extLst>
              <a:ext uri="{FF2B5EF4-FFF2-40B4-BE49-F238E27FC236}">
                <a16:creationId xmlns:a16="http://schemas.microsoft.com/office/drawing/2014/main" xmlns="" id="{01876E8C-C6EA-44B2-9D67-2E491AF0236B}"/>
              </a:ext>
            </a:extLst>
          </p:cNvPr>
          <p:cNvSpPr>
            <a:spLocks noGrp="1"/>
          </p:cNvSpPr>
          <p:nvPr>
            <p:ph type="body" sz="half" idx="2"/>
          </p:nvPr>
        </p:nvSpPr>
        <p:spPr>
          <a:xfrm>
            <a:off x="1078520" y="1364569"/>
            <a:ext cx="5017480" cy="3249634"/>
          </a:xfrm>
        </p:spPr>
        <p:txBody>
          <a:bodyPr>
            <a:normAutofit/>
          </a:bodyPr>
          <a:lstStyle/>
          <a:p>
            <a:pPr algn="just"/>
            <a:r>
              <a:rPr lang="en-IN" sz="2400" b="1" dirty="0">
                <a:latin typeface="Times New Roman" panose="02020603050405020304" pitchFamily="18" charset="0"/>
                <a:cs typeface="Times New Roman" panose="02020603050405020304" pitchFamily="18" charset="0"/>
              </a:rPr>
              <a:t>Conclusions:</a:t>
            </a:r>
          </a:p>
          <a:p>
            <a:pPr algn="just"/>
            <a:r>
              <a:rPr lang="en-US" sz="2000" b="0" i="0" u="none" strike="noStrike" dirty="0">
                <a:solidFill>
                  <a:srgbClr val="000000"/>
                </a:solidFill>
                <a:effectLst/>
                <a:latin typeface="Times New Roman" panose="02020603050405020304" pitchFamily="18" charset="0"/>
                <a:cs typeface="Times New Roman" panose="02020603050405020304" pitchFamily="18" charset="0"/>
              </a:rPr>
              <a:t>Strategic procurement could focus on:</a:t>
            </a:r>
            <a:r>
              <a:rPr lang="en-US" sz="2000" dirty="0">
                <a:latin typeface="Times New Roman" panose="02020603050405020304" pitchFamily="18" charset="0"/>
                <a:cs typeface="Times New Roman" panose="02020603050405020304" pitchFamily="18" charset="0"/>
              </a:rPr>
              <a:t> </a:t>
            </a:r>
          </a:p>
          <a:p>
            <a:pPr marL="457200" indent="-457200" algn="just">
              <a:buFont typeface="Wingdings" panose="05000000000000000000" pitchFamily="2" charset="2"/>
              <a:buChar char="Ø"/>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Expanding suppliers</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in high-value but single-supplier categories.</a:t>
            </a:r>
            <a:r>
              <a:rPr lang="en-US" sz="2000" dirty="0">
                <a:latin typeface="Times New Roman" panose="02020603050405020304" pitchFamily="18" charset="0"/>
                <a:cs typeface="Times New Roman" panose="02020603050405020304" pitchFamily="18" charset="0"/>
              </a:rPr>
              <a:t> </a:t>
            </a:r>
          </a:p>
          <a:p>
            <a:pPr marL="457200" indent="-4572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Benchmarking pricing</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for commodities (e.g., beverages) to avoid overpaying in high-cost markets.</a:t>
            </a:r>
            <a:r>
              <a:rPr lang="en-US" sz="2000"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6E13C40B-0F80-4EDF-986C-3180679E0E4D}"/>
              </a:ext>
            </a:extLst>
          </p:cNvPr>
          <p:cNvPicPr>
            <a:picLocks noChangeAspect="1"/>
          </p:cNvPicPr>
          <p:nvPr/>
        </p:nvPicPr>
        <p:blipFill>
          <a:blip r:embed="rId2"/>
          <a:stretch>
            <a:fillRect/>
          </a:stretch>
        </p:blipFill>
        <p:spPr>
          <a:xfrm>
            <a:off x="6222612" y="1209823"/>
            <a:ext cx="5668537" cy="4923692"/>
          </a:xfrm>
          <a:prstGeom prst="rect">
            <a:avLst/>
          </a:prstGeom>
        </p:spPr>
      </p:pic>
    </p:spTree>
    <p:extLst>
      <p:ext uri="{BB962C8B-B14F-4D97-AF65-F5344CB8AC3E}">
        <p14:creationId xmlns:p14="http://schemas.microsoft.com/office/powerpoint/2010/main" xmlns="" val="3768590948"/>
      </p:ext>
    </p:extLst>
  </p:cSld>
  <p:clrMapOvr>
    <a:masterClrMapping/>
  </p:clrMapOvr>
  <p:transition>
    <p:split orient="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5436" y="2788555"/>
            <a:ext cx="9066212" cy="1280890"/>
          </a:xfrm>
        </p:spPr>
        <p:txBody>
          <a:bodyPr>
            <a:normAutofit/>
          </a:bodyPr>
          <a:lstStyle/>
          <a:p>
            <a:r>
              <a:rPr lang="en-US" sz="4000" b="1" dirty="0">
                <a:latin typeface="Cambria" pitchFamily="18" charset="0"/>
              </a:rPr>
              <a:t>POWER BI PROBLEM STATEMENTS</a:t>
            </a:r>
          </a:p>
        </p:txBody>
      </p:sp>
    </p:spTree>
    <p:extLst>
      <p:ext uri="{BB962C8B-B14F-4D97-AF65-F5344CB8AC3E}">
        <p14:creationId xmlns:p14="http://schemas.microsoft.com/office/powerpoint/2010/main" xmlns="" val="284721372"/>
      </p:ext>
    </p:extLst>
  </p:cSld>
  <p:clrMapOvr>
    <a:masterClrMapping/>
  </p:clrMapOvr>
  <p:transition>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xmlns="" id="{28E3468E-2D4C-4995-A249-F68443BFF156}"/>
              </a:ext>
            </a:extLst>
          </p:cNvPr>
          <p:cNvSpPr/>
          <p:nvPr/>
        </p:nvSpPr>
        <p:spPr>
          <a:xfrm>
            <a:off x="2940149" y="554179"/>
            <a:ext cx="2208627" cy="1004160"/>
          </a:xfrm>
          <a:prstGeom prst="round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10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xmlns="" id="{4CCC9C33-E1D3-449E-9697-73CBDFB37172}"/>
              </a:ext>
            </a:extLst>
          </p:cNvPr>
          <p:cNvSpPr/>
          <p:nvPr/>
        </p:nvSpPr>
        <p:spPr>
          <a:xfrm>
            <a:off x="5570803" y="262007"/>
            <a:ext cx="6188060" cy="1593167"/>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5000"/>
              </a:lnSpc>
              <a:spcAft>
                <a:spcPts val="10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Sales analysis is the process of evaluating a company’s sales data to understand business performance, customer behavior, and market trends. It helps organizations identify what products are selling, who the key customers are, how sales vary over time, and which regions or sales channels are most effective.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xmlns="" id="{F65B52C2-DB85-41DB-91C9-846A5883BA50}"/>
              </a:ext>
            </a:extLst>
          </p:cNvPr>
          <p:cNvSpPr/>
          <p:nvPr/>
        </p:nvSpPr>
        <p:spPr>
          <a:xfrm>
            <a:off x="2940149" y="2180490"/>
            <a:ext cx="2208627" cy="1026941"/>
          </a:xfrm>
          <a:prstGeom prst="round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10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PURPOSE OF THE PROJECT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xmlns="" id="{3BA8923A-6970-4461-82A2-591BD693DBD9}"/>
              </a:ext>
            </a:extLst>
          </p:cNvPr>
          <p:cNvSpPr/>
          <p:nvPr/>
        </p:nvSpPr>
        <p:spPr>
          <a:xfrm>
            <a:off x="5570803" y="2115768"/>
            <a:ext cx="6188060" cy="115725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5000"/>
              </a:lnSpc>
              <a:spcAft>
                <a:spcPts val="10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primary purpose of this project is to analyze sales data to identify key trends, understand customer and product performance, and uncover patterns that can guide business improvements.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xmlns="" id="{09BDD005-15F6-4122-835F-451AEF87661D}"/>
              </a:ext>
            </a:extLst>
          </p:cNvPr>
          <p:cNvSpPr/>
          <p:nvPr/>
        </p:nvSpPr>
        <p:spPr>
          <a:xfrm>
            <a:off x="2940149" y="3751137"/>
            <a:ext cx="2208627" cy="1026941"/>
          </a:xfrm>
          <a:prstGeom prst="round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10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IMPORTANCE OF SALES DATA ANALYSIS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xmlns="" id="{14B8F6FD-B745-401A-A867-9A233F810684}"/>
              </a:ext>
            </a:extLst>
          </p:cNvPr>
          <p:cNvSpPr/>
          <p:nvPr/>
        </p:nvSpPr>
        <p:spPr>
          <a:xfrm>
            <a:off x="5570803" y="3446848"/>
            <a:ext cx="6188060" cy="1649437"/>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jus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Track performance over time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Identify best-selling and slow-moving products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Understand customer preferences and behaviors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Optimize pricing and promotions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Improve decision-making across marketing, sales, and operations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xmlns="" id="{DAF9B2F4-0802-4C96-BD0C-0A201FBFC019}"/>
              </a:ext>
            </a:extLst>
          </p:cNvPr>
          <p:cNvSpPr/>
          <p:nvPr/>
        </p:nvSpPr>
        <p:spPr>
          <a:xfrm>
            <a:off x="2940149" y="5390025"/>
            <a:ext cx="2208627" cy="1026941"/>
          </a:xfrm>
          <a:prstGeom prst="round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10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BUSINESS CONTEXT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Rectangle: Rounded Corners 14">
            <a:extLst>
              <a:ext uri="{FF2B5EF4-FFF2-40B4-BE49-F238E27FC236}">
                <a16:creationId xmlns:a16="http://schemas.microsoft.com/office/drawing/2014/main" xmlns="" id="{A9F70241-411D-48A0-8E8C-CD41CD515D79}"/>
              </a:ext>
            </a:extLst>
          </p:cNvPr>
          <p:cNvSpPr/>
          <p:nvPr/>
        </p:nvSpPr>
        <p:spPr>
          <a:xfrm>
            <a:off x="5580186" y="5270107"/>
            <a:ext cx="6178677" cy="1255541"/>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5000"/>
              </a:lnSpc>
              <a:spcAft>
                <a:spcPts val="10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analysis is especially relevant for industries such as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retail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wholesale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Fast-Moving Consumer Goods (FMCG)</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where sales performance directly affects inventory planning, marketing strategy, and profitability.</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xmlns="" id="{EC955637-707F-4FD7-B9DC-6BD5EC6E6B88}"/>
              </a:ext>
            </a:extLst>
          </p:cNvPr>
          <p:cNvCxnSpPr>
            <a:cxnSpLocks/>
            <a:stCxn id="8" idx="3"/>
            <a:endCxn id="9" idx="1"/>
          </p:cNvCxnSpPr>
          <p:nvPr/>
        </p:nvCxnSpPr>
        <p:spPr>
          <a:xfrm>
            <a:off x="5148776" y="1056259"/>
            <a:ext cx="422027" cy="2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xmlns="" id="{811BCFCD-1F0A-472F-BD7E-E25EBC1EE8EB}"/>
              </a:ext>
            </a:extLst>
          </p:cNvPr>
          <p:cNvCxnSpPr>
            <a:cxnSpLocks/>
            <a:stCxn id="10" idx="3"/>
            <a:endCxn id="11" idx="1"/>
          </p:cNvCxnSpPr>
          <p:nvPr/>
        </p:nvCxnSpPr>
        <p:spPr>
          <a:xfrm>
            <a:off x="5148776" y="2693961"/>
            <a:ext cx="422027" cy="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xmlns="" id="{EF97EF54-E7D1-4EB2-AE43-573F471C985C}"/>
              </a:ext>
            </a:extLst>
          </p:cNvPr>
          <p:cNvCxnSpPr>
            <a:cxnSpLocks/>
            <a:stCxn id="12" idx="3"/>
            <a:endCxn id="13" idx="1"/>
          </p:cNvCxnSpPr>
          <p:nvPr/>
        </p:nvCxnSpPr>
        <p:spPr>
          <a:xfrm>
            <a:off x="5148776" y="4264608"/>
            <a:ext cx="422027" cy="6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5D945051-AC81-45CD-B3D2-CF69DACD0B6A}"/>
              </a:ext>
            </a:extLst>
          </p:cNvPr>
          <p:cNvCxnSpPr>
            <a:cxnSpLocks/>
            <a:stCxn id="14" idx="3"/>
            <a:endCxn id="15" idx="1"/>
          </p:cNvCxnSpPr>
          <p:nvPr/>
        </p:nvCxnSpPr>
        <p:spPr>
          <a:xfrm flipV="1">
            <a:off x="5148776" y="5897878"/>
            <a:ext cx="431410" cy="5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42094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2EFCEB09-6E64-4354-98B1-54BF83A1E60E}"/>
              </a:ext>
            </a:extLst>
          </p:cNvPr>
          <p:cNvSpPr>
            <a:spLocks noGrp="1"/>
          </p:cNvSpPr>
          <p:nvPr>
            <p:ph type="title"/>
          </p:nvPr>
        </p:nvSpPr>
        <p:spPr>
          <a:xfrm>
            <a:off x="1097068" y="-16414"/>
            <a:ext cx="9620395" cy="762001"/>
          </a:xfrm>
        </p:spPr>
        <p:txBody>
          <a:bodyPr>
            <a:normAutofit/>
          </a:bodyPr>
          <a:lstStyle/>
          <a:p>
            <a:pPr algn="ctr"/>
            <a:r>
              <a:rPr lang="en-IN" b="1" dirty="0">
                <a:latin typeface="Cambria" pitchFamily="18" charset="0"/>
                <a:cs typeface="Times New Roman" panose="02020603050405020304" pitchFamily="18" charset="0"/>
              </a:rPr>
              <a:t>ER DIAGRAM</a:t>
            </a:r>
            <a:endParaRPr lang="en-IN" dirty="0">
              <a:latin typeface="Cambria"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xmlns="" id="{FB542CA5-AF52-43E4-AD3E-38560EB59387}"/>
              </a:ext>
            </a:extLst>
          </p:cNvPr>
          <p:cNvPicPr>
            <a:picLocks noChangeAspect="1"/>
          </p:cNvPicPr>
          <p:nvPr/>
        </p:nvPicPr>
        <p:blipFill>
          <a:blip r:embed="rId2"/>
          <a:stretch>
            <a:fillRect/>
          </a:stretch>
        </p:blipFill>
        <p:spPr>
          <a:xfrm>
            <a:off x="0" y="609600"/>
            <a:ext cx="12192000" cy="6234112"/>
          </a:xfrm>
          <a:prstGeom prst="rect">
            <a:avLst/>
          </a:prstGeom>
        </p:spPr>
      </p:pic>
    </p:spTree>
    <p:extLst>
      <p:ext uri="{BB962C8B-B14F-4D97-AF65-F5344CB8AC3E}">
        <p14:creationId xmlns:p14="http://schemas.microsoft.com/office/powerpoint/2010/main" xmlns="" val="2151461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C330B412-E0B2-4D6E-9871-8C52EAC31DF0}"/>
              </a:ext>
            </a:extLst>
          </p:cNvPr>
          <p:cNvPicPr>
            <a:picLocks noChangeAspect="1"/>
          </p:cNvPicPr>
          <p:nvPr/>
        </p:nvPicPr>
        <p:blipFill>
          <a:blip r:embed="rId2"/>
          <a:stretch>
            <a:fillRect/>
          </a:stretch>
        </p:blipFill>
        <p:spPr>
          <a:xfrm>
            <a:off x="0" y="717452"/>
            <a:ext cx="12192000" cy="6140547"/>
          </a:xfrm>
          <a:prstGeom prst="rect">
            <a:avLst/>
          </a:prstGeom>
          <a:noFill/>
        </p:spPr>
      </p:pic>
      <p:sp>
        <p:nvSpPr>
          <p:cNvPr id="6" name="Title 1">
            <a:extLst>
              <a:ext uri="{FF2B5EF4-FFF2-40B4-BE49-F238E27FC236}">
                <a16:creationId xmlns:a16="http://schemas.microsoft.com/office/drawing/2014/main" xmlns="" id="{2EFCEB09-6E64-4354-98B1-54BF83A1E60E}"/>
              </a:ext>
            </a:extLst>
          </p:cNvPr>
          <p:cNvSpPr>
            <a:spLocks noGrp="1"/>
          </p:cNvSpPr>
          <p:nvPr>
            <p:ph type="title"/>
          </p:nvPr>
        </p:nvSpPr>
        <p:spPr>
          <a:xfrm>
            <a:off x="1097068" y="-16414"/>
            <a:ext cx="9620395" cy="762001"/>
          </a:xfrm>
        </p:spPr>
        <p:txBody>
          <a:bodyPr>
            <a:normAutofit/>
          </a:bodyPr>
          <a:lstStyle/>
          <a:p>
            <a:pPr algn="ctr"/>
            <a:r>
              <a:rPr lang="en-IN" b="1" dirty="0">
                <a:latin typeface="Cambria" pitchFamily="18" charset="0"/>
                <a:cs typeface="Times New Roman" panose="02020603050405020304" pitchFamily="18" charset="0"/>
              </a:rPr>
              <a:t>CUSTOMER ANALYSIS</a:t>
            </a:r>
            <a:endParaRPr lang="en-IN" dirty="0">
              <a:latin typeface="Cambria" pitchFamily="18" charset="0"/>
              <a:cs typeface="Times New Roman" panose="02020603050405020304" pitchFamily="18" charset="0"/>
            </a:endParaRPr>
          </a:p>
        </p:txBody>
      </p:sp>
      <p:sp>
        <p:nvSpPr>
          <p:cNvPr id="2" name="Action Button: Go Home 1">
            <a:hlinkClick r:id="" action="ppaction://hlinkshowjump?jump=firstslide" highlightClick="1"/>
            <a:extLst>
              <a:ext uri="{FF2B5EF4-FFF2-40B4-BE49-F238E27FC236}">
                <a16:creationId xmlns:a16="http://schemas.microsoft.com/office/drawing/2014/main" xmlns="" id="{D948D58E-8E7C-4828-8F65-9D0E70171BFC}"/>
              </a:ext>
            </a:extLst>
          </p:cNvPr>
          <p:cNvSpPr/>
          <p:nvPr/>
        </p:nvSpPr>
        <p:spPr>
          <a:xfrm>
            <a:off x="413712" y="135363"/>
            <a:ext cx="689105" cy="430313"/>
          </a:xfrm>
          <a:prstGeom prst="actionButtonHom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Action Button: Return 2">
            <a:hlinkClick r:id="" action="ppaction://hlinkshowjump?jump=lastslideviewed" highlightClick="1"/>
            <a:extLst>
              <a:ext uri="{FF2B5EF4-FFF2-40B4-BE49-F238E27FC236}">
                <a16:creationId xmlns:a16="http://schemas.microsoft.com/office/drawing/2014/main" xmlns="" id="{E0D5079E-28AB-45F9-A0E5-532154ED5D85}"/>
              </a:ext>
            </a:extLst>
          </p:cNvPr>
          <p:cNvSpPr/>
          <p:nvPr/>
        </p:nvSpPr>
        <p:spPr>
          <a:xfrm>
            <a:off x="11131174" y="145363"/>
            <a:ext cx="647114" cy="438446"/>
          </a:xfrm>
          <a:prstGeom prst="actionButtonReturn">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35976329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2EFCEB09-6E64-4354-98B1-54BF83A1E60E}"/>
              </a:ext>
            </a:extLst>
          </p:cNvPr>
          <p:cNvSpPr>
            <a:spLocks noGrp="1"/>
          </p:cNvSpPr>
          <p:nvPr>
            <p:ph type="title"/>
          </p:nvPr>
        </p:nvSpPr>
        <p:spPr>
          <a:xfrm>
            <a:off x="1097068" y="-16414"/>
            <a:ext cx="9620395" cy="762001"/>
          </a:xfrm>
        </p:spPr>
        <p:txBody>
          <a:bodyPr>
            <a:normAutofit/>
          </a:bodyPr>
          <a:lstStyle/>
          <a:p>
            <a:pPr algn="ctr"/>
            <a:r>
              <a:rPr lang="en-IN" b="1" dirty="0">
                <a:latin typeface="Cambria" pitchFamily="18" charset="0"/>
                <a:cs typeface="Times New Roman" panose="02020603050405020304" pitchFamily="18" charset="0"/>
              </a:rPr>
              <a:t>ORDER ANALYSIS</a:t>
            </a:r>
            <a:endParaRPr lang="en-IN" dirty="0">
              <a:latin typeface="Cambria"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xmlns="" id="{8957A6A1-55F0-4F60-9E2E-3783A098D68F}"/>
              </a:ext>
            </a:extLst>
          </p:cNvPr>
          <p:cNvPicPr>
            <a:picLocks noChangeAspect="1"/>
          </p:cNvPicPr>
          <p:nvPr/>
        </p:nvPicPr>
        <p:blipFill rotWithShape="1">
          <a:blip r:embed="rId2"/>
          <a:srcRect t="687" b="-1"/>
          <a:stretch/>
        </p:blipFill>
        <p:spPr>
          <a:xfrm>
            <a:off x="0" y="661851"/>
            <a:ext cx="12192000" cy="6196149"/>
          </a:xfrm>
          <a:prstGeom prst="rect">
            <a:avLst/>
          </a:prstGeom>
        </p:spPr>
      </p:pic>
      <p:sp>
        <p:nvSpPr>
          <p:cNvPr id="4" name="Action Button: Go Home 3">
            <a:hlinkClick r:id="" action="ppaction://hlinkshowjump?jump=firstslide" highlightClick="1"/>
            <a:extLst>
              <a:ext uri="{FF2B5EF4-FFF2-40B4-BE49-F238E27FC236}">
                <a16:creationId xmlns:a16="http://schemas.microsoft.com/office/drawing/2014/main" xmlns="" id="{91322CEA-BE19-4A92-84A3-F17CC4AF25BE}"/>
              </a:ext>
            </a:extLst>
          </p:cNvPr>
          <p:cNvSpPr/>
          <p:nvPr/>
        </p:nvSpPr>
        <p:spPr>
          <a:xfrm>
            <a:off x="413712" y="135363"/>
            <a:ext cx="689105" cy="430313"/>
          </a:xfrm>
          <a:prstGeom prst="actionButtonHom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ction Button: Return 4">
            <a:hlinkClick r:id="" action="ppaction://hlinkshowjump?jump=lastslideviewed" highlightClick="1"/>
            <a:extLst>
              <a:ext uri="{FF2B5EF4-FFF2-40B4-BE49-F238E27FC236}">
                <a16:creationId xmlns:a16="http://schemas.microsoft.com/office/drawing/2014/main" xmlns="" id="{137D81F4-8001-47AE-9E53-0B8B15BDF955}"/>
              </a:ext>
            </a:extLst>
          </p:cNvPr>
          <p:cNvSpPr/>
          <p:nvPr/>
        </p:nvSpPr>
        <p:spPr>
          <a:xfrm>
            <a:off x="11131174" y="145363"/>
            <a:ext cx="647114" cy="438446"/>
          </a:xfrm>
          <a:prstGeom prst="actionButtonReturn">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96883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2EFCEB09-6E64-4354-98B1-54BF83A1E60E}"/>
              </a:ext>
            </a:extLst>
          </p:cNvPr>
          <p:cNvSpPr>
            <a:spLocks noGrp="1"/>
          </p:cNvSpPr>
          <p:nvPr>
            <p:ph type="title"/>
          </p:nvPr>
        </p:nvSpPr>
        <p:spPr>
          <a:xfrm>
            <a:off x="1097068" y="-16414"/>
            <a:ext cx="9620395" cy="762001"/>
          </a:xfrm>
        </p:spPr>
        <p:txBody>
          <a:bodyPr>
            <a:normAutofit/>
          </a:bodyPr>
          <a:lstStyle/>
          <a:p>
            <a:pPr algn="ctr"/>
            <a:r>
              <a:rPr lang="en-IN" b="1" dirty="0">
                <a:latin typeface="Cambria" pitchFamily="18" charset="0"/>
                <a:cs typeface="Times New Roman" panose="02020603050405020304" pitchFamily="18" charset="0"/>
              </a:rPr>
              <a:t>EMPLOYEE ANALYSIS</a:t>
            </a:r>
            <a:endParaRPr lang="en-IN" dirty="0">
              <a:latin typeface="Cambria"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CD0458F3-924C-4DE5-9ABF-50FB49503ABE}"/>
              </a:ext>
            </a:extLst>
          </p:cNvPr>
          <p:cNvPicPr>
            <a:picLocks noChangeAspect="1"/>
          </p:cNvPicPr>
          <p:nvPr/>
        </p:nvPicPr>
        <p:blipFill>
          <a:blip r:embed="rId2"/>
          <a:stretch>
            <a:fillRect/>
          </a:stretch>
        </p:blipFill>
        <p:spPr>
          <a:xfrm>
            <a:off x="26882" y="625642"/>
            <a:ext cx="12165118" cy="6232357"/>
          </a:xfrm>
          <a:prstGeom prst="rect">
            <a:avLst/>
          </a:prstGeom>
        </p:spPr>
      </p:pic>
      <p:sp>
        <p:nvSpPr>
          <p:cNvPr id="4" name="Action Button: Go Home 3">
            <a:hlinkClick r:id="" action="ppaction://hlinkshowjump?jump=firstslide" highlightClick="1"/>
            <a:extLst>
              <a:ext uri="{FF2B5EF4-FFF2-40B4-BE49-F238E27FC236}">
                <a16:creationId xmlns:a16="http://schemas.microsoft.com/office/drawing/2014/main" xmlns="" id="{906C5C51-D8D7-4695-A4BF-B15C4BE47D70}"/>
              </a:ext>
            </a:extLst>
          </p:cNvPr>
          <p:cNvSpPr/>
          <p:nvPr/>
        </p:nvSpPr>
        <p:spPr>
          <a:xfrm>
            <a:off x="413712" y="135363"/>
            <a:ext cx="689105" cy="430313"/>
          </a:xfrm>
          <a:prstGeom prst="actionButtonHom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ction Button: Return 4">
            <a:hlinkClick r:id="" action="ppaction://hlinkshowjump?jump=lastslideviewed" highlightClick="1"/>
            <a:extLst>
              <a:ext uri="{FF2B5EF4-FFF2-40B4-BE49-F238E27FC236}">
                <a16:creationId xmlns:a16="http://schemas.microsoft.com/office/drawing/2014/main" xmlns="" id="{FD1291E1-9EB2-4A74-BDF2-4512D12E8E7A}"/>
              </a:ext>
            </a:extLst>
          </p:cNvPr>
          <p:cNvSpPr/>
          <p:nvPr/>
        </p:nvSpPr>
        <p:spPr>
          <a:xfrm>
            <a:off x="11131174" y="145363"/>
            <a:ext cx="647114" cy="438446"/>
          </a:xfrm>
          <a:prstGeom prst="actionButtonReturn">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3194323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2EFCEB09-6E64-4354-98B1-54BF83A1E60E}"/>
              </a:ext>
            </a:extLst>
          </p:cNvPr>
          <p:cNvSpPr>
            <a:spLocks noGrp="1"/>
          </p:cNvSpPr>
          <p:nvPr>
            <p:ph type="title"/>
          </p:nvPr>
        </p:nvSpPr>
        <p:spPr>
          <a:xfrm>
            <a:off x="1097068" y="-16414"/>
            <a:ext cx="9620395" cy="762001"/>
          </a:xfrm>
        </p:spPr>
        <p:txBody>
          <a:bodyPr>
            <a:normAutofit/>
          </a:bodyPr>
          <a:lstStyle/>
          <a:p>
            <a:pPr algn="ctr"/>
            <a:r>
              <a:rPr lang="en-IN" b="1" dirty="0">
                <a:latin typeface="Cambria" pitchFamily="18" charset="0"/>
                <a:cs typeface="Times New Roman" panose="02020603050405020304" pitchFamily="18" charset="0"/>
              </a:rPr>
              <a:t>PRODUCT ANALYSIS</a:t>
            </a:r>
            <a:endParaRPr lang="en-IN" dirty="0">
              <a:latin typeface="Cambria"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xmlns="" id="{9A0C06E3-1213-47C4-AD8B-067E2B759DA8}"/>
              </a:ext>
            </a:extLst>
          </p:cNvPr>
          <p:cNvPicPr>
            <a:picLocks noChangeAspect="1"/>
          </p:cNvPicPr>
          <p:nvPr/>
        </p:nvPicPr>
        <p:blipFill>
          <a:blip r:embed="rId2"/>
          <a:stretch>
            <a:fillRect/>
          </a:stretch>
        </p:blipFill>
        <p:spPr>
          <a:xfrm>
            <a:off x="0" y="625642"/>
            <a:ext cx="12192000" cy="6232358"/>
          </a:xfrm>
          <a:prstGeom prst="rect">
            <a:avLst/>
          </a:prstGeom>
        </p:spPr>
      </p:pic>
      <p:sp>
        <p:nvSpPr>
          <p:cNvPr id="4" name="Action Button: Go Home 3">
            <a:hlinkClick r:id="" action="ppaction://hlinkshowjump?jump=firstslide" highlightClick="1"/>
            <a:extLst>
              <a:ext uri="{FF2B5EF4-FFF2-40B4-BE49-F238E27FC236}">
                <a16:creationId xmlns:a16="http://schemas.microsoft.com/office/drawing/2014/main" xmlns="" id="{2AB3846C-898C-41EE-801C-128680C04D4B}"/>
              </a:ext>
            </a:extLst>
          </p:cNvPr>
          <p:cNvSpPr/>
          <p:nvPr/>
        </p:nvSpPr>
        <p:spPr>
          <a:xfrm>
            <a:off x="413712" y="135363"/>
            <a:ext cx="689105" cy="430313"/>
          </a:xfrm>
          <a:prstGeom prst="actionButtonHom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ction Button: Return 4">
            <a:hlinkClick r:id="" action="ppaction://hlinkshowjump?jump=lastslideviewed" highlightClick="1"/>
            <a:extLst>
              <a:ext uri="{FF2B5EF4-FFF2-40B4-BE49-F238E27FC236}">
                <a16:creationId xmlns:a16="http://schemas.microsoft.com/office/drawing/2014/main" xmlns="" id="{EBEBED33-4313-4BCE-AE7C-8E5BAAE309FF}"/>
              </a:ext>
            </a:extLst>
          </p:cNvPr>
          <p:cNvSpPr/>
          <p:nvPr/>
        </p:nvSpPr>
        <p:spPr>
          <a:xfrm>
            <a:off x="11131174" y="145363"/>
            <a:ext cx="647114" cy="438446"/>
          </a:xfrm>
          <a:prstGeom prst="actionButtonReturn">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607468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2EFCEB09-6E64-4354-98B1-54BF83A1E60E}"/>
              </a:ext>
            </a:extLst>
          </p:cNvPr>
          <p:cNvSpPr>
            <a:spLocks noGrp="1"/>
          </p:cNvSpPr>
          <p:nvPr>
            <p:ph type="title"/>
          </p:nvPr>
        </p:nvSpPr>
        <p:spPr>
          <a:xfrm>
            <a:off x="1097068" y="-16414"/>
            <a:ext cx="9620395" cy="762001"/>
          </a:xfrm>
        </p:spPr>
        <p:txBody>
          <a:bodyPr>
            <a:normAutofit/>
          </a:bodyPr>
          <a:lstStyle/>
          <a:p>
            <a:pPr algn="ctr"/>
            <a:r>
              <a:rPr lang="en-IN" b="1" dirty="0">
                <a:latin typeface="Cambria" pitchFamily="18" charset="0"/>
                <a:cs typeface="Times New Roman" panose="02020603050405020304" pitchFamily="18" charset="0"/>
              </a:rPr>
              <a:t>SUPPLIER ANALYSIS</a:t>
            </a:r>
            <a:endParaRPr lang="en-IN" dirty="0">
              <a:latin typeface="Cambria"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9EC9212F-ED51-462E-AF2B-52713FF327AF}"/>
              </a:ext>
            </a:extLst>
          </p:cNvPr>
          <p:cNvPicPr>
            <a:picLocks noChangeAspect="1"/>
          </p:cNvPicPr>
          <p:nvPr/>
        </p:nvPicPr>
        <p:blipFill>
          <a:blip r:embed="rId2"/>
          <a:stretch>
            <a:fillRect/>
          </a:stretch>
        </p:blipFill>
        <p:spPr>
          <a:xfrm>
            <a:off x="0" y="625643"/>
            <a:ext cx="12192000" cy="6232358"/>
          </a:xfrm>
          <a:prstGeom prst="rect">
            <a:avLst/>
          </a:prstGeom>
        </p:spPr>
      </p:pic>
      <p:sp>
        <p:nvSpPr>
          <p:cNvPr id="4" name="Action Button: Go Home 3">
            <a:hlinkClick r:id="" action="ppaction://hlinkshowjump?jump=firstslide" highlightClick="1"/>
            <a:extLst>
              <a:ext uri="{FF2B5EF4-FFF2-40B4-BE49-F238E27FC236}">
                <a16:creationId xmlns:a16="http://schemas.microsoft.com/office/drawing/2014/main" xmlns="" id="{41A989C8-3B88-4122-8436-606BD553153C}"/>
              </a:ext>
            </a:extLst>
          </p:cNvPr>
          <p:cNvSpPr/>
          <p:nvPr/>
        </p:nvSpPr>
        <p:spPr>
          <a:xfrm>
            <a:off x="413712" y="135363"/>
            <a:ext cx="689105" cy="430313"/>
          </a:xfrm>
          <a:prstGeom prst="actionButtonHome">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Action Button: Return 4">
            <a:hlinkClick r:id="" action="ppaction://hlinkshowjump?jump=lastslideviewed" highlightClick="1"/>
            <a:extLst>
              <a:ext uri="{FF2B5EF4-FFF2-40B4-BE49-F238E27FC236}">
                <a16:creationId xmlns:a16="http://schemas.microsoft.com/office/drawing/2014/main" xmlns="" id="{CDB7CB34-F99D-4C86-89E5-AAC05A0686FC}"/>
              </a:ext>
            </a:extLst>
          </p:cNvPr>
          <p:cNvSpPr/>
          <p:nvPr/>
        </p:nvSpPr>
        <p:spPr>
          <a:xfrm>
            <a:off x="11131174" y="145363"/>
            <a:ext cx="647114" cy="438446"/>
          </a:xfrm>
          <a:prstGeom prst="actionButtonReturn">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8648944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2025" y="147252"/>
            <a:ext cx="10930602" cy="710877"/>
          </a:xfrm>
        </p:spPr>
        <p:txBody>
          <a:bodyPr>
            <a:noAutofit/>
          </a:bodyPr>
          <a:lstStyle/>
          <a:p>
            <a:pPr algn="just"/>
            <a:r>
              <a:rPr lang="en-US" sz="2400" b="1" dirty="0">
                <a:latin typeface="Cambria" pitchFamily="18" charset="0"/>
              </a:rPr>
              <a:t>1. How does customer distribution vary across different countries or cities ? Use bar chart or map to visualize.</a:t>
            </a:r>
          </a:p>
        </p:txBody>
      </p:sp>
      <p:sp>
        <p:nvSpPr>
          <p:cNvPr id="7" name="Text Placeholder 5">
            <a:extLst>
              <a:ext uri="{FF2B5EF4-FFF2-40B4-BE49-F238E27FC236}">
                <a16:creationId xmlns:a16="http://schemas.microsoft.com/office/drawing/2014/main" xmlns="" id="{01876E8C-C6EA-44B2-9D67-2E491AF0236B}"/>
              </a:ext>
            </a:extLst>
          </p:cNvPr>
          <p:cNvSpPr>
            <a:spLocks noGrp="1"/>
          </p:cNvSpPr>
          <p:nvPr>
            <p:ph type="body" sz="half" idx="2"/>
          </p:nvPr>
        </p:nvSpPr>
        <p:spPr>
          <a:xfrm>
            <a:off x="1111353" y="1603722"/>
            <a:ext cx="4951829" cy="2219177"/>
          </a:xfrm>
        </p:spPr>
        <p:txBody>
          <a:bodyPr>
            <a:normAutofit/>
          </a:bodyPr>
          <a:lstStyle/>
          <a:p>
            <a:pPr algn="just"/>
            <a:r>
              <a:rPr lang="en-IN" sz="2400" b="1" dirty="0">
                <a:latin typeface="Times New Roman" panose="02020603050405020304" pitchFamily="18" charset="0"/>
                <a:cs typeface="Times New Roman" panose="02020603050405020304" pitchFamily="18" charset="0"/>
              </a:rPr>
              <a:t>Conclusions:</a:t>
            </a:r>
            <a:endParaRPr lang="en-US" sz="20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Customer distribution varies significantly across countries and cities, with a higher concentration observed in urban regions and</a:t>
            </a:r>
            <a:r>
              <a:rPr lang="en-US" sz="2000" spc="-3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economically developed countries.</a:t>
            </a:r>
          </a:p>
        </p:txBody>
      </p:sp>
      <p:pic>
        <p:nvPicPr>
          <p:cNvPr id="5" name="Picture 4">
            <a:extLst>
              <a:ext uri="{FF2B5EF4-FFF2-40B4-BE49-F238E27FC236}">
                <a16:creationId xmlns:a16="http://schemas.microsoft.com/office/drawing/2014/main" xmlns="" id="{D7DB96A7-5A00-44C9-A816-FE258A0F768A}"/>
              </a:ext>
            </a:extLst>
          </p:cNvPr>
          <p:cNvPicPr>
            <a:picLocks noChangeAspect="1"/>
          </p:cNvPicPr>
          <p:nvPr/>
        </p:nvPicPr>
        <p:blipFill>
          <a:blip r:embed="rId2"/>
          <a:stretch>
            <a:fillRect/>
          </a:stretch>
        </p:blipFill>
        <p:spPr>
          <a:xfrm>
            <a:off x="6128820" y="1603722"/>
            <a:ext cx="5941260" cy="4754875"/>
          </a:xfrm>
          <a:prstGeom prst="rect">
            <a:avLst/>
          </a:prstGeom>
        </p:spPr>
      </p:pic>
    </p:spTree>
    <p:extLst>
      <p:ext uri="{BB962C8B-B14F-4D97-AF65-F5344CB8AC3E}">
        <p14:creationId xmlns:p14="http://schemas.microsoft.com/office/powerpoint/2010/main" xmlns="" val="1240831833"/>
      </p:ext>
    </p:extLst>
  </p:cSld>
  <p:clrMapOvr>
    <a:masterClrMapping/>
  </p:clrMapOvr>
  <p:transition>
    <p:split orient="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581" y="147252"/>
            <a:ext cx="10607045" cy="710877"/>
          </a:xfrm>
        </p:spPr>
        <p:txBody>
          <a:bodyPr>
            <a:noAutofit/>
          </a:bodyPr>
          <a:lstStyle/>
          <a:p>
            <a:pPr algn="just"/>
            <a:r>
              <a:rPr lang="en-US" sz="2400" b="1" dirty="0">
                <a:latin typeface="Cambria" pitchFamily="18" charset="0"/>
              </a:rPr>
              <a:t>2. What is the trend in customer orders over time ? Use line chart or area chart to visualize.</a:t>
            </a:r>
          </a:p>
        </p:txBody>
      </p:sp>
      <p:sp>
        <p:nvSpPr>
          <p:cNvPr id="7" name="Text Placeholder 5">
            <a:extLst>
              <a:ext uri="{FF2B5EF4-FFF2-40B4-BE49-F238E27FC236}">
                <a16:creationId xmlns:a16="http://schemas.microsoft.com/office/drawing/2014/main" xmlns="" id="{01876E8C-C6EA-44B2-9D67-2E491AF0236B}"/>
              </a:ext>
            </a:extLst>
          </p:cNvPr>
          <p:cNvSpPr>
            <a:spLocks noGrp="1"/>
          </p:cNvSpPr>
          <p:nvPr>
            <p:ph type="body" sz="half" idx="2"/>
          </p:nvPr>
        </p:nvSpPr>
        <p:spPr>
          <a:xfrm>
            <a:off x="1181686" y="1603723"/>
            <a:ext cx="4881496" cy="1825278"/>
          </a:xfrm>
        </p:spPr>
        <p:txBody>
          <a:bodyPr>
            <a:normAutofit/>
          </a:bodyPr>
          <a:lstStyle/>
          <a:p>
            <a:pPr algn="just"/>
            <a:r>
              <a:rPr lang="en-IN" sz="2400" b="1" dirty="0">
                <a:latin typeface="Times New Roman" panose="02020603050405020304" pitchFamily="18" charset="0"/>
                <a:cs typeface="Times New Roman" panose="02020603050405020304" pitchFamily="18" charset="0"/>
              </a:rPr>
              <a:t>Conclusions:</a:t>
            </a:r>
            <a:endParaRPr lang="en-US" sz="20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trend in customer orders over time shows a consistent upward trajectory, indicating growing customer engagement and demand.</a:t>
            </a:r>
          </a:p>
        </p:txBody>
      </p:sp>
      <p:pic>
        <p:nvPicPr>
          <p:cNvPr id="5" name="Picture 4">
            <a:extLst>
              <a:ext uri="{FF2B5EF4-FFF2-40B4-BE49-F238E27FC236}">
                <a16:creationId xmlns:a16="http://schemas.microsoft.com/office/drawing/2014/main" xmlns="" id="{6094C6B3-F94E-4ABB-BC9B-3AA4195D9734}"/>
              </a:ext>
            </a:extLst>
          </p:cNvPr>
          <p:cNvPicPr>
            <a:picLocks noChangeAspect="1"/>
          </p:cNvPicPr>
          <p:nvPr/>
        </p:nvPicPr>
        <p:blipFill>
          <a:blip r:embed="rId2"/>
          <a:stretch>
            <a:fillRect/>
          </a:stretch>
        </p:blipFill>
        <p:spPr>
          <a:xfrm>
            <a:off x="6128820" y="1167618"/>
            <a:ext cx="5856854" cy="5064370"/>
          </a:xfrm>
          <a:prstGeom prst="rect">
            <a:avLst/>
          </a:prstGeom>
        </p:spPr>
      </p:pic>
    </p:spTree>
    <p:extLst>
      <p:ext uri="{BB962C8B-B14F-4D97-AF65-F5344CB8AC3E}">
        <p14:creationId xmlns:p14="http://schemas.microsoft.com/office/powerpoint/2010/main" xmlns="" val="3101928215"/>
      </p:ext>
    </p:extLst>
  </p:cSld>
  <p:clrMapOvr>
    <a:masterClrMapping/>
  </p:clrMapOvr>
  <p:transition>
    <p:split orient="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581" y="147252"/>
            <a:ext cx="10607045" cy="710877"/>
          </a:xfrm>
        </p:spPr>
        <p:txBody>
          <a:bodyPr>
            <a:noAutofit/>
          </a:bodyPr>
          <a:lstStyle/>
          <a:p>
            <a:pPr algn="just"/>
            <a:r>
              <a:rPr lang="en-US" sz="2400" b="1" dirty="0">
                <a:latin typeface="Cambria" pitchFamily="18" charset="0"/>
              </a:rPr>
              <a:t>3. What is the distribution of customers by Contact Title or Region ? Use stacked bar chart or pie chart to visualize.</a:t>
            </a:r>
          </a:p>
        </p:txBody>
      </p:sp>
      <p:sp>
        <p:nvSpPr>
          <p:cNvPr id="7" name="Text Placeholder 5">
            <a:extLst>
              <a:ext uri="{FF2B5EF4-FFF2-40B4-BE49-F238E27FC236}">
                <a16:creationId xmlns:a16="http://schemas.microsoft.com/office/drawing/2014/main" xmlns="" id="{01876E8C-C6EA-44B2-9D67-2E491AF0236B}"/>
              </a:ext>
            </a:extLst>
          </p:cNvPr>
          <p:cNvSpPr>
            <a:spLocks noGrp="1"/>
          </p:cNvSpPr>
          <p:nvPr>
            <p:ph type="body" sz="half" idx="2"/>
          </p:nvPr>
        </p:nvSpPr>
        <p:spPr>
          <a:xfrm>
            <a:off x="1083212" y="1603723"/>
            <a:ext cx="4979970" cy="1825277"/>
          </a:xfrm>
        </p:spPr>
        <p:txBody>
          <a:bodyPr>
            <a:normAutofit fontScale="92500" lnSpcReduction="10000"/>
          </a:bodyPr>
          <a:lstStyle/>
          <a:p>
            <a:pPr algn="just"/>
            <a:r>
              <a:rPr lang="en-IN" sz="2400" b="1" dirty="0">
                <a:latin typeface="Times New Roman" panose="02020603050405020304" pitchFamily="18" charset="0"/>
                <a:cs typeface="Times New Roman" panose="02020603050405020304" pitchFamily="18" charset="0"/>
              </a:rPr>
              <a:t>Conclusions:</a:t>
            </a:r>
            <a:endParaRPr lang="en-US" sz="20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distribution of customers by Contact Title or Region reveals that certain titles, such as "Sales Representative" and "Owner," are more prevalent, suggesting key decision-makers in the customer base.</a:t>
            </a:r>
          </a:p>
        </p:txBody>
      </p:sp>
      <p:pic>
        <p:nvPicPr>
          <p:cNvPr id="6" name="Picture 5">
            <a:extLst>
              <a:ext uri="{FF2B5EF4-FFF2-40B4-BE49-F238E27FC236}">
                <a16:creationId xmlns:a16="http://schemas.microsoft.com/office/drawing/2014/main" xmlns="" id="{17DBB00B-A763-40A9-90B9-76657EF8BCB2}"/>
              </a:ext>
            </a:extLst>
          </p:cNvPr>
          <p:cNvPicPr>
            <a:picLocks noChangeAspect="1"/>
          </p:cNvPicPr>
          <p:nvPr/>
        </p:nvPicPr>
        <p:blipFill>
          <a:blip r:embed="rId2"/>
          <a:stretch>
            <a:fillRect/>
          </a:stretch>
        </p:blipFill>
        <p:spPr>
          <a:xfrm>
            <a:off x="6128820" y="1603723"/>
            <a:ext cx="5828718" cy="4276572"/>
          </a:xfrm>
          <a:prstGeom prst="rect">
            <a:avLst/>
          </a:prstGeom>
        </p:spPr>
      </p:pic>
    </p:spTree>
    <p:extLst>
      <p:ext uri="{BB962C8B-B14F-4D97-AF65-F5344CB8AC3E}">
        <p14:creationId xmlns:p14="http://schemas.microsoft.com/office/powerpoint/2010/main" xmlns="" val="329788732"/>
      </p:ext>
    </p:extLst>
  </p:cSld>
  <p:clrMapOvr>
    <a:masterClrMapping/>
  </p:clrMapOvr>
  <p:transition>
    <p:split orient="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581" y="147252"/>
            <a:ext cx="10607045" cy="710877"/>
          </a:xfrm>
        </p:spPr>
        <p:txBody>
          <a:bodyPr>
            <a:noAutofit/>
          </a:bodyPr>
          <a:lstStyle/>
          <a:p>
            <a:pPr algn="just"/>
            <a:r>
              <a:rPr lang="en-US" sz="2400" b="1" dirty="0">
                <a:latin typeface="Cambria" pitchFamily="18" charset="0"/>
              </a:rPr>
              <a:t>4. How does order volume change over time ? Use line chart or stacked bar chart to visualize.</a:t>
            </a:r>
          </a:p>
        </p:txBody>
      </p:sp>
      <p:sp>
        <p:nvSpPr>
          <p:cNvPr id="7" name="Text Placeholder 5">
            <a:extLst>
              <a:ext uri="{FF2B5EF4-FFF2-40B4-BE49-F238E27FC236}">
                <a16:creationId xmlns:a16="http://schemas.microsoft.com/office/drawing/2014/main" xmlns="" id="{01876E8C-C6EA-44B2-9D67-2E491AF0236B}"/>
              </a:ext>
            </a:extLst>
          </p:cNvPr>
          <p:cNvSpPr>
            <a:spLocks noGrp="1"/>
          </p:cNvSpPr>
          <p:nvPr>
            <p:ph type="body" sz="half" idx="2"/>
          </p:nvPr>
        </p:nvSpPr>
        <p:spPr>
          <a:xfrm>
            <a:off x="773723" y="1603723"/>
            <a:ext cx="5289459" cy="1825277"/>
          </a:xfrm>
        </p:spPr>
        <p:txBody>
          <a:bodyPr>
            <a:normAutofit fontScale="92500" lnSpcReduction="20000"/>
          </a:bodyPr>
          <a:lstStyle/>
          <a:p>
            <a:pPr algn="just"/>
            <a:r>
              <a:rPr lang="en-IN" sz="2400" b="1" dirty="0">
                <a:latin typeface="Times New Roman" panose="02020603050405020304" pitchFamily="18" charset="0"/>
                <a:cs typeface="Times New Roman" panose="02020603050405020304" pitchFamily="18" charset="0"/>
              </a:rPr>
              <a:t>Conclusions:</a:t>
            </a:r>
            <a:endParaRPr lang="en-US" sz="20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Order volume shows a consistent upward trend over time, with noticeable peaks during specific periods, indicating seasonality or promotional impacts on customer purchasing behavior.</a:t>
            </a:r>
          </a:p>
          <a:p>
            <a:pPr marL="457200" indent="-4572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DB0D7B73-84A2-40C8-AB92-234D178054DC}"/>
              </a:ext>
            </a:extLst>
          </p:cNvPr>
          <p:cNvPicPr>
            <a:picLocks noChangeAspect="1"/>
          </p:cNvPicPr>
          <p:nvPr/>
        </p:nvPicPr>
        <p:blipFill>
          <a:blip r:embed="rId2"/>
          <a:stretch>
            <a:fillRect/>
          </a:stretch>
        </p:blipFill>
        <p:spPr>
          <a:xfrm>
            <a:off x="6344529" y="920115"/>
            <a:ext cx="5514535" cy="5114925"/>
          </a:xfrm>
          <a:prstGeom prst="rect">
            <a:avLst/>
          </a:prstGeom>
        </p:spPr>
      </p:pic>
      <p:pic>
        <p:nvPicPr>
          <p:cNvPr id="8" name="Picture 7">
            <a:extLst>
              <a:ext uri="{FF2B5EF4-FFF2-40B4-BE49-F238E27FC236}">
                <a16:creationId xmlns:a16="http://schemas.microsoft.com/office/drawing/2014/main" xmlns="" id="{F73FE873-83EF-4748-84D0-9F1BD4D045ED}"/>
              </a:ext>
            </a:extLst>
          </p:cNvPr>
          <p:cNvPicPr>
            <a:picLocks noChangeAspect="1"/>
          </p:cNvPicPr>
          <p:nvPr/>
        </p:nvPicPr>
        <p:blipFill>
          <a:blip r:embed="rId3"/>
          <a:stretch>
            <a:fillRect/>
          </a:stretch>
        </p:blipFill>
        <p:spPr>
          <a:xfrm>
            <a:off x="1397392" y="4712676"/>
            <a:ext cx="4806463" cy="1322364"/>
          </a:xfrm>
          <a:prstGeom prst="rect">
            <a:avLst/>
          </a:prstGeom>
        </p:spPr>
      </p:pic>
    </p:spTree>
    <p:extLst>
      <p:ext uri="{BB962C8B-B14F-4D97-AF65-F5344CB8AC3E}">
        <p14:creationId xmlns:p14="http://schemas.microsoft.com/office/powerpoint/2010/main" xmlns="" val="53388730"/>
      </p:ext>
    </p:extLst>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5F3D488A-3A62-4801-B158-A7FF90F06B07}"/>
              </a:ext>
            </a:extLst>
          </p:cNvPr>
          <p:cNvSpPr/>
          <p:nvPr/>
        </p:nvSpPr>
        <p:spPr>
          <a:xfrm>
            <a:off x="5488745" y="524575"/>
            <a:ext cx="3187690" cy="678582"/>
          </a:xfrm>
          <a:prstGeom prst="round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1000"/>
              </a:spcAft>
            </a:pP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OBJECTIVES</a:t>
            </a:r>
          </a:p>
        </p:txBody>
      </p:sp>
      <p:sp>
        <p:nvSpPr>
          <p:cNvPr id="5" name="Rectangle: Rounded Corners 4">
            <a:extLst>
              <a:ext uri="{FF2B5EF4-FFF2-40B4-BE49-F238E27FC236}">
                <a16:creationId xmlns:a16="http://schemas.microsoft.com/office/drawing/2014/main" xmlns="" id="{55627DEB-9CDF-453B-9814-A501439581CF}"/>
              </a:ext>
            </a:extLst>
          </p:cNvPr>
          <p:cNvSpPr/>
          <p:nvPr/>
        </p:nvSpPr>
        <p:spPr>
          <a:xfrm>
            <a:off x="2823411" y="1802050"/>
            <a:ext cx="8518358" cy="3796645"/>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5000"/>
              </a:lnSpc>
              <a:spcAft>
                <a:spcPts val="10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Identify patterns in monthly, quarterly, or yearly sales to understand business performance. Determine top-selling and underperforming products based on quantity and revenue. Analyze customer demographics, order frequency, and spending patterns. Identify high-performing regions or cities to focus marketing and logistics efforts. Evaluate how suppliers impact product availability, pricing, and variety. Suggest actionable strategies to improve sales, customer engagement</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xmlns="" id="{A4B7233F-F1C4-43EB-BB69-F89215E25AD4}"/>
              </a:ext>
            </a:extLst>
          </p:cNvPr>
          <p:cNvCxnSpPr>
            <a:cxnSpLocks/>
            <a:stCxn id="4" idx="2"/>
            <a:endCxn id="5" idx="0"/>
          </p:cNvCxnSpPr>
          <p:nvPr/>
        </p:nvCxnSpPr>
        <p:spPr>
          <a:xfrm>
            <a:off x="7082590" y="1203157"/>
            <a:ext cx="0" cy="598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349819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581" y="147252"/>
            <a:ext cx="10607045" cy="710877"/>
          </a:xfrm>
        </p:spPr>
        <p:txBody>
          <a:bodyPr>
            <a:noAutofit/>
          </a:bodyPr>
          <a:lstStyle/>
          <a:p>
            <a:pPr algn="just"/>
            <a:r>
              <a:rPr lang="en-US" sz="2400" b="1" dirty="0">
                <a:latin typeface="Cambria" pitchFamily="18" charset="0"/>
              </a:rPr>
              <a:t>5. What is the distribution of order values ? Use histogram or box plot to visualize.</a:t>
            </a:r>
          </a:p>
        </p:txBody>
      </p:sp>
      <p:sp>
        <p:nvSpPr>
          <p:cNvPr id="7" name="Text Placeholder 5">
            <a:extLst>
              <a:ext uri="{FF2B5EF4-FFF2-40B4-BE49-F238E27FC236}">
                <a16:creationId xmlns:a16="http://schemas.microsoft.com/office/drawing/2014/main" xmlns="" id="{01876E8C-C6EA-44B2-9D67-2E491AF0236B}"/>
              </a:ext>
            </a:extLst>
          </p:cNvPr>
          <p:cNvSpPr>
            <a:spLocks noGrp="1"/>
          </p:cNvSpPr>
          <p:nvPr>
            <p:ph type="body" sz="half" idx="2"/>
          </p:nvPr>
        </p:nvSpPr>
        <p:spPr>
          <a:xfrm>
            <a:off x="1448972" y="1603724"/>
            <a:ext cx="4614210" cy="1716252"/>
          </a:xfrm>
        </p:spPr>
        <p:txBody>
          <a:bodyPr>
            <a:normAutofit lnSpcReduction="10000"/>
          </a:bodyPr>
          <a:lstStyle/>
          <a:p>
            <a:pPr algn="just"/>
            <a:r>
              <a:rPr lang="en-IN" sz="2400" b="1" dirty="0">
                <a:latin typeface="Times New Roman" panose="02020603050405020304" pitchFamily="18" charset="0"/>
                <a:cs typeface="Times New Roman" panose="02020603050405020304" pitchFamily="18" charset="0"/>
              </a:rPr>
              <a:t>Conclusions:</a:t>
            </a:r>
            <a:endParaRPr lang="en-US" sz="20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Most order values are concentrated at the lower end, with a few high-value orders acting as outliers, indicating a right-skewed distribution.</a:t>
            </a:r>
          </a:p>
          <a:p>
            <a:pPr marL="457200" indent="-4572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A2EE657C-FD6D-4C35-A098-342B065C0CD5}"/>
              </a:ext>
            </a:extLst>
          </p:cNvPr>
          <p:cNvPicPr>
            <a:picLocks noChangeAspect="1"/>
          </p:cNvPicPr>
          <p:nvPr/>
        </p:nvPicPr>
        <p:blipFill>
          <a:blip r:embed="rId2"/>
          <a:stretch>
            <a:fillRect/>
          </a:stretch>
        </p:blipFill>
        <p:spPr>
          <a:xfrm>
            <a:off x="6557682" y="1560740"/>
            <a:ext cx="5231039" cy="4178870"/>
          </a:xfrm>
          <a:prstGeom prst="rect">
            <a:avLst/>
          </a:prstGeom>
        </p:spPr>
      </p:pic>
    </p:spTree>
    <p:extLst>
      <p:ext uri="{BB962C8B-B14F-4D97-AF65-F5344CB8AC3E}">
        <p14:creationId xmlns:p14="http://schemas.microsoft.com/office/powerpoint/2010/main" xmlns="" val="2013705793"/>
      </p:ext>
    </p:extLst>
  </p:cSld>
  <p:clrMapOvr>
    <a:masterClrMapping/>
  </p:clrMapOvr>
  <p:transition>
    <p:split orient="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581" y="147252"/>
            <a:ext cx="10607045" cy="710877"/>
          </a:xfrm>
        </p:spPr>
        <p:txBody>
          <a:bodyPr>
            <a:noAutofit/>
          </a:bodyPr>
          <a:lstStyle/>
          <a:p>
            <a:pPr algn="just"/>
            <a:r>
              <a:rPr lang="en-US" sz="2400" b="1" dirty="0">
                <a:latin typeface="Cambria" pitchFamily="18" charset="0"/>
              </a:rPr>
              <a:t>6. What is the average order shipping duration ? Use bar chart or box plot to visualize.</a:t>
            </a:r>
          </a:p>
        </p:txBody>
      </p:sp>
      <p:sp>
        <p:nvSpPr>
          <p:cNvPr id="7" name="Text Placeholder 5">
            <a:extLst>
              <a:ext uri="{FF2B5EF4-FFF2-40B4-BE49-F238E27FC236}">
                <a16:creationId xmlns:a16="http://schemas.microsoft.com/office/drawing/2014/main" xmlns="" id="{01876E8C-C6EA-44B2-9D67-2E491AF0236B}"/>
              </a:ext>
            </a:extLst>
          </p:cNvPr>
          <p:cNvSpPr>
            <a:spLocks noGrp="1"/>
          </p:cNvSpPr>
          <p:nvPr>
            <p:ph type="body" sz="half" idx="2"/>
          </p:nvPr>
        </p:nvSpPr>
        <p:spPr>
          <a:xfrm>
            <a:off x="832141" y="1603723"/>
            <a:ext cx="5231039" cy="2264892"/>
          </a:xfrm>
        </p:spPr>
        <p:txBody>
          <a:bodyPr>
            <a:normAutofit/>
          </a:bodyPr>
          <a:lstStyle/>
          <a:p>
            <a:pPr algn="just"/>
            <a:r>
              <a:rPr lang="en-IN" sz="2400" b="1" dirty="0">
                <a:latin typeface="Times New Roman" panose="02020603050405020304" pitchFamily="18" charset="0"/>
                <a:cs typeface="Times New Roman" panose="02020603050405020304" pitchFamily="18" charset="0"/>
              </a:rPr>
              <a:t>Conclusions:</a:t>
            </a:r>
            <a:endParaRPr lang="en-US" sz="20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average order shipping duration is moderate overall, with some variation across orders; a few shipments take significantly longer, suggesting the presence of outliers or delays in specific cases.</a:t>
            </a:r>
          </a:p>
          <a:p>
            <a:pPr marL="457200" indent="-4572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EF77C724-F40E-47B5-A501-A0BD5EC86A18}"/>
              </a:ext>
            </a:extLst>
          </p:cNvPr>
          <p:cNvPicPr>
            <a:picLocks noChangeAspect="1"/>
          </p:cNvPicPr>
          <p:nvPr/>
        </p:nvPicPr>
        <p:blipFill>
          <a:blip r:embed="rId2"/>
          <a:stretch>
            <a:fillRect/>
          </a:stretch>
        </p:blipFill>
        <p:spPr>
          <a:xfrm>
            <a:off x="6337194" y="1755348"/>
            <a:ext cx="5578142" cy="3970203"/>
          </a:xfrm>
          <a:prstGeom prst="rect">
            <a:avLst/>
          </a:prstGeom>
        </p:spPr>
      </p:pic>
    </p:spTree>
    <p:extLst>
      <p:ext uri="{BB962C8B-B14F-4D97-AF65-F5344CB8AC3E}">
        <p14:creationId xmlns:p14="http://schemas.microsoft.com/office/powerpoint/2010/main" xmlns="" val="1870276753"/>
      </p:ext>
    </p:extLst>
  </p:cSld>
  <p:clrMapOvr>
    <a:masterClrMapping/>
  </p:clrMapOvr>
  <p:transition>
    <p:split orient="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581" y="147252"/>
            <a:ext cx="10607045" cy="710877"/>
          </a:xfrm>
        </p:spPr>
        <p:txBody>
          <a:bodyPr>
            <a:noAutofit/>
          </a:bodyPr>
          <a:lstStyle/>
          <a:p>
            <a:pPr algn="just"/>
            <a:r>
              <a:rPr lang="en-US" sz="2400" b="1" dirty="0">
                <a:latin typeface="Cambria" pitchFamily="18" charset="0"/>
              </a:rPr>
              <a:t>7. What is the count of employees by job title or region ? Use stacked bar chart or tree map to visualize. </a:t>
            </a:r>
          </a:p>
        </p:txBody>
      </p:sp>
      <p:sp>
        <p:nvSpPr>
          <p:cNvPr id="7" name="Text Placeholder 5">
            <a:extLst>
              <a:ext uri="{FF2B5EF4-FFF2-40B4-BE49-F238E27FC236}">
                <a16:creationId xmlns:a16="http://schemas.microsoft.com/office/drawing/2014/main" xmlns="" id="{01876E8C-C6EA-44B2-9D67-2E491AF0236B}"/>
              </a:ext>
            </a:extLst>
          </p:cNvPr>
          <p:cNvSpPr>
            <a:spLocks noGrp="1"/>
          </p:cNvSpPr>
          <p:nvPr>
            <p:ph type="body" sz="half" idx="2"/>
          </p:nvPr>
        </p:nvSpPr>
        <p:spPr>
          <a:xfrm>
            <a:off x="984738" y="1603723"/>
            <a:ext cx="5078442" cy="2208622"/>
          </a:xfrm>
        </p:spPr>
        <p:txBody>
          <a:bodyPr>
            <a:normAutofit fontScale="92500" lnSpcReduction="10000"/>
          </a:bodyPr>
          <a:lstStyle/>
          <a:p>
            <a:pPr algn="just"/>
            <a:r>
              <a:rPr lang="en-IN" sz="2400" b="1" dirty="0">
                <a:latin typeface="Times New Roman" panose="02020603050405020304" pitchFamily="18" charset="0"/>
                <a:cs typeface="Times New Roman" panose="02020603050405020304" pitchFamily="18" charset="0"/>
              </a:rPr>
              <a:t>Conclusions:</a:t>
            </a:r>
            <a:endParaRPr lang="en-US" sz="20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count of employees varies significantly by job title, with certain roles like Sales Representative and Manager having the highest representation. Regional distribution shows concentration in a few key areas, indicating centralized workforce deployment.</a:t>
            </a:r>
          </a:p>
          <a:p>
            <a:pPr marL="457200" indent="-4572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1AA91B21-9F1D-4CDA-AB95-C96AAA645642}"/>
              </a:ext>
            </a:extLst>
          </p:cNvPr>
          <p:cNvPicPr>
            <a:picLocks noChangeAspect="1"/>
          </p:cNvPicPr>
          <p:nvPr/>
        </p:nvPicPr>
        <p:blipFill>
          <a:blip r:embed="rId2"/>
          <a:stretch>
            <a:fillRect/>
          </a:stretch>
        </p:blipFill>
        <p:spPr>
          <a:xfrm>
            <a:off x="6128822" y="1429153"/>
            <a:ext cx="5711482" cy="3550809"/>
          </a:xfrm>
          <a:prstGeom prst="rect">
            <a:avLst/>
          </a:prstGeom>
        </p:spPr>
      </p:pic>
    </p:spTree>
    <p:extLst>
      <p:ext uri="{BB962C8B-B14F-4D97-AF65-F5344CB8AC3E}">
        <p14:creationId xmlns:p14="http://schemas.microsoft.com/office/powerpoint/2010/main" xmlns="" val="2180038456"/>
      </p:ext>
    </p:extLst>
  </p:cSld>
  <p:clrMapOvr>
    <a:masterClrMapping/>
  </p:clrMapOvr>
  <p:transition>
    <p:split orient="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581" y="147252"/>
            <a:ext cx="10607045" cy="710877"/>
          </a:xfrm>
        </p:spPr>
        <p:txBody>
          <a:bodyPr>
            <a:noAutofit/>
          </a:bodyPr>
          <a:lstStyle/>
          <a:p>
            <a:pPr algn="just"/>
            <a:r>
              <a:rPr lang="en-US" sz="2400" b="1" dirty="0">
                <a:latin typeface="Cambria" pitchFamily="18" charset="0"/>
              </a:rPr>
              <a:t>8. What is the distribution of employee tenure ? Use histogram or box plot to visualize.</a:t>
            </a:r>
          </a:p>
        </p:txBody>
      </p:sp>
      <p:sp>
        <p:nvSpPr>
          <p:cNvPr id="7" name="Text Placeholder 5">
            <a:extLst>
              <a:ext uri="{FF2B5EF4-FFF2-40B4-BE49-F238E27FC236}">
                <a16:creationId xmlns:a16="http://schemas.microsoft.com/office/drawing/2014/main" xmlns="" id="{01876E8C-C6EA-44B2-9D67-2E491AF0236B}"/>
              </a:ext>
            </a:extLst>
          </p:cNvPr>
          <p:cNvSpPr>
            <a:spLocks noGrp="1"/>
          </p:cNvSpPr>
          <p:nvPr>
            <p:ph type="body" sz="half" idx="2"/>
          </p:nvPr>
        </p:nvSpPr>
        <p:spPr>
          <a:xfrm>
            <a:off x="984738" y="1603723"/>
            <a:ext cx="5078442" cy="2208622"/>
          </a:xfrm>
        </p:spPr>
        <p:txBody>
          <a:bodyPr>
            <a:normAutofit lnSpcReduction="10000"/>
          </a:bodyPr>
          <a:lstStyle/>
          <a:p>
            <a:pPr algn="just"/>
            <a:r>
              <a:rPr lang="en-IN" sz="2400" b="1" dirty="0">
                <a:latin typeface="Times New Roman" panose="02020603050405020304" pitchFamily="18" charset="0"/>
                <a:cs typeface="Times New Roman" panose="02020603050405020304" pitchFamily="18" charset="0"/>
              </a:rPr>
              <a:t>Conclusions:</a:t>
            </a:r>
            <a:endParaRPr lang="en-US" sz="20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distribution of employee tenure is right-skewed, with most employees having shorter tenures and a few with significantly longer durations, indicating relatively high turnover with a small group of long-serving staff.</a:t>
            </a:r>
          </a:p>
        </p:txBody>
      </p:sp>
      <p:pic>
        <p:nvPicPr>
          <p:cNvPr id="5" name="Picture 4">
            <a:extLst>
              <a:ext uri="{FF2B5EF4-FFF2-40B4-BE49-F238E27FC236}">
                <a16:creationId xmlns:a16="http://schemas.microsoft.com/office/drawing/2014/main" xmlns="" id="{E6CAEB69-AE65-4356-B2F7-2FD5D9D1443A}"/>
              </a:ext>
            </a:extLst>
          </p:cNvPr>
          <p:cNvPicPr>
            <a:picLocks noChangeAspect="1"/>
          </p:cNvPicPr>
          <p:nvPr/>
        </p:nvPicPr>
        <p:blipFill>
          <a:blip r:embed="rId2"/>
          <a:stretch>
            <a:fillRect/>
          </a:stretch>
        </p:blipFill>
        <p:spPr>
          <a:xfrm>
            <a:off x="6416816" y="1461107"/>
            <a:ext cx="5484452" cy="4391053"/>
          </a:xfrm>
          <a:prstGeom prst="rect">
            <a:avLst/>
          </a:prstGeom>
        </p:spPr>
      </p:pic>
    </p:spTree>
    <p:extLst>
      <p:ext uri="{BB962C8B-B14F-4D97-AF65-F5344CB8AC3E}">
        <p14:creationId xmlns:p14="http://schemas.microsoft.com/office/powerpoint/2010/main" xmlns="" val="1588873400"/>
      </p:ext>
    </p:extLst>
  </p:cSld>
  <p:clrMapOvr>
    <a:masterClrMapping/>
  </p:clrMapOvr>
  <p:transition>
    <p:split orient="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581" y="147252"/>
            <a:ext cx="10607045" cy="710877"/>
          </a:xfrm>
        </p:spPr>
        <p:txBody>
          <a:bodyPr>
            <a:noAutofit/>
          </a:bodyPr>
          <a:lstStyle/>
          <a:p>
            <a:pPr algn="just"/>
            <a:r>
              <a:rPr lang="en-US" sz="2400" b="1" dirty="0">
                <a:latin typeface="Cambria" pitchFamily="18" charset="0"/>
              </a:rPr>
              <a:t>9. What is the reporting structure among employees ? Use org chart or hierarchical tree to visualize.</a:t>
            </a:r>
          </a:p>
        </p:txBody>
      </p:sp>
      <p:sp>
        <p:nvSpPr>
          <p:cNvPr id="7" name="Text Placeholder 5">
            <a:extLst>
              <a:ext uri="{FF2B5EF4-FFF2-40B4-BE49-F238E27FC236}">
                <a16:creationId xmlns:a16="http://schemas.microsoft.com/office/drawing/2014/main" xmlns="" id="{01876E8C-C6EA-44B2-9D67-2E491AF0236B}"/>
              </a:ext>
            </a:extLst>
          </p:cNvPr>
          <p:cNvSpPr>
            <a:spLocks noGrp="1"/>
          </p:cNvSpPr>
          <p:nvPr>
            <p:ph type="body" sz="half" idx="2"/>
          </p:nvPr>
        </p:nvSpPr>
        <p:spPr>
          <a:xfrm>
            <a:off x="984738" y="1603723"/>
            <a:ext cx="5078442" cy="2208622"/>
          </a:xfrm>
        </p:spPr>
        <p:txBody>
          <a:bodyPr>
            <a:normAutofit lnSpcReduction="10000"/>
          </a:bodyPr>
          <a:lstStyle/>
          <a:p>
            <a:pPr algn="just"/>
            <a:r>
              <a:rPr lang="en-IN" sz="2400" b="1" dirty="0">
                <a:latin typeface="Times New Roman" panose="02020603050405020304" pitchFamily="18" charset="0"/>
                <a:cs typeface="Times New Roman" panose="02020603050405020304" pitchFamily="18" charset="0"/>
              </a:rPr>
              <a:t>Conclusions:</a:t>
            </a:r>
            <a:endParaRPr lang="en-US" sz="20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reporting structure reveals a clear hierarchical organization with a few senior managers overseeing multiple mid-level employees, who in turn manage several subordinates, indicating a well-defined chain of command.</a:t>
            </a:r>
          </a:p>
        </p:txBody>
      </p:sp>
      <p:pic>
        <p:nvPicPr>
          <p:cNvPr id="6" name="Picture 5">
            <a:extLst>
              <a:ext uri="{FF2B5EF4-FFF2-40B4-BE49-F238E27FC236}">
                <a16:creationId xmlns:a16="http://schemas.microsoft.com/office/drawing/2014/main" xmlns="" id="{8FB8F2E7-7DD5-4E7F-A097-0FFF980F2D5B}"/>
              </a:ext>
            </a:extLst>
          </p:cNvPr>
          <p:cNvPicPr>
            <a:picLocks noChangeAspect="1"/>
          </p:cNvPicPr>
          <p:nvPr/>
        </p:nvPicPr>
        <p:blipFill>
          <a:blip r:embed="rId2"/>
          <a:stretch>
            <a:fillRect/>
          </a:stretch>
        </p:blipFill>
        <p:spPr>
          <a:xfrm>
            <a:off x="6128822" y="1603723"/>
            <a:ext cx="5800581" cy="4431317"/>
          </a:xfrm>
          <a:prstGeom prst="rect">
            <a:avLst/>
          </a:prstGeom>
        </p:spPr>
      </p:pic>
    </p:spTree>
    <p:extLst>
      <p:ext uri="{BB962C8B-B14F-4D97-AF65-F5344CB8AC3E}">
        <p14:creationId xmlns:p14="http://schemas.microsoft.com/office/powerpoint/2010/main" xmlns="" val="2278654215"/>
      </p:ext>
    </p:extLst>
  </p:cSld>
  <p:clrMapOvr>
    <a:masterClrMapping/>
  </p:clrMapOvr>
  <p:transition>
    <p:split orient="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581" y="147252"/>
            <a:ext cx="10607045" cy="710877"/>
          </a:xfrm>
        </p:spPr>
        <p:txBody>
          <a:bodyPr>
            <a:noAutofit/>
          </a:bodyPr>
          <a:lstStyle/>
          <a:p>
            <a:pPr algn="just"/>
            <a:r>
              <a:rPr lang="en-US" sz="2400" b="1" dirty="0">
                <a:latin typeface="Cambria" pitchFamily="18" charset="0"/>
              </a:rPr>
              <a:t>10. Which products have the highest sales volume ? Use bar chart or tree map to visualize.</a:t>
            </a:r>
          </a:p>
        </p:txBody>
      </p:sp>
      <p:sp>
        <p:nvSpPr>
          <p:cNvPr id="7" name="Text Placeholder 5">
            <a:extLst>
              <a:ext uri="{FF2B5EF4-FFF2-40B4-BE49-F238E27FC236}">
                <a16:creationId xmlns:a16="http://schemas.microsoft.com/office/drawing/2014/main" xmlns="" id="{01876E8C-C6EA-44B2-9D67-2E491AF0236B}"/>
              </a:ext>
            </a:extLst>
          </p:cNvPr>
          <p:cNvSpPr>
            <a:spLocks noGrp="1"/>
          </p:cNvSpPr>
          <p:nvPr>
            <p:ph type="body" sz="half" idx="2"/>
          </p:nvPr>
        </p:nvSpPr>
        <p:spPr>
          <a:xfrm>
            <a:off x="1181686" y="1603723"/>
            <a:ext cx="4881494" cy="2082012"/>
          </a:xfrm>
        </p:spPr>
        <p:txBody>
          <a:bodyPr>
            <a:normAutofit lnSpcReduction="10000"/>
          </a:bodyPr>
          <a:lstStyle/>
          <a:p>
            <a:pPr algn="just"/>
            <a:r>
              <a:rPr lang="en-IN" sz="2400" b="1" dirty="0">
                <a:latin typeface="Times New Roman" panose="02020603050405020304" pitchFamily="18" charset="0"/>
                <a:cs typeface="Times New Roman" panose="02020603050405020304" pitchFamily="18" charset="0"/>
              </a:rPr>
              <a:t>Conclusions:</a:t>
            </a:r>
            <a:endParaRPr lang="en-US" sz="20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few products dominate the sales volume, with top performers significantly outperforming others, indicating a concentration of customer demand in a select group of high-selling items.</a:t>
            </a:r>
          </a:p>
        </p:txBody>
      </p:sp>
      <p:pic>
        <p:nvPicPr>
          <p:cNvPr id="5" name="Picture 4">
            <a:extLst>
              <a:ext uri="{FF2B5EF4-FFF2-40B4-BE49-F238E27FC236}">
                <a16:creationId xmlns:a16="http://schemas.microsoft.com/office/drawing/2014/main" xmlns="" id="{B1207075-1A56-450A-ADFA-18EB7FDDD09A}"/>
              </a:ext>
            </a:extLst>
          </p:cNvPr>
          <p:cNvPicPr>
            <a:picLocks noChangeAspect="1"/>
          </p:cNvPicPr>
          <p:nvPr/>
        </p:nvPicPr>
        <p:blipFill>
          <a:blip r:embed="rId2"/>
          <a:stretch>
            <a:fillRect/>
          </a:stretch>
        </p:blipFill>
        <p:spPr>
          <a:xfrm>
            <a:off x="6386732" y="1603723"/>
            <a:ext cx="5514536" cy="4403182"/>
          </a:xfrm>
          <a:prstGeom prst="rect">
            <a:avLst/>
          </a:prstGeom>
        </p:spPr>
      </p:pic>
    </p:spTree>
    <p:extLst>
      <p:ext uri="{BB962C8B-B14F-4D97-AF65-F5344CB8AC3E}">
        <p14:creationId xmlns:p14="http://schemas.microsoft.com/office/powerpoint/2010/main" xmlns="" val="2022564724"/>
      </p:ext>
    </p:extLst>
  </p:cSld>
  <p:clrMapOvr>
    <a:masterClrMapping/>
  </p:clrMapOvr>
  <p:transition>
    <p:split orient="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581" y="147252"/>
            <a:ext cx="10607045" cy="710877"/>
          </a:xfrm>
        </p:spPr>
        <p:txBody>
          <a:bodyPr>
            <a:noAutofit/>
          </a:bodyPr>
          <a:lstStyle/>
          <a:p>
            <a:pPr algn="just"/>
            <a:r>
              <a:rPr lang="en-US" sz="2400" b="1" dirty="0">
                <a:latin typeface="Cambria" pitchFamily="18" charset="0"/>
              </a:rPr>
              <a:t>11. How does the sales volume vary across different product categories ? Use stacked bar chart or tree map to visualize.</a:t>
            </a:r>
          </a:p>
        </p:txBody>
      </p:sp>
      <p:sp>
        <p:nvSpPr>
          <p:cNvPr id="7" name="Text Placeholder 5">
            <a:extLst>
              <a:ext uri="{FF2B5EF4-FFF2-40B4-BE49-F238E27FC236}">
                <a16:creationId xmlns:a16="http://schemas.microsoft.com/office/drawing/2014/main" xmlns="" id="{01876E8C-C6EA-44B2-9D67-2E491AF0236B}"/>
              </a:ext>
            </a:extLst>
          </p:cNvPr>
          <p:cNvSpPr>
            <a:spLocks noGrp="1"/>
          </p:cNvSpPr>
          <p:nvPr>
            <p:ph type="body" sz="half" idx="2"/>
          </p:nvPr>
        </p:nvSpPr>
        <p:spPr>
          <a:xfrm>
            <a:off x="1026942" y="1603723"/>
            <a:ext cx="5036237" cy="2067945"/>
          </a:xfrm>
        </p:spPr>
        <p:txBody>
          <a:bodyPr>
            <a:normAutofit fontScale="92500" lnSpcReduction="20000"/>
          </a:bodyPr>
          <a:lstStyle/>
          <a:p>
            <a:pPr algn="just"/>
            <a:r>
              <a:rPr lang="en-IN" sz="2400" b="1" dirty="0">
                <a:latin typeface="Times New Roman" panose="02020603050405020304" pitchFamily="18" charset="0"/>
                <a:cs typeface="Times New Roman" panose="02020603050405020304" pitchFamily="18" charset="0"/>
              </a:rPr>
              <a:t>Conclusions:</a:t>
            </a:r>
            <a:endParaRPr lang="en-US" sz="20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Sales volume varies notably across product categories, with a few categories such as Beverages and Produce contributing the majority of sales, highlighting uneven performance among different product segments.</a:t>
            </a:r>
          </a:p>
        </p:txBody>
      </p:sp>
      <p:pic>
        <p:nvPicPr>
          <p:cNvPr id="6" name="Picture 5">
            <a:extLst>
              <a:ext uri="{FF2B5EF4-FFF2-40B4-BE49-F238E27FC236}">
                <a16:creationId xmlns:a16="http://schemas.microsoft.com/office/drawing/2014/main" xmlns="" id="{AA4F26AD-7845-4685-B237-1819CC9A6764}"/>
              </a:ext>
            </a:extLst>
          </p:cNvPr>
          <p:cNvPicPr>
            <a:picLocks noChangeAspect="1"/>
          </p:cNvPicPr>
          <p:nvPr/>
        </p:nvPicPr>
        <p:blipFill rotWithShape="1">
          <a:blip r:embed="rId2"/>
          <a:srcRect l="1736" t="567" r="1" b="1994"/>
          <a:stretch/>
        </p:blipFill>
        <p:spPr>
          <a:xfrm>
            <a:off x="6096000" y="1371400"/>
            <a:ext cx="5974080" cy="5015332"/>
          </a:xfrm>
          <a:prstGeom prst="rect">
            <a:avLst/>
          </a:prstGeom>
        </p:spPr>
      </p:pic>
    </p:spTree>
    <p:extLst>
      <p:ext uri="{BB962C8B-B14F-4D97-AF65-F5344CB8AC3E}">
        <p14:creationId xmlns:p14="http://schemas.microsoft.com/office/powerpoint/2010/main" xmlns="" val="3330665966"/>
      </p:ext>
    </p:extLst>
  </p:cSld>
  <p:clrMapOvr>
    <a:masterClrMapping/>
  </p:clrMapOvr>
  <p:transition>
    <p:split orient="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581" y="147252"/>
            <a:ext cx="10607045" cy="710877"/>
          </a:xfrm>
        </p:spPr>
        <p:txBody>
          <a:bodyPr>
            <a:noAutofit/>
          </a:bodyPr>
          <a:lstStyle/>
          <a:p>
            <a:pPr algn="just"/>
            <a:r>
              <a:rPr lang="en-US" sz="2400" b="1" dirty="0">
                <a:latin typeface="Cambria" pitchFamily="18" charset="0"/>
              </a:rPr>
              <a:t>12. Can we visualize the pricing distribution of products ? Use box plot or histogram to visualize.</a:t>
            </a:r>
          </a:p>
        </p:txBody>
      </p:sp>
      <p:sp>
        <p:nvSpPr>
          <p:cNvPr id="7" name="Text Placeholder 5">
            <a:extLst>
              <a:ext uri="{FF2B5EF4-FFF2-40B4-BE49-F238E27FC236}">
                <a16:creationId xmlns:a16="http://schemas.microsoft.com/office/drawing/2014/main" xmlns="" id="{01876E8C-C6EA-44B2-9D67-2E491AF0236B}"/>
              </a:ext>
            </a:extLst>
          </p:cNvPr>
          <p:cNvSpPr>
            <a:spLocks noGrp="1"/>
          </p:cNvSpPr>
          <p:nvPr>
            <p:ph type="body" sz="half" idx="2"/>
          </p:nvPr>
        </p:nvSpPr>
        <p:spPr>
          <a:xfrm>
            <a:off x="1322363" y="1603723"/>
            <a:ext cx="4740816" cy="2039809"/>
          </a:xfrm>
        </p:spPr>
        <p:txBody>
          <a:bodyPr>
            <a:normAutofit fontScale="92500"/>
          </a:bodyPr>
          <a:lstStyle/>
          <a:p>
            <a:pPr algn="just"/>
            <a:r>
              <a:rPr lang="en-IN" sz="2400" b="1" dirty="0">
                <a:latin typeface="Times New Roman" panose="02020603050405020304" pitchFamily="18" charset="0"/>
                <a:cs typeface="Times New Roman" panose="02020603050405020304" pitchFamily="18" charset="0"/>
              </a:rPr>
              <a:t>Conclusions:</a:t>
            </a:r>
            <a:endParaRPr lang="en-US" sz="20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pricing distribution of products is right-skewed, with most products priced in the lower to mid range and a few premium-priced items acting as outliers.</a:t>
            </a:r>
          </a:p>
          <a:p>
            <a:pPr marL="457200" indent="-457200"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B645EF7-7C5B-44CD-BE30-A60194C3144F}"/>
              </a:ext>
            </a:extLst>
          </p:cNvPr>
          <p:cNvPicPr>
            <a:picLocks noChangeAspect="1"/>
          </p:cNvPicPr>
          <p:nvPr/>
        </p:nvPicPr>
        <p:blipFill>
          <a:blip r:embed="rId2"/>
          <a:stretch>
            <a:fillRect/>
          </a:stretch>
        </p:blipFill>
        <p:spPr>
          <a:xfrm>
            <a:off x="6260123" y="1724880"/>
            <a:ext cx="5824025" cy="4324228"/>
          </a:xfrm>
          <a:prstGeom prst="rect">
            <a:avLst/>
          </a:prstGeom>
        </p:spPr>
      </p:pic>
    </p:spTree>
    <p:extLst>
      <p:ext uri="{BB962C8B-B14F-4D97-AF65-F5344CB8AC3E}">
        <p14:creationId xmlns:p14="http://schemas.microsoft.com/office/powerpoint/2010/main" xmlns="" val="2525228795"/>
      </p:ext>
    </p:extLst>
  </p:cSld>
  <p:clrMapOvr>
    <a:masterClrMapping/>
  </p:clrMapOvr>
  <p:transition>
    <p:split orient="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581" y="147252"/>
            <a:ext cx="10607045" cy="710877"/>
          </a:xfrm>
        </p:spPr>
        <p:txBody>
          <a:bodyPr>
            <a:noAutofit/>
          </a:bodyPr>
          <a:lstStyle/>
          <a:p>
            <a:pPr algn="just"/>
            <a:r>
              <a:rPr lang="en-US" sz="2400" b="1" dirty="0">
                <a:latin typeface="Cambria" pitchFamily="18" charset="0"/>
              </a:rPr>
              <a:t>13. How many products are supplied by each supplier ? Use bar chart or pie chart to visualize.</a:t>
            </a:r>
          </a:p>
        </p:txBody>
      </p:sp>
      <p:sp>
        <p:nvSpPr>
          <p:cNvPr id="7" name="Text Placeholder 5">
            <a:extLst>
              <a:ext uri="{FF2B5EF4-FFF2-40B4-BE49-F238E27FC236}">
                <a16:creationId xmlns:a16="http://schemas.microsoft.com/office/drawing/2014/main" xmlns="" id="{01876E8C-C6EA-44B2-9D67-2E491AF0236B}"/>
              </a:ext>
            </a:extLst>
          </p:cNvPr>
          <p:cNvSpPr>
            <a:spLocks noGrp="1"/>
          </p:cNvSpPr>
          <p:nvPr>
            <p:ph type="body" sz="half" idx="2"/>
          </p:nvPr>
        </p:nvSpPr>
        <p:spPr>
          <a:xfrm>
            <a:off x="1125415" y="1603724"/>
            <a:ext cx="4937764" cy="2025741"/>
          </a:xfrm>
        </p:spPr>
        <p:txBody>
          <a:bodyPr>
            <a:normAutofit fontScale="92500" lnSpcReduction="10000"/>
          </a:bodyPr>
          <a:lstStyle/>
          <a:p>
            <a:pPr algn="just"/>
            <a:r>
              <a:rPr lang="en-IN" sz="2400" b="1" dirty="0">
                <a:latin typeface="Times New Roman" panose="02020603050405020304" pitchFamily="18" charset="0"/>
                <a:cs typeface="Times New Roman" panose="02020603050405020304" pitchFamily="18" charset="0"/>
              </a:rPr>
              <a:t>Conclusions:</a:t>
            </a:r>
            <a:endParaRPr lang="en-US" sz="20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Most suppliers provide a limited range of products, while a few key suppliers offer a significantly larger product assortment, indicating a concentration of product supply among a small number of vendors.</a:t>
            </a:r>
          </a:p>
          <a:p>
            <a:pPr marL="457200" indent="-457200"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34B2F06B-0BAE-4F31-87C7-ED2E3D6ACDDF}"/>
              </a:ext>
            </a:extLst>
          </p:cNvPr>
          <p:cNvPicPr>
            <a:picLocks noChangeAspect="1"/>
          </p:cNvPicPr>
          <p:nvPr/>
        </p:nvPicPr>
        <p:blipFill>
          <a:blip r:embed="rId2"/>
          <a:stretch>
            <a:fillRect/>
          </a:stretch>
        </p:blipFill>
        <p:spPr>
          <a:xfrm>
            <a:off x="6063179" y="1125415"/>
            <a:ext cx="6006901" cy="5275385"/>
          </a:xfrm>
          <a:prstGeom prst="rect">
            <a:avLst/>
          </a:prstGeom>
        </p:spPr>
      </p:pic>
    </p:spTree>
    <p:extLst>
      <p:ext uri="{BB962C8B-B14F-4D97-AF65-F5344CB8AC3E}">
        <p14:creationId xmlns:p14="http://schemas.microsoft.com/office/powerpoint/2010/main" xmlns="" val="728142904"/>
      </p:ext>
    </p:extLst>
  </p:cSld>
  <p:clrMapOvr>
    <a:masterClrMapping/>
  </p:clrMapOvr>
  <p:transition>
    <p:split orient="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581" y="147252"/>
            <a:ext cx="10607045" cy="710877"/>
          </a:xfrm>
        </p:spPr>
        <p:txBody>
          <a:bodyPr>
            <a:noAutofit/>
          </a:bodyPr>
          <a:lstStyle/>
          <a:p>
            <a:pPr algn="just"/>
            <a:r>
              <a:rPr lang="en-US" sz="2400" b="1" dirty="0">
                <a:latin typeface="Cambria" pitchFamily="18" charset="0"/>
              </a:rPr>
              <a:t>14. How does product pricing vary across different suppliers ? Use box plot or stacked column chart to visualize.</a:t>
            </a:r>
          </a:p>
        </p:txBody>
      </p:sp>
      <p:sp>
        <p:nvSpPr>
          <p:cNvPr id="7" name="Text Placeholder 5">
            <a:extLst>
              <a:ext uri="{FF2B5EF4-FFF2-40B4-BE49-F238E27FC236}">
                <a16:creationId xmlns:a16="http://schemas.microsoft.com/office/drawing/2014/main" xmlns="" id="{01876E8C-C6EA-44B2-9D67-2E491AF0236B}"/>
              </a:ext>
            </a:extLst>
          </p:cNvPr>
          <p:cNvSpPr>
            <a:spLocks noGrp="1"/>
          </p:cNvSpPr>
          <p:nvPr>
            <p:ph type="body" sz="half" idx="2"/>
          </p:nvPr>
        </p:nvSpPr>
        <p:spPr>
          <a:xfrm>
            <a:off x="1069143" y="1603724"/>
            <a:ext cx="4937764" cy="2025741"/>
          </a:xfrm>
        </p:spPr>
        <p:txBody>
          <a:bodyPr>
            <a:normAutofit fontScale="92500" lnSpcReduction="20000"/>
          </a:bodyPr>
          <a:lstStyle/>
          <a:p>
            <a:pPr algn="just"/>
            <a:r>
              <a:rPr lang="en-IN" sz="2400" b="1" dirty="0">
                <a:latin typeface="Times New Roman" panose="02020603050405020304" pitchFamily="18" charset="0"/>
                <a:cs typeface="Times New Roman" panose="02020603050405020304" pitchFamily="18" charset="0"/>
              </a:rPr>
              <a:t>Conclusions:</a:t>
            </a:r>
            <a:endParaRPr lang="en-US" sz="20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Product pricing varies across suppliers, with some offering consistently higher-priced items and others focusing on lower-cost products, indicating diverse pricing strategies and market positioning among suppliers.</a:t>
            </a:r>
          </a:p>
          <a:p>
            <a:pPr marL="457200" indent="-457200"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5D49E5A-0890-4CDF-8DF2-0B7937921CC1}"/>
              </a:ext>
            </a:extLst>
          </p:cNvPr>
          <p:cNvPicPr>
            <a:picLocks noChangeAspect="1"/>
          </p:cNvPicPr>
          <p:nvPr/>
        </p:nvPicPr>
        <p:blipFill>
          <a:blip r:embed="rId2"/>
          <a:stretch>
            <a:fillRect/>
          </a:stretch>
        </p:blipFill>
        <p:spPr>
          <a:xfrm>
            <a:off x="6096000" y="1603723"/>
            <a:ext cx="5889674" cy="3671661"/>
          </a:xfrm>
          <a:prstGeom prst="rect">
            <a:avLst/>
          </a:prstGeom>
        </p:spPr>
      </p:pic>
    </p:spTree>
    <p:extLst>
      <p:ext uri="{BB962C8B-B14F-4D97-AF65-F5344CB8AC3E}">
        <p14:creationId xmlns:p14="http://schemas.microsoft.com/office/powerpoint/2010/main" xmlns="" val="791722036"/>
      </p:ext>
    </p:extLst>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5F3D488A-3A62-4801-B158-A7FF90F06B07}"/>
              </a:ext>
            </a:extLst>
          </p:cNvPr>
          <p:cNvSpPr/>
          <p:nvPr/>
        </p:nvSpPr>
        <p:spPr>
          <a:xfrm>
            <a:off x="4644775" y="524577"/>
            <a:ext cx="4088393" cy="662539"/>
          </a:xfrm>
          <a:prstGeom prst="round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1000"/>
              </a:spcAft>
            </a:pPr>
            <a:r>
              <a:rPr lang="en-IN" sz="4000" kern="100" dirty="0">
                <a:effectLst/>
                <a:latin typeface="Times New Roman" panose="02020603050405020304" pitchFamily="18" charset="0"/>
                <a:ea typeface="Calibri" panose="020F0502020204030204" pitchFamily="34" charset="0"/>
                <a:cs typeface="Times New Roman" panose="02020603050405020304" pitchFamily="18" charset="0"/>
              </a:rPr>
              <a:t>Dataset Overview</a:t>
            </a:r>
          </a:p>
        </p:txBody>
      </p:sp>
      <p:sp>
        <p:nvSpPr>
          <p:cNvPr id="5" name="Rectangle: Rounded Corners 4">
            <a:extLst>
              <a:ext uri="{FF2B5EF4-FFF2-40B4-BE49-F238E27FC236}">
                <a16:creationId xmlns:a16="http://schemas.microsoft.com/office/drawing/2014/main" xmlns="" id="{55627DEB-9CDF-453B-9814-A501439581CF}"/>
              </a:ext>
            </a:extLst>
          </p:cNvPr>
          <p:cNvSpPr/>
          <p:nvPr/>
        </p:nvSpPr>
        <p:spPr>
          <a:xfrm>
            <a:off x="2677859" y="1720516"/>
            <a:ext cx="8022225" cy="34169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15000"/>
              </a:lnSpc>
              <a:spcAft>
                <a:spcPts val="1000"/>
              </a:spcAft>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The dataset used in this sales analysis project contains multiple interrelated tables that represent a typical business transaction system. It includes customer information, product details, sales orders, shipping data, and employee records.</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xmlns="" id="{A4B7233F-F1C4-43EB-BB69-F89215E25AD4}"/>
              </a:ext>
            </a:extLst>
          </p:cNvPr>
          <p:cNvCxnSpPr>
            <a:cxnSpLocks/>
            <a:stCxn id="4" idx="2"/>
            <a:endCxn id="5" idx="0"/>
          </p:cNvCxnSpPr>
          <p:nvPr/>
        </p:nvCxnSpPr>
        <p:spPr>
          <a:xfrm>
            <a:off x="6688972" y="1187116"/>
            <a:ext cx="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8151842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5581" y="147252"/>
            <a:ext cx="10607045" cy="710877"/>
          </a:xfrm>
        </p:spPr>
        <p:txBody>
          <a:bodyPr>
            <a:noAutofit/>
          </a:bodyPr>
          <a:lstStyle/>
          <a:p>
            <a:pPr algn="just"/>
            <a:r>
              <a:rPr lang="en-US" sz="2400" b="1" dirty="0">
                <a:latin typeface="Cambria" pitchFamily="18" charset="0"/>
              </a:rPr>
              <a:t>15. What is the geographical distribution of suppliers ? Use map chart or bubble map to visualize.</a:t>
            </a:r>
          </a:p>
        </p:txBody>
      </p:sp>
      <p:sp>
        <p:nvSpPr>
          <p:cNvPr id="7" name="Text Placeholder 5">
            <a:extLst>
              <a:ext uri="{FF2B5EF4-FFF2-40B4-BE49-F238E27FC236}">
                <a16:creationId xmlns:a16="http://schemas.microsoft.com/office/drawing/2014/main" xmlns="" id="{01876E8C-C6EA-44B2-9D67-2E491AF0236B}"/>
              </a:ext>
            </a:extLst>
          </p:cNvPr>
          <p:cNvSpPr>
            <a:spLocks noGrp="1"/>
          </p:cNvSpPr>
          <p:nvPr>
            <p:ph type="body" sz="half" idx="2"/>
          </p:nvPr>
        </p:nvSpPr>
        <p:spPr>
          <a:xfrm>
            <a:off x="1026942" y="1603724"/>
            <a:ext cx="4979965" cy="1941333"/>
          </a:xfrm>
        </p:spPr>
        <p:txBody>
          <a:bodyPr>
            <a:normAutofit fontScale="92500" lnSpcReduction="10000"/>
          </a:bodyPr>
          <a:lstStyle/>
          <a:p>
            <a:pPr algn="just"/>
            <a:r>
              <a:rPr lang="en-IN" sz="2400" b="1" dirty="0">
                <a:latin typeface="Times New Roman" panose="02020603050405020304" pitchFamily="18" charset="0"/>
                <a:cs typeface="Times New Roman" panose="02020603050405020304" pitchFamily="18" charset="0"/>
              </a:rPr>
              <a:t>Conclusions:</a:t>
            </a:r>
            <a:endParaRPr lang="en-US" sz="20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geographical distribution of suppliers is uneven, with a high concentration in specific countries or regions, indicating centralized sourcing hubs and limited global dispersion.</a:t>
            </a:r>
          </a:p>
        </p:txBody>
      </p:sp>
      <p:pic>
        <p:nvPicPr>
          <p:cNvPr id="6" name="Picture 5">
            <a:extLst>
              <a:ext uri="{FF2B5EF4-FFF2-40B4-BE49-F238E27FC236}">
                <a16:creationId xmlns:a16="http://schemas.microsoft.com/office/drawing/2014/main" xmlns="" id="{ED9EE9FF-5532-4229-B419-0967370CDB95}"/>
              </a:ext>
            </a:extLst>
          </p:cNvPr>
          <p:cNvPicPr>
            <a:picLocks noChangeAspect="1"/>
          </p:cNvPicPr>
          <p:nvPr/>
        </p:nvPicPr>
        <p:blipFill>
          <a:blip r:embed="rId2"/>
          <a:stretch>
            <a:fillRect/>
          </a:stretch>
        </p:blipFill>
        <p:spPr>
          <a:xfrm>
            <a:off x="6095999" y="1406770"/>
            <a:ext cx="5945945" cy="4515728"/>
          </a:xfrm>
          <a:prstGeom prst="rect">
            <a:avLst/>
          </a:prstGeom>
        </p:spPr>
      </p:pic>
    </p:spTree>
    <p:extLst>
      <p:ext uri="{BB962C8B-B14F-4D97-AF65-F5344CB8AC3E}">
        <p14:creationId xmlns:p14="http://schemas.microsoft.com/office/powerpoint/2010/main" xmlns="" val="2200406740"/>
      </p:ext>
    </p:extLst>
  </p:cSld>
  <p:clrMapOvr>
    <a:masterClrMapping/>
  </p:clrMapOvr>
  <p:transition>
    <p:split orient="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descr="comic-cartoon-thank-you-powerpoint-templates.jpg"/>
          <p:cNvPicPr>
            <a:picLocks noGrp="1" noChangeAspect="1"/>
          </p:cNvPicPr>
          <p:nvPr>
            <p:ph idx="1"/>
          </p:nvPr>
        </p:nvPicPr>
        <p:blipFill>
          <a:blip r:embed="rId2">
            <a:lum contrast="40000"/>
          </a:blip>
          <a:stretch>
            <a:fillRect/>
          </a:stretch>
        </p:blipFill>
        <p:spPr>
          <a:xfrm>
            <a:off x="3006438" y="221675"/>
            <a:ext cx="8922329" cy="4752109"/>
          </a:xfrm>
          <a:effectLst>
            <a:softEdge rad="635000"/>
          </a:effectLst>
        </p:spPr>
      </p:pic>
    </p:spTree>
    <p:extLst>
      <p:ext uri="{BB962C8B-B14F-4D97-AF65-F5344CB8AC3E}">
        <p14:creationId xmlns:p14="http://schemas.microsoft.com/office/powerpoint/2010/main" xmlns="" val="3368776667"/>
      </p:ext>
    </p:extLst>
  </p:cSld>
  <p:clrMapOvr>
    <a:masterClrMapping/>
  </p:clrMapOvr>
  <p:transition>
    <p:wheel spokes="8"/>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5F3D488A-3A62-4801-B158-A7FF90F06B07}"/>
              </a:ext>
            </a:extLst>
          </p:cNvPr>
          <p:cNvSpPr/>
          <p:nvPr/>
        </p:nvSpPr>
        <p:spPr>
          <a:xfrm>
            <a:off x="4669424" y="299987"/>
            <a:ext cx="4088393" cy="502119"/>
          </a:xfrm>
          <a:prstGeom prst="round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1000"/>
              </a:spcAft>
            </a:pPr>
            <a:r>
              <a:rPr lang="en-IN" sz="4000" kern="100" dirty="0">
                <a:effectLst/>
                <a:latin typeface="Times New Roman" panose="02020603050405020304" pitchFamily="18" charset="0"/>
                <a:ea typeface="Calibri" panose="020F0502020204030204" pitchFamily="34" charset="0"/>
                <a:cs typeface="Times New Roman" panose="02020603050405020304" pitchFamily="18" charset="0"/>
              </a:rPr>
              <a:t>Key Tables</a:t>
            </a:r>
          </a:p>
        </p:txBody>
      </p:sp>
      <p:sp>
        <p:nvSpPr>
          <p:cNvPr id="5" name="Rectangle: Rounded Corners 4">
            <a:extLst>
              <a:ext uri="{FF2B5EF4-FFF2-40B4-BE49-F238E27FC236}">
                <a16:creationId xmlns:a16="http://schemas.microsoft.com/office/drawing/2014/main" xmlns="" id="{55627DEB-9CDF-453B-9814-A501439581CF}"/>
              </a:ext>
            </a:extLst>
          </p:cNvPr>
          <p:cNvSpPr/>
          <p:nvPr/>
        </p:nvSpPr>
        <p:spPr>
          <a:xfrm>
            <a:off x="1443789" y="1283368"/>
            <a:ext cx="10539664" cy="4957011"/>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15000"/>
              </a:lnSpc>
              <a:spcAft>
                <a:spcPts val="1000"/>
              </a:spcAft>
              <a:buFont typeface="Wingdings" panose="05000000000000000000" pitchFamily="2" charset="2"/>
              <a:buChar char="Ø"/>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Customers: Contains details about each customer, including contact info, company name, and location (city, country, region).</a:t>
            </a:r>
          </a:p>
          <a:p>
            <a:pPr marL="285750" indent="-285750" algn="just">
              <a:lnSpc>
                <a:spcPct val="115000"/>
              </a:lnSpc>
              <a:spcAft>
                <a:spcPts val="1000"/>
              </a:spcAft>
              <a:buFont typeface="Wingdings" panose="05000000000000000000" pitchFamily="2" charset="2"/>
              <a:buChar char="Ø"/>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Categories: Defines product groupings such as Beverages, Condiments, etc., allowing for category-wise analysis.</a:t>
            </a:r>
          </a:p>
          <a:p>
            <a:pPr marL="285750" indent="-285750" algn="just">
              <a:lnSpc>
                <a:spcPct val="115000"/>
              </a:lnSpc>
              <a:spcAft>
                <a:spcPts val="1000"/>
              </a:spcAft>
              <a:buFont typeface="Wingdings" panose="05000000000000000000" pitchFamily="2" charset="2"/>
              <a:buChar char="Ø"/>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Products: Includes product names, category IDs, supplier information, and unit pricing.</a:t>
            </a:r>
          </a:p>
          <a:p>
            <a:pPr marL="285750" indent="-285750" algn="just">
              <a:lnSpc>
                <a:spcPct val="115000"/>
              </a:lnSpc>
              <a:spcAft>
                <a:spcPts val="1000"/>
              </a:spcAft>
              <a:buFont typeface="Wingdings" panose="05000000000000000000" pitchFamily="2" charset="2"/>
              <a:buChar char="Ø"/>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Orders: Captures sales transaction details such as order date, customer ID, employee handling the order, and shipper.</a:t>
            </a:r>
          </a:p>
          <a:p>
            <a:pPr marL="285750" indent="-285750" algn="just">
              <a:lnSpc>
                <a:spcPct val="115000"/>
              </a:lnSpc>
              <a:spcAft>
                <a:spcPts val="1000"/>
              </a:spcAft>
              <a:buFont typeface="Wingdings" panose="05000000000000000000" pitchFamily="2" charset="2"/>
              <a:buChar char="Ø"/>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Order Details: Provides line-item level information including product ID, quantity sold, unit price, and discounts.</a:t>
            </a:r>
          </a:p>
          <a:p>
            <a:pPr marL="285750" indent="-285750" algn="just">
              <a:lnSpc>
                <a:spcPct val="115000"/>
              </a:lnSpc>
              <a:spcAft>
                <a:spcPts val="1000"/>
              </a:spcAft>
              <a:buFont typeface="Wingdings" panose="05000000000000000000" pitchFamily="2" charset="2"/>
              <a:buChar char="Ø"/>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Employees: Contains data on sales representatives or staff involved in processing the orders.</a:t>
            </a:r>
          </a:p>
          <a:p>
            <a:pPr marL="285750" indent="-285750" algn="just">
              <a:lnSpc>
                <a:spcPct val="115000"/>
              </a:lnSpc>
              <a:spcAft>
                <a:spcPts val="1000"/>
              </a:spcAft>
              <a:buFont typeface="Wingdings" panose="05000000000000000000" pitchFamily="2" charset="2"/>
              <a:buChar char="Ø"/>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Shippers: Holds information about the shipping companies used for delivering products.</a:t>
            </a:r>
          </a:p>
          <a:p>
            <a:pPr marL="285750" indent="-285750" algn="just">
              <a:lnSpc>
                <a:spcPct val="115000"/>
              </a:lnSpc>
              <a:spcAft>
                <a:spcPts val="1000"/>
              </a:spcAft>
              <a:buFont typeface="Wingdings" panose="05000000000000000000" pitchFamily="2" charset="2"/>
              <a:buChar char="Ø"/>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Suppliers: Includes data about product suppliers, such as company name, location, and contact details.</a:t>
            </a:r>
          </a:p>
        </p:txBody>
      </p:sp>
      <p:cxnSp>
        <p:nvCxnSpPr>
          <p:cNvPr id="7" name="Straight Arrow Connector 6">
            <a:extLst>
              <a:ext uri="{FF2B5EF4-FFF2-40B4-BE49-F238E27FC236}">
                <a16:creationId xmlns:a16="http://schemas.microsoft.com/office/drawing/2014/main" xmlns="" id="{A4B7233F-F1C4-43EB-BB69-F89215E25AD4}"/>
              </a:ext>
            </a:extLst>
          </p:cNvPr>
          <p:cNvCxnSpPr>
            <a:cxnSpLocks/>
            <a:stCxn id="4" idx="2"/>
            <a:endCxn id="5" idx="0"/>
          </p:cNvCxnSpPr>
          <p:nvPr/>
        </p:nvCxnSpPr>
        <p:spPr>
          <a:xfrm>
            <a:off x="6713621" y="802106"/>
            <a:ext cx="0" cy="481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737414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5F3D488A-3A62-4801-B158-A7FF90F06B07}"/>
              </a:ext>
            </a:extLst>
          </p:cNvPr>
          <p:cNvSpPr/>
          <p:nvPr/>
        </p:nvSpPr>
        <p:spPr>
          <a:xfrm>
            <a:off x="4685466" y="152400"/>
            <a:ext cx="4088393" cy="502119"/>
          </a:xfrm>
          <a:prstGeom prst="round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1000"/>
              </a:spcAft>
            </a:pPr>
            <a:r>
              <a:rPr lang="en-IN" sz="4000" kern="100" dirty="0">
                <a:effectLst/>
                <a:latin typeface="Times New Roman" panose="02020603050405020304" pitchFamily="18" charset="0"/>
                <a:ea typeface="Calibri" panose="020F0502020204030204" pitchFamily="34" charset="0"/>
                <a:cs typeface="Times New Roman" panose="02020603050405020304" pitchFamily="18" charset="0"/>
              </a:rPr>
              <a:t>Key Insights</a:t>
            </a:r>
          </a:p>
        </p:txBody>
      </p:sp>
      <p:sp>
        <p:nvSpPr>
          <p:cNvPr id="5" name="Rectangle: Rounded Corners 4">
            <a:extLst>
              <a:ext uri="{FF2B5EF4-FFF2-40B4-BE49-F238E27FC236}">
                <a16:creationId xmlns:a16="http://schemas.microsoft.com/office/drawing/2014/main" xmlns="" id="{55627DEB-9CDF-453B-9814-A501439581CF}"/>
              </a:ext>
            </a:extLst>
          </p:cNvPr>
          <p:cNvSpPr/>
          <p:nvPr/>
        </p:nvSpPr>
        <p:spPr>
          <a:xfrm>
            <a:off x="1283368" y="1010652"/>
            <a:ext cx="10908632" cy="5847347"/>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anose="05000000000000000000" pitchFamily="2" charset="2"/>
              <a:buChar char="Ø"/>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Sales Trends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Peak sales occurred during [e.g., Q4 or specific months], indicating seasonal demand.</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Sales steadily increased over time, with occasional dips linked to [holidays/logistics issues/etc.].</a:t>
            </a:r>
          </a:p>
          <a:p>
            <a:pPr lvl="0" algn="just">
              <a:buSzPts val="1000"/>
              <a:tabLst>
                <a:tab pos="457200" algn="l"/>
              </a:tabLst>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Top-Performing Products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 small number of products contribute to the majority of revenue.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High-priced items have fewer sales but generate higher revenue.</a:t>
            </a:r>
          </a:p>
          <a:p>
            <a:pPr lvl="0" algn="just">
              <a:buSzPts val="1000"/>
              <a:tabLst>
                <a:tab pos="457200" algn="l"/>
              </a:tabLst>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Customer Behavior</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Most revenue comes from repeat customers in specific regions.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Certain regions/countries have higher order frequencies but lower average order value.</a:t>
            </a:r>
          </a:p>
          <a:p>
            <a:pPr lvl="0" algn="just">
              <a:buSzPts val="1000"/>
              <a:tabLst>
                <a:tab pos="457200" algn="l"/>
              </a:tabLst>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Supplier Performance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 few suppliers account for the majority of stocked products.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Supplier pricing varies significantly, affecting profit margins.</a:t>
            </a:r>
          </a:p>
          <a:p>
            <a:pPr lvl="0" algn="just">
              <a:buSzPts val="1000"/>
              <a:tabLst>
                <a:tab pos="457200" algn="l"/>
              </a:tabLst>
            </a:pP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SzPts val="1000"/>
              <a:buFont typeface="Wingdings" panose="05000000000000000000" pitchFamily="2" charset="2"/>
              <a:buChar char="Ø"/>
              <a:tabLst>
                <a:tab pos="457200" algn="l"/>
              </a:tabLs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Shipping &amp; Fulfillment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Shippers differ in performance—some regions experience delays or higher shipping times.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xmlns="" id="{A4B7233F-F1C4-43EB-BB69-F89215E25AD4}"/>
              </a:ext>
            </a:extLst>
          </p:cNvPr>
          <p:cNvCxnSpPr>
            <a:cxnSpLocks/>
            <a:stCxn id="4" idx="2"/>
            <a:endCxn id="5" idx="0"/>
          </p:cNvCxnSpPr>
          <p:nvPr/>
        </p:nvCxnSpPr>
        <p:spPr>
          <a:xfrm>
            <a:off x="6729663" y="654519"/>
            <a:ext cx="8021" cy="356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04575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xmlns="" id="{5F3D488A-3A62-4801-B158-A7FF90F06B07}"/>
              </a:ext>
            </a:extLst>
          </p:cNvPr>
          <p:cNvSpPr/>
          <p:nvPr/>
        </p:nvSpPr>
        <p:spPr>
          <a:xfrm>
            <a:off x="4669424" y="299987"/>
            <a:ext cx="4088393" cy="502119"/>
          </a:xfrm>
          <a:prstGeom prst="round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5000"/>
              </a:lnSpc>
              <a:spcAft>
                <a:spcPts val="1000"/>
              </a:spcAft>
            </a:pPr>
            <a:r>
              <a:rPr lang="en-IN" sz="4000" kern="100">
                <a:effectLst/>
                <a:latin typeface="Times New Roman" panose="02020603050405020304" pitchFamily="18" charset="0"/>
                <a:ea typeface="Calibri" panose="020F0502020204030204" pitchFamily="34" charset="0"/>
                <a:cs typeface="Times New Roman" panose="02020603050405020304" pitchFamily="18" charset="0"/>
              </a:rPr>
              <a:t>Recommendations</a:t>
            </a:r>
            <a:endParaRPr lang="en-IN" sz="4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xmlns="" id="{55627DEB-9CDF-453B-9814-A501439581CF}"/>
              </a:ext>
            </a:extLst>
          </p:cNvPr>
          <p:cNvSpPr/>
          <p:nvPr/>
        </p:nvSpPr>
        <p:spPr>
          <a:xfrm>
            <a:off x="1443788" y="1203158"/>
            <a:ext cx="10539664" cy="4892842"/>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Focus on High-Performing Products</a:t>
            </a:r>
          </a:p>
          <a:p>
            <a:pPr algn="just"/>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Promote best-selling and high-margin products through marketing and discounts.</a:t>
            </a:r>
          </a:p>
          <a:p>
            <a:pPr algn="just"/>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Target High-Value Customer Segments</a:t>
            </a:r>
          </a:p>
          <a:p>
            <a:pPr algn="just"/>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Develop loyalty programs or personalized offers for repeat customers in top regions.</a:t>
            </a:r>
          </a:p>
          <a:p>
            <a:pPr algn="just"/>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Optimize Inventory &amp; Procurement</a:t>
            </a:r>
          </a:p>
          <a:p>
            <a:pPr algn="just"/>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Maintain higher stock for fast-moving products; review suppliers offering better pricing and</a:t>
            </a:r>
          </a:p>
          <a:p>
            <a:pPr lvl="1" algn="just"/>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reliability.</a:t>
            </a:r>
          </a:p>
          <a:p>
            <a:pPr algn="just"/>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Improve Regional Sales Strategies</a:t>
            </a:r>
          </a:p>
          <a:p>
            <a:pPr algn="just"/>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Expand presence in underperforming but potential-rich regions through local promotions.</a:t>
            </a:r>
          </a:p>
          <a:p>
            <a:pPr algn="just"/>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Enhance Shipping Partnerships</a:t>
            </a:r>
          </a:p>
          <a:p>
            <a:pPr algn="just"/>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Prioritize reliable shippers or negotiate better terms with existing ones to reduce.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xmlns="" id="{A4B7233F-F1C4-43EB-BB69-F89215E25AD4}"/>
              </a:ext>
            </a:extLst>
          </p:cNvPr>
          <p:cNvCxnSpPr>
            <a:cxnSpLocks/>
            <a:stCxn id="4" idx="2"/>
            <a:endCxn id="5" idx="0"/>
          </p:cNvCxnSpPr>
          <p:nvPr/>
        </p:nvCxnSpPr>
        <p:spPr>
          <a:xfrm flipH="1">
            <a:off x="6713620" y="802106"/>
            <a:ext cx="1" cy="401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84455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xmlns="" id="{60F239F0-6450-41E1-9813-68F40E0DD23C}"/>
              </a:ext>
            </a:extLst>
          </p:cNvPr>
          <p:cNvGraphicFramePr/>
          <p:nvPr>
            <p:extLst>
              <p:ext uri="{D42A27DB-BD31-4B8C-83A1-F6EECF244321}">
                <p14:modId xmlns:p14="http://schemas.microsoft.com/office/powerpoint/2010/main" xmlns="" val="82383111"/>
              </p:ext>
            </p:extLst>
          </p:nvPr>
        </p:nvGraphicFramePr>
        <p:xfrm>
          <a:off x="0" y="0"/>
          <a:ext cx="12192000" cy="6857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Straight Connector 10">
            <a:extLst>
              <a:ext uri="{FF2B5EF4-FFF2-40B4-BE49-F238E27FC236}">
                <a16:creationId xmlns:a16="http://schemas.microsoft.com/office/drawing/2014/main" xmlns="" id="{4FBF854F-702C-415E-BC79-63A0AD79C7FC}"/>
              </a:ext>
            </a:extLst>
          </p:cNvPr>
          <p:cNvCxnSpPr/>
          <p:nvPr/>
        </p:nvCxnSpPr>
        <p:spPr>
          <a:xfrm>
            <a:off x="7652825" y="1237956"/>
            <a:ext cx="13645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A07944DD-DE29-41AE-9277-B7375FBD1842}"/>
              </a:ext>
            </a:extLst>
          </p:cNvPr>
          <p:cNvCxnSpPr>
            <a:cxnSpLocks/>
          </p:cNvCxnSpPr>
          <p:nvPr/>
        </p:nvCxnSpPr>
        <p:spPr>
          <a:xfrm>
            <a:off x="7624689" y="5725547"/>
            <a:ext cx="1364567"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xmlns="" id="{80130BD0-8637-46F6-BEA7-C476708E1A66}"/>
              </a:ext>
            </a:extLst>
          </p:cNvPr>
          <p:cNvSpPr txBox="1"/>
          <p:nvPr/>
        </p:nvSpPr>
        <p:spPr>
          <a:xfrm>
            <a:off x="562708" y="195162"/>
            <a:ext cx="3812344" cy="646331"/>
          </a:xfrm>
          <a:prstGeom prst="rect">
            <a:avLst/>
          </a:prstGeom>
          <a:noFill/>
        </p:spPr>
        <p:txBody>
          <a:bodyPr wrap="square">
            <a:spAutoFit/>
          </a:bodyPr>
          <a:lstStyle/>
          <a:p>
            <a:r>
              <a:rPr lang="en-IN" sz="3600" b="1" dirty="0">
                <a:solidFill>
                  <a:schemeClr val="accent2">
                    <a:lumMod val="75000"/>
                  </a:schemeClr>
                </a:solidFill>
                <a:latin typeface="Footlight MT Light" panose="0204060206030A020304" pitchFamily="18" charset="0"/>
                <a:ea typeface="Cambria" panose="02040503050406030204" pitchFamily="18" charset="0"/>
                <a:cs typeface="Times New Roman" panose="02020603050405020304" pitchFamily="18" charset="0"/>
              </a:rPr>
              <a:t>MECE Break Down</a:t>
            </a:r>
            <a:endParaRPr lang="en-IN" sz="3600" dirty="0">
              <a:solidFill>
                <a:schemeClr val="accent2">
                  <a:lumMod val="75000"/>
                </a:schemeClr>
              </a:solidFill>
              <a:latin typeface="Footlight MT Light" panose="0204060206030A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xmlns="" val="428999082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1071</TotalTime>
  <Words>2658</Words>
  <Application>Microsoft Office PowerPoint</Application>
  <PresentationFormat>Custom</PresentationFormat>
  <Paragraphs>231</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Wisp</vt:lpstr>
      <vt:lpstr>CAPSTONE PROJECT</vt:lpstr>
      <vt:lpstr>Slide 2</vt:lpstr>
      <vt:lpstr>Slide 3</vt:lpstr>
      <vt:lpstr>Slide 4</vt:lpstr>
      <vt:lpstr>Slide 5</vt:lpstr>
      <vt:lpstr>Slide 6</vt:lpstr>
      <vt:lpstr>Slide 7</vt:lpstr>
      <vt:lpstr>Slide 8</vt:lpstr>
      <vt:lpstr>Slide 9</vt:lpstr>
      <vt:lpstr>EDA PROBLEM STATEMENTS</vt:lpstr>
      <vt:lpstr>What are the key factors influencing customer retention or loyalty based on the dataset ?</vt:lpstr>
      <vt:lpstr>2. How do customer preferences vary based on their location or                 demographics ? Can we explore this through interactive visualizations ?</vt:lpstr>
      <vt:lpstr>3. Are there any interesting patterns or clusters in customer behavior that can be visualized to identify potential market segments ?</vt:lpstr>
      <vt:lpstr>4. Are there any specific product categories or SKUs that contribute significantly to order revenue ? Can we identify them through visualizations ?</vt:lpstr>
      <vt:lpstr>5. Are there any correlations between order size and customer demographics or product categories ? Can we explore this visually using scatter plots or heatmaps ?</vt:lpstr>
      <vt:lpstr>6. How does order frequency vary across different customer segments ? Can we visualize this using bar charts or tree maps ?</vt:lpstr>
      <vt:lpstr>7. Are there any correlations between employee satisfaction levels and key performance indicators ? Can we explore this visually through scatter plots or line charts ?</vt:lpstr>
      <vt:lpstr>8. How does employee turnover vary across different departments or job roles ? Can we visualize this using bar charts or heatmaps ?</vt:lpstr>
      <vt:lpstr>9. Can we identify any patterns or clusters in employee skill sets or qualifications through visualizations ? How can this information be used for talent management ?</vt:lpstr>
      <vt:lpstr>10.  Are there any correlations between product attributes (e.g., size, color, features) and sales performance ? Can we explore this visually using scatter plots or heatmaps ?</vt:lpstr>
      <vt:lpstr>11. How does product demand fluctuate over different seasons or months ? Can we visualize this through line charts or area charts ?</vt:lpstr>
      <vt:lpstr>12. What is the geographic and title-wise distribution of employees ?</vt:lpstr>
      <vt:lpstr>13. What trends can we observe in hire dates across employee titles ?</vt:lpstr>
      <vt:lpstr>14. What patterns exist in employee title and courtesy title distributions ?</vt:lpstr>
      <vt:lpstr>15. Can we identify anomalies in product sales or revenue performance ?</vt:lpstr>
      <vt:lpstr>16. Are there any regional trends in supplier distribution and pricing ?</vt:lpstr>
      <vt:lpstr>17. How are suppliers distributed across different product categories ?</vt:lpstr>
      <vt:lpstr>18. How do supplier pricing and categories relate across different regions ?</vt:lpstr>
      <vt:lpstr>POWER BI PROBLEM STATEMENTS</vt:lpstr>
      <vt:lpstr>ER DIAGRAM</vt:lpstr>
      <vt:lpstr>CUSTOMER ANALYSIS</vt:lpstr>
      <vt:lpstr>ORDER ANALYSIS</vt:lpstr>
      <vt:lpstr>EMPLOYEE ANALYSIS</vt:lpstr>
      <vt:lpstr>PRODUCT ANALYSIS</vt:lpstr>
      <vt:lpstr>SUPPLIER ANALYSIS</vt:lpstr>
      <vt:lpstr>1. How does customer distribution vary across different countries or cities ? Use bar chart or map to visualize.</vt:lpstr>
      <vt:lpstr>2. What is the trend in customer orders over time ? Use line chart or area chart to visualize.</vt:lpstr>
      <vt:lpstr>3. What is the distribution of customers by Contact Title or Region ? Use stacked bar chart or pie chart to visualize.</vt:lpstr>
      <vt:lpstr>4. How does order volume change over time ? Use line chart or stacked bar chart to visualize.</vt:lpstr>
      <vt:lpstr>5. What is the distribution of order values ? Use histogram or box plot to visualize.</vt:lpstr>
      <vt:lpstr>6. What is the average order shipping duration ? Use bar chart or box plot to visualize.</vt:lpstr>
      <vt:lpstr>7. What is the count of employees by job title or region ? Use stacked bar chart or tree map to visualize. </vt:lpstr>
      <vt:lpstr>8. What is the distribution of employee tenure ? Use histogram or box plot to visualize.</vt:lpstr>
      <vt:lpstr>9. What is the reporting structure among employees ? Use org chart or hierarchical tree to visualize.</vt:lpstr>
      <vt:lpstr>10. Which products have the highest sales volume ? Use bar chart or tree map to visualize.</vt:lpstr>
      <vt:lpstr>11. How does the sales volume vary across different product categories ? Use stacked bar chart or tree map to visualize.</vt:lpstr>
      <vt:lpstr>12. Can we visualize the pricing distribution of products ? Use box plot or histogram to visualize.</vt:lpstr>
      <vt:lpstr>13. How many products are supplied by each supplier ? Use bar chart or pie chart to visualize.</vt:lpstr>
      <vt:lpstr>14. How does product pricing vary across different suppliers ? Use box plot or stacked column chart to visualize.</vt:lpstr>
      <vt:lpstr>15. What is the geographical distribution of suppliers ? Use map chart or bubble map to visualize.</vt:lpstr>
      <vt:lpstr>Slide 51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REPORT                 ON</dc:title>
  <dc:creator>Admin</dc:creator>
  <cp:lastModifiedBy>julpekar</cp:lastModifiedBy>
  <cp:revision>195</cp:revision>
  <dcterms:created xsi:type="dcterms:W3CDTF">2021-01-15T11:07:00Z</dcterms:created>
  <dcterms:modified xsi:type="dcterms:W3CDTF">2025-06-22T14:41:46Z</dcterms:modified>
</cp:coreProperties>
</file>