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72" r:id="rId3"/>
    <p:sldId id="273" r:id="rId4"/>
    <p:sldId id="277" r:id="rId5"/>
    <p:sldId id="278" r:id="rId6"/>
    <p:sldId id="279" r:id="rId7"/>
    <p:sldId id="280" r:id="rId8"/>
    <p:sldId id="281" r:id="rId9"/>
    <p:sldId id="271" r:id="rId10"/>
    <p:sldId id="282" r:id="rId11"/>
    <p:sldId id="259" r:id="rId12"/>
    <p:sldId id="262" r:id="rId13"/>
    <p:sldId id="263" r:id="rId14"/>
    <p:sldId id="274" r:id="rId15"/>
    <p:sldId id="276" r:id="rId16"/>
    <p:sldId id="283" r:id="rId17"/>
    <p:sldId id="284" r:id="rId18"/>
    <p:sldId id="285" r:id="rId19"/>
    <p:sldId id="287" r:id="rId20"/>
    <p:sldId id="288"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343" autoAdjust="0"/>
  </p:normalViewPr>
  <p:slideViewPr>
    <p:cSldViewPr snapToGrid="0">
      <p:cViewPr varScale="1">
        <p:scale>
          <a:sx n="67" d="100"/>
          <a:sy n="67" d="100"/>
        </p:scale>
        <p:origin x="4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Karishma" userId="9bc177da-2049-4a9c-84c9-b2091d916539" providerId="ADAL" clId="{AD24C9A0-FCA7-4A03-BA52-47EEA966F08D}"/>
    <pc:docChg chg="modSld">
      <pc:chgData name="K, Karishma" userId="9bc177da-2049-4a9c-84c9-b2091d916539" providerId="ADAL" clId="{AD24C9A0-FCA7-4A03-BA52-47EEA966F08D}" dt="2022-12-26T09:06:20.389" v="9" actId="20577"/>
      <pc:docMkLst>
        <pc:docMk/>
      </pc:docMkLst>
      <pc:sldChg chg="modSp mod">
        <pc:chgData name="K, Karishma" userId="9bc177da-2049-4a9c-84c9-b2091d916539" providerId="ADAL" clId="{AD24C9A0-FCA7-4A03-BA52-47EEA966F08D}" dt="2022-12-26T09:06:20.389" v="9" actId="20577"/>
        <pc:sldMkLst>
          <pc:docMk/>
          <pc:sldMk cId="95992585" sldId="256"/>
        </pc:sldMkLst>
        <pc:spChg chg="mod">
          <ac:chgData name="K, Karishma" userId="9bc177da-2049-4a9c-84c9-b2091d916539" providerId="ADAL" clId="{AD24C9A0-FCA7-4A03-BA52-47EEA966F08D}" dt="2022-12-26T09:06:20.389" v="9" actId="20577"/>
          <ac:spMkLst>
            <pc:docMk/>
            <pc:sldMk cId="95992585" sldId="256"/>
            <ac:spMk id="3" creationId="{D35F1E24-6780-432E-AF0B-60A6727F488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5465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3799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39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57644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58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6944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5290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169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7435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119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2477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428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72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9757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42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t>12/26/2022</a:t>
            </a:fld>
            <a:endParaRPr lang="en-US"/>
          </a:p>
        </p:txBody>
      </p:sp>
    </p:spTree>
    <p:extLst>
      <p:ext uri="{BB962C8B-B14F-4D97-AF65-F5344CB8AC3E}">
        <p14:creationId xmlns:p14="http://schemas.microsoft.com/office/powerpoint/2010/main" val="405703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12/26/2022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22736843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4852D0E-96D2-4A24-8DFF-58DAB1F2810A}"/>
              </a:ext>
            </a:extLst>
          </p:cNvPr>
          <p:cNvSpPr>
            <a:spLocks noGrp="1"/>
          </p:cNvSpPr>
          <p:nvPr>
            <p:ph type="ctrTitle"/>
          </p:nvPr>
        </p:nvSpPr>
        <p:spPr/>
        <p:txBody>
          <a:bodyPr/>
          <a:lstStyle/>
          <a:p>
            <a:r>
              <a:rPr lang="en-IN" dirty="0"/>
              <a:t>Marketing &amp; Retail Analytics</a:t>
            </a:r>
            <a:endParaRPr dirty="0"/>
          </a:p>
        </p:txBody>
      </p:sp>
      <p:sp>
        <p:nvSpPr>
          <p:cNvPr id="3" name="slide1">
            <a:extLst>
              <a:ext uri="{FF2B5EF4-FFF2-40B4-BE49-F238E27FC236}">
                <a16:creationId xmlns:a16="http://schemas.microsoft.com/office/drawing/2014/main" id="{D35F1E24-6780-432E-AF0B-60A6727F488B}"/>
              </a:ext>
            </a:extLst>
          </p:cNvPr>
          <p:cNvSpPr>
            <a:spLocks noGrp="1"/>
          </p:cNvSpPr>
          <p:nvPr>
            <p:ph type="subTitle" idx="1"/>
          </p:nvPr>
        </p:nvSpPr>
        <p:spPr/>
        <p:txBody>
          <a:bodyPr/>
          <a:lstStyle/>
          <a:p>
            <a:r>
              <a:rPr lang="en-IN" dirty="0"/>
              <a:t>By : Karishma K</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544331" y="5478012"/>
            <a:ext cx="7868150" cy="12885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Revenue Pareto analysis is performed to understand ideal category depth for each category.</a:t>
            </a:r>
          </a:p>
        </p:txBody>
      </p:sp>
      <p:pic>
        <p:nvPicPr>
          <p:cNvPr id="4" name="slide6" descr="Category Depth">
            <a:extLst>
              <a:ext uri="{FF2B5EF4-FFF2-40B4-BE49-F238E27FC236}">
                <a16:creationId xmlns:a16="http://schemas.microsoft.com/office/drawing/2014/main" id="{064DB799-C0A8-4DA0-BB1C-1CE52A808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1"/>
            <a:ext cx="7630644" cy="4576354"/>
          </a:xfrm>
          <a:prstGeom prst="rect">
            <a:avLst/>
          </a:prstGeom>
        </p:spPr>
      </p:pic>
    </p:spTree>
    <p:extLst>
      <p:ext uri="{BB962C8B-B14F-4D97-AF65-F5344CB8AC3E}">
        <p14:creationId xmlns:p14="http://schemas.microsoft.com/office/powerpoint/2010/main" val="92109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Market Basket">
            <a:extLst>
              <a:ext uri="{FF2B5EF4-FFF2-40B4-BE49-F238E27FC236}">
                <a16:creationId xmlns:a16="http://schemas.microsoft.com/office/drawing/2014/main" id="{AC093BB3-ED31-4DD2-81F8-0D59C048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0" y="0"/>
            <a:ext cx="6257925" cy="6858000"/>
          </a:xfrm>
          <a:prstGeom prst="rect">
            <a:avLst/>
          </a:prstGeom>
        </p:spPr>
      </p:pic>
      <p:sp>
        <p:nvSpPr>
          <p:cNvPr id="7" name="Content Placeholder 2"/>
          <p:cNvSpPr txBox="1">
            <a:spLocks/>
          </p:cNvSpPr>
          <p:nvPr/>
        </p:nvSpPr>
        <p:spPr>
          <a:xfrm>
            <a:off x="5603965" y="1284835"/>
            <a:ext cx="3605349" cy="33263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Market basket analysis is performed to identify the frequently ordered category association.</a:t>
            </a:r>
          </a:p>
          <a:p>
            <a:r>
              <a:rPr lang="en-IN" dirty="0"/>
              <a:t>Toys are often purchased with various other categories as shown in this Market Basket Analysis.</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15" descr="Top Products &amp;amp; Revenue Pareto ">
            <a:extLst>
              <a:ext uri="{FF2B5EF4-FFF2-40B4-BE49-F238E27FC236}">
                <a16:creationId xmlns:a16="http://schemas.microsoft.com/office/drawing/2014/main" id="{E13182B4-B878-4166-A1F5-A3AC99B76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41"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16" descr="Market Basket Analysis">
            <a:extLst>
              <a:ext uri="{FF2B5EF4-FFF2-40B4-BE49-F238E27FC236}">
                <a16:creationId xmlns:a16="http://schemas.microsoft.com/office/drawing/2014/main" id="{E130A402-B25A-4896-AB7E-5F458C23F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02"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132924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br>
              <a:rPr lang="en-IN" dirty="0"/>
            </a:br>
            <a:endParaRPr lang="en-IN" dirty="0"/>
          </a:p>
        </p:txBody>
      </p:sp>
      <p:sp>
        <p:nvSpPr>
          <p:cNvPr id="6" name="Content Placeholder 2"/>
          <p:cNvSpPr>
            <a:spLocks noGrp="1"/>
          </p:cNvSpPr>
          <p:nvPr/>
        </p:nvSpPr>
        <p:spPr>
          <a:xfrm>
            <a:off x="343334" y="1554479"/>
            <a:ext cx="8596668" cy="4969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category ‘toys’ is the most ordered category as it is ordered 74929 times (75% of the total number of orders)</a:t>
            </a:r>
          </a:p>
          <a:p>
            <a:r>
              <a:rPr lang="en-IN" dirty="0"/>
              <a:t>Apart from ‘toys’, the categories ‘health_beauty’,’bed_bath_table’,’</a:t>
            </a:r>
            <a:r>
              <a:rPr lang="en-IN" dirty="0" err="1"/>
              <a:t>sports_leisure</a:t>
            </a:r>
            <a:r>
              <a:rPr lang="en-IN" dirty="0"/>
              <a:t>’, ‘</a:t>
            </a:r>
            <a:r>
              <a:rPr lang="en-IN" dirty="0" err="1"/>
              <a:t>computer_accessories</a:t>
            </a:r>
            <a:r>
              <a:rPr lang="en-IN" dirty="0"/>
              <a:t>’ and ‘</a:t>
            </a:r>
            <a:r>
              <a:rPr lang="en-IN" dirty="0" err="1"/>
              <a:t>furniture_decor</a:t>
            </a:r>
            <a:r>
              <a:rPr lang="en-IN" dirty="0"/>
              <a:t>’ are the most frequently ordered categories. The above categories with ‘toys’ or/and with each other are most frequent in customers’ basket.</a:t>
            </a:r>
          </a:p>
          <a:p>
            <a:r>
              <a:rPr lang="en-IN" dirty="0"/>
              <a:t>It is observed that despite of the high price, some products are frequently purchased by the customers.</a:t>
            </a:r>
          </a:p>
        </p:txBody>
      </p:sp>
    </p:spTree>
    <p:extLst>
      <p:ext uri="{BB962C8B-B14F-4D97-AF65-F5344CB8AC3E}">
        <p14:creationId xmlns:p14="http://schemas.microsoft.com/office/powerpoint/2010/main" val="86681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IN" b="1" dirty="0"/>
            </a:br>
            <a:br>
              <a:rPr lang="en-IN" dirty="0"/>
            </a:br>
            <a:r>
              <a:rPr lang="en-IN" dirty="0"/>
              <a:t>Recommendations</a:t>
            </a:r>
          </a:p>
        </p:txBody>
      </p:sp>
    </p:spTree>
    <p:extLst>
      <p:ext uri="{BB962C8B-B14F-4D97-AF65-F5344CB8AC3E}">
        <p14:creationId xmlns:p14="http://schemas.microsoft.com/office/powerpoint/2010/main" val="269403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br>
              <a:rPr lang="en-IN" dirty="0"/>
            </a:br>
            <a:endParaRPr lang="en-IN" dirty="0"/>
          </a:p>
        </p:txBody>
      </p:sp>
      <p:sp>
        <p:nvSpPr>
          <p:cNvPr id="6" name="Content Placeholder 2"/>
          <p:cNvSpPr>
            <a:spLocks noGrp="1"/>
          </p:cNvSpPr>
          <p:nvPr/>
        </p:nvSpPr>
        <p:spPr>
          <a:xfrm>
            <a:off x="343334" y="1554479"/>
            <a:ext cx="8596668" cy="4969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Target customers who have children to boost up sales as they are most likely to purchase ‘toys’ which is the most ordered category.</a:t>
            </a:r>
          </a:p>
          <a:p>
            <a:r>
              <a:rPr lang="en-IN" dirty="0"/>
              <a:t>Offer Promo-codes or discounts on frequently ordered category associations and the most ordered products to attract more customers.</a:t>
            </a:r>
          </a:p>
          <a:p>
            <a:r>
              <a:rPr lang="en-IN" dirty="0"/>
              <a:t>Consider the ideal category depth to minimize the inventory cost by getting rid of the products which are seldom ordered and/or do not have a significant contribution to the total revenue under each product category.</a:t>
            </a:r>
          </a:p>
        </p:txBody>
      </p:sp>
    </p:spTree>
    <p:extLst>
      <p:ext uri="{BB962C8B-B14F-4D97-AF65-F5344CB8AC3E}">
        <p14:creationId xmlns:p14="http://schemas.microsoft.com/office/powerpoint/2010/main" val="207420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IN" b="1" dirty="0"/>
            </a:br>
            <a:br>
              <a:rPr lang="en-IN" dirty="0"/>
            </a:br>
            <a:r>
              <a:rPr lang="en-IN" dirty="0"/>
              <a:t>Appendix</a:t>
            </a:r>
          </a:p>
        </p:txBody>
      </p:sp>
    </p:spTree>
    <p:extLst>
      <p:ext uri="{BB962C8B-B14F-4D97-AF65-F5344CB8AC3E}">
        <p14:creationId xmlns:p14="http://schemas.microsoft.com/office/powerpoint/2010/main" val="376261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a:t>
            </a:r>
            <a:br>
              <a:rPr lang="en-IN" dirty="0"/>
            </a:br>
            <a:endParaRPr lang="en-IN" dirty="0"/>
          </a:p>
        </p:txBody>
      </p:sp>
      <p:sp>
        <p:nvSpPr>
          <p:cNvPr id="6" name="Content Placeholder 2"/>
          <p:cNvSpPr>
            <a:spLocks noGrp="1"/>
          </p:cNvSpPr>
          <p:nvPr/>
        </p:nvSpPr>
        <p:spPr>
          <a:xfrm>
            <a:off x="343334" y="1554479"/>
            <a:ext cx="8596668" cy="4969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Only the cases having order status as 'delivered' are to be considered.</a:t>
            </a:r>
          </a:p>
          <a:p>
            <a:r>
              <a:rPr lang="en-IN" dirty="0"/>
              <a:t>The columns ‘</a:t>
            </a:r>
            <a:r>
              <a:rPr lang="en-IN" dirty="0" err="1"/>
              <a:t>order_approved_at</a:t>
            </a:r>
            <a:r>
              <a:rPr lang="en-IN" dirty="0"/>
              <a:t>’ and ‘</a:t>
            </a:r>
            <a:r>
              <a:rPr lang="en-IN" dirty="0" err="1"/>
              <a:t>order_delivered_timestamp</a:t>
            </a:r>
            <a:r>
              <a:rPr lang="en-IN" dirty="0"/>
              <a:t>’ are assumed to be equivalent to/same as the columns ‘</a:t>
            </a:r>
            <a:r>
              <a:rPr lang="en-IN" dirty="0" err="1"/>
              <a:t>order_purchase_timestamp</a:t>
            </a:r>
            <a:r>
              <a:rPr lang="en-IN" dirty="0"/>
              <a:t>’ and ‘</a:t>
            </a:r>
            <a:r>
              <a:rPr lang="en-IN" dirty="0" err="1"/>
              <a:t>order_estimated_delivery_date</a:t>
            </a:r>
            <a:r>
              <a:rPr lang="en-IN" dirty="0"/>
              <a:t>’ respectively.</a:t>
            </a:r>
          </a:p>
          <a:p>
            <a:r>
              <a:rPr lang="en-IN" dirty="0"/>
              <a:t>Only those categories which are ordered more than 5 times are considered for creating category association as part of market basket analysis.</a:t>
            </a:r>
          </a:p>
        </p:txBody>
      </p:sp>
    </p:spTree>
    <p:extLst>
      <p:ext uri="{BB962C8B-B14F-4D97-AF65-F5344CB8AC3E}">
        <p14:creationId xmlns:p14="http://schemas.microsoft.com/office/powerpoint/2010/main" val="167037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Problem Statement </a:t>
            </a:r>
            <a:br>
              <a:rPr lang="en-IN" dirty="0"/>
            </a:br>
            <a:r>
              <a:rPr lang="en-IN" dirty="0"/>
              <a:t>&amp; End Goal</a:t>
            </a:r>
          </a:p>
        </p:txBody>
      </p:sp>
    </p:spTree>
    <p:extLst>
      <p:ext uri="{BB962C8B-B14F-4D97-AF65-F5344CB8AC3E}">
        <p14:creationId xmlns:p14="http://schemas.microsoft.com/office/powerpoint/2010/main" val="383024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Cleaning</a:t>
            </a:r>
            <a:br>
              <a:rPr lang="en-IN" b="1" dirty="0"/>
            </a:br>
            <a:br>
              <a:rPr lang="en-IN" dirty="0"/>
            </a:br>
            <a:br>
              <a:rPr lang="en-IN" dirty="0"/>
            </a:br>
            <a:endParaRPr lang="en-IN" dirty="0"/>
          </a:p>
        </p:txBody>
      </p:sp>
      <p:sp>
        <p:nvSpPr>
          <p:cNvPr id="6" name="Content Placeholder 2"/>
          <p:cNvSpPr>
            <a:spLocks noGrp="1"/>
          </p:cNvSpPr>
          <p:nvPr/>
        </p:nvSpPr>
        <p:spPr>
          <a:xfrm>
            <a:off x="343334" y="1439818"/>
            <a:ext cx="8774540" cy="511773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a:t>Orders:</a:t>
            </a:r>
          </a:p>
          <a:p>
            <a:r>
              <a:rPr lang="en-IN" dirty="0"/>
              <a:t>Only the orders with order status as ‘delivered’ are considered for this case study since 97% of the records are successfully delivered.</a:t>
            </a:r>
          </a:p>
          <a:p>
            <a:r>
              <a:rPr lang="en-IN" dirty="0"/>
              <a:t>he missing values for ‘</a:t>
            </a:r>
            <a:r>
              <a:rPr lang="en-IN" dirty="0" err="1"/>
              <a:t>order_approved_at</a:t>
            </a:r>
            <a:r>
              <a:rPr lang="en-IN" dirty="0"/>
              <a:t>’ are replaced with respective ‘</a:t>
            </a:r>
            <a:r>
              <a:rPr lang="en-IN" dirty="0" err="1"/>
              <a:t>order_purchase_timestamp</a:t>
            </a:r>
            <a:r>
              <a:rPr lang="en-IN" dirty="0"/>
              <a:t>’.</a:t>
            </a:r>
          </a:p>
          <a:p>
            <a:r>
              <a:rPr lang="en-IN" dirty="0"/>
              <a:t>Similarly, the missing values for ‘</a:t>
            </a:r>
            <a:r>
              <a:rPr lang="en-IN" dirty="0" err="1"/>
              <a:t>order_delivered_timestamp</a:t>
            </a:r>
            <a:r>
              <a:rPr lang="en-IN" dirty="0"/>
              <a:t>’ are replaced with respective ‘</a:t>
            </a:r>
            <a:r>
              <a:rPr lang="en-IN" dirty="0" err="1"/>
              <a:t>order_estimated_delivery_date</a:t>
            </a:r>
            <a:r>
              <a:rPr lang="en-IN" dirty="0"/>
              <a:t>’.</a:t>
            </a:r>
          </a:p>
          <a:p>
            <a:pPr marL="0" indent="0">
              <a:buNone/>
            </a:pPr>
            <a:r>
              <a:rPr lang="en-IN" b="1" dirty="0"/>
              <a:t>Customer:</a:t>
            </a:r>
          </a:p>
          <a:p>
            <a:r>
              <a:rPr lang="en-IN" dirty="0"/>
              <a:t>For redundant customer records, only the first occurrence is kept and the duplicated ones are removed.</a:t>
            </a:r>
          </a:p>
          <a:p>
            <a:pPr marL="0" indent="0">
              <a:buNone/>
            </a:pPr>
            <a:r>
              <a:rPr lang="en-IN" b="1" dirty="0"/>
              <a:t>Products:</a:t>
            </a:r>
          </a:p>
          <a:p>
            <a:r>
              <a:rPr lang="en-IN" dirty="0"/>
              <a:t>The missing product category has been replaced with the mode i.e. ‘toys’ as almost 75% of the records belong to ‘toys’ category.</a:t>
            </a:r>
          </a:p>
          <a:p>
            <a:r>
              <a:rPr lang="en-IN" dirty="0"/>
              <a:t>For product width, length, height and weight, as the data is right-skewed and there is no significant outlier, instead of using mean, the respective median values are used to replace the missing values.</a:t>
            </a:r>
          </a:p>
        </p:txBody>
      </p:sp>
    </p:spTree>
    <p:extLst>
      <p:ext uri="{BB962C8B-B14F-4D97-AF65-F5344CB8AC3E}">
        <p14:creationId xmlns:p14="http://schemas.microsoft.com/office/powerpoint/2010/main" val="1025113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76229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46705" y="1646582"/>
            <a:ext cx="8596668" cy="1520952"/>
          </a:xfrm>
        </p:spPr>
        <p:txBody>
          <a:bodyPr>
            <a:normAutofit/>
          </a:bodyPr>
          <a:lstStyle/>
          <a:p>
            <a:r>
              <a:rPr lang="en-IN" dirty="0" err="1"/>
              <a:t>OList</a:t>
            </a:r>
            <a:r>
              <a:rPr lang="en-IN" dirty="0"/>
              <a:t> is an e-commerce company that has faced some losses recently. It wants to manage its inventory very well so as to reduce any unnecessary costs that it might be bearing. It needs to identify the product categories to get rid of without significantly impacting business.</a:t>
            </a:r>
          </a:p>
        </p:txBody>
      </p:sp>
      <p:sp>
        <p:nvSpPr>
          <p:cNvPr id="10" name="Title 1"/>
          <p:cNvSpPr>
            <a:spLocks noGrp="1"/>
          </p:cNvSpPr>
          <p:nvPr>
            <p:ph type="title"/>
          </p:nvPr>
        </p:nvSpPr>
        <p:spPr>
          <a:xfrm>
            <a:off x="686043" y="3167534"/>
            <a:ext cx="8596668" cy="1320800"/>
          </a:xfrm>
        </p:spPr>
        <p:txBody>
          <a:bodyPr/>
          <a:lstStyle/>
          <a:p>
            <a:r>
              <a:rPr lang="en-IN" dirty="0"/>
              <a:t>End Goal</a:t>
            </a:r>
          </a:p>
        </p:txBody>
      </p:sp>
      <p:sp>
        <p:nvSpPr>
          <p:cNvPr id="11" name="Content Placeholder 2"/>
          <p:cNvSpPr txBox="1">
            <a:spLocks/>
          </p:cNvSpPr>
          <p:nvPr/>
        </p:nvSpPr>
        <p:spPr>
          <a:xfrm>
            <a:off x="546705" y="3992635"/>
            <a:ext cx="9237375" cy="18072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To identify top products that contribute to the revenue</a:t>
            </a:r>
          </a:p>
          <a:p>
            <a:r>
              <a:rPr lang="en-IN" dirty="0"/>
              <a:t>Analyse the customer purchase behaviour to estimate what items are more likely to be purchased individually or in combination with some other products</a:t>
            </a:r>
          </a:p>
          <a:p>
            <a:r>
              <a:rPr lang="en-IN" dirty="0"/>
              <a:t>Provide recommendations for better inventory management so as to reduce any unnecessary costs</a:t>
            </a:r>
          </a:p>
        </p:txBody>
      </p:sp>
      <p:sp>
        <p:nvSpPr>
          <p:cNvPr id="12" name="Title 1"/>
          <p:cNvSpPr txBox="1">
            <a:spLocks/>
          </p:cNvSpPr>
          <p:nvPr/>
        </p:nvSpPr>
        <p:spPr>
          <a:xfrm>
            <a:off x="686043" y="768726"/>
            <a:ext cx="8596668" cy="8778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Problem Statement</a:t>
            </a:r>
          </a:p>
        </p:txBody>
      </p:sp>
    </p:spTree>
    <p:extLst>
      <p:ext uri="{BB962C8B-B14F-4D97-AF65-F5344CB8AC3E}">
        <p14:creationId xmlns:p14="http://schemas.microsoft.com/office/powerpoint/2010/main" val="243627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IN" b="1" dirty="0"/>
            </a:br>
            <a:br>
              <a:rPr lang="en-IN" dirty="0"/>
            </a:br>
            <a:r>
              <a:rPr lang="en-IN" dirty="0"/>
              <a:t>EDA &amp; Visualizations</a:t>
            </a:r>
          </a:p>
        </p:txBody>
      </p:sp>
    </p:spTree>
    <p:extLst>
      <p:ext uri="{BB962C8B-B14F-4D97-AF65-F5344CB8AC3E}">
        <p14:creationId xmlns:p14="http://schemas.microsoft.com/office/powerpoint/2010/main" val="158245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Top 20 Products by number of Orders">
            <a:extLst>
              <a:ext uri="{FF2B5EF4-FFF2-40B4-BE49-F238E27FC236}">
                <a16:creationId xmlns:a16="http://schemas.microsoft.com/office/drawing/2014/main" id="{FF392F95-338E-47EC-B9B2-D36F248A9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596538"/>
            <a:ext cx="10334655" cy="4589416"/>
          </a:xfrm>
          <a:prstGeom prst="rect">
            <a:avLst/>
          </a:prstGeom>
        </p:spPr>
      </p:pic>
      <p:sp>
        <p:nvSpPr>
          <p:cNvPr id="9" name="Content Placeholder 2"/>
          <p:cNvSpPr txBox="1">
            <a:spLocks/>
          </p:cNvSpPr>
          <p:nvPr/>
        </p:nvSpPr>
        <p:spPr>
          <a:xfrm>
            <a:off x="544330" y="5478012"/>
            <a:ext cx="9237375" cy="8538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most ordered product has been purchased 467 times.</a:t>
            </a:r>
          </a:p>
          <a:p>
            <a:r>
              <a:rPr lang="en-IN" dirty="0"/>
              <a:t>Some products are purchased frequently despite of the high price.</a:t>
            </a:r>
          </a:p>
        </p:txBody>
      </p:sp>
    </p:spTree>
    <p:extLst>
      <p:ext uri="{BB962C8B-B14F-4D97-AF65-F5344CB8AC3E}">
        <p14:creationId xmlns:p14="http://schemas.microsoft.com/office/powerpoint/2010/main" val="298311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17" descr="Top 20 Products by Revenue">
            <a:extLst>
              <a:ext uri="{FF2B5EF4-FFF2-40B4-BE49-F238E27FC236}">
                <a16:creationId xmlns:a16="http://schemas.microsoft.com/office/drawing/2014/main" id="{E6EB53DB-DCA7-4880-833D-BC561B67B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1"/>
            <a:ext cx="10334655" cy="4576354"/>
          </a:xfrm>
          <a:prstGeom prst="rect">
            <a:avLst/>
          </a:prstGeom>
        </p:spPr>
      </p:pic>
      <p:sp>
        <p:nvSpPr>
          <p:cNvPr id="9" name="Content Placeholder 2"/>
          <p:cNvSpPr txBox="1">
            <a:spLocks/>
          </p:cNvSpPr>
          <p:nvPr/>
        </p:nvSpPr>
        <p:spPr>
          <a:xfrm>
            <a:off x="544330" y="5478012"/>
            <a:ext cx="9237375" cy="12885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highest revenue generated is 63,885.</a:t>
            </a:r>
          </a:p>
          <a:p>
            <a:r>
              <a:rPr lang="en-IN" dirty="0"/>
              <a:t>The product that generated highest revenue belongs to the Toys category.</a:t>
            </a:r>
          </a:p>
          <a:p>
            <a:r>
              <a:rPr lang="en-IN" dirty="0"/>
              <a:t>Most of the products in the top 20 list belong to the toys category.</a:t>
            </a:r>
          </a:p>
        </p:txBody>
      </p:sp>
    </p:spTree>
    <p:extLst>
      <p:ext uri="{BB962C8B-B14F-4D97-AF65-F5344CB8AC3E}">
        <p14:creationId xmlns:p14="http://schemas.microsoft.com/office/powerpoint/2010/main" val="395307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2" descr="Orders Per Category">
            <a:extLst>
              <a:ext uri="{FF2B5EF4-FFF2-40B4-BE49-F238E27FC236}">
                <a16:creationId xmlns:a16="http://schemas.microsoft.com/office/drawing/2014/main" id="{5DA81409-502A-40D4-92D1-B9D78C6EA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0"/>
            <a:ext cx="10334655" cy="4868412"/>
          </a:xfrm>
          <a:prstGeom prst="rect">
            <a:avLst/>
          </a:prstGeom>
        </p:spPr>
      </p:pic>
      <p:sp>
        <p:nvSpPr>
          <p:cNvPr id="9" name="Content Placeholder 2"/>
          <p:cNvSpPr txBox="1">
            <a:spLocks/>
          </p:cNvSpPr>
          <p:nvPr/>
        </p:nvSpPr>
        <p:spPr>
          <a:xfrm>
            <a:off x="557392" y="5695406"/>
            <a:ext cx="9237375" cy="41801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Toys category has the highest number of orders which is about 75% of the total orders.</a:t>
            </a:r>
          </a:p>
        </p:txBody>
      </p:sp>
    </p:spTree>
    <p:extLst>
      <p:ext uri="{BB962C8B-B14F-4D97-AF65-F5344CB8AC3E}">
        <p14:creationId xmlns:p14="http://schemas.microsoft.com/office/powerpoint/2010/main" val="264878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2" descr="Frequently Ordered">
            <a:extLst>
              <a:ext uri="{FF2B5EF4-FFF2-40B4-BE49-F238E27FC236}">
                <a16:creationId xmlns:a16="http://schemas.microsoft.com/office/drawing/2014/main" id="{9A6C5652-55C5-4C7B-8094-D66443838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1"/>
            <a:ext cx="10334655" cy="4576354"/>
          </a:xfrm>
          <a:prstGeom prst="rect">
            <a:avLst/>
          </a:prstGeom>
        </p:spPr>
      </p:pic>
      <p:sp>
        <p:nvSpPr>
          <p:cNvPr id="9" name="Content Placeholder 2"/>
          <p:cNvSpPr txBox="1">
            <a:spLocks/>
          </p:cNvSpPr>
          <p:nvPr/>
        </p:nvSpPr>
        <p:spPr>
          <a:xfrm>
            <a:off x="544331" y="5478012"/>
            <a:ext cx="7868150" cy="128854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Toys category is the most ordered category with a total 74,929 orders.</a:t>
            </a:r>
          </a:p>
          <a:p>
            <a:r>
              <a:rPr lang="en-IN" dirty="0"/>
              <a:t>The categories here are filtered to show only the top 20 which are ordered more than 5 times.</a:t>
            </a:r>
          </a:p>
        </p:txBody>
      </p:sp>
    </p:spTree>
    <p:extLst>
      <p:ext uri="{BB962C8B-B14F-4D97-AF65-F5344CB8AC3E}">
        <p14:creationId xmlns:p14="http://schemas.microsoft.com/office/powerpoint/2010/main" val="97984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73435" y="671513"/>
            <a:ext cx="4608347" cy="5376591"/>
          </a:xfrm>
          <a:prstGeom prst="rect">
            <a:avLst/>
          </a:prstGeom>
        </p:spPr>
      </p:pic>
      <p:sp>
        <p:nvSpPr>
          <p:cNvPr id="8" name="Content Placeholder 2"/>
          <p:cNvSpPr txBox="1">
            <a:spLocks/>
          </p:cNvSpPr>
          <p:nvPr/>
        </p:nvSpPr>
        <p:spPr>
          <a:xfrm>
            <a:off x="5603965" y="1284835"/>
            <a:ext cx="3605349" cy="33263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This Revenue Pareto shows the percentage of total running revenue, revenue generated and number of orders for each product id.</a:t>
            </a:r>
          </a:p>
          <a:p>
            <a:r>
              <a:rPr lang="en-IN" dirty="0"/>
              <a:t>It can be used to identify the contribution of the products towards total revenue.</a:t>
            </a:r>
          </a:p>
        </p:txBody>
      </p:sp>
    </p:spTree>
    <p:extLst>
      <p:ext uri="{BB962C8B-B14F-4D97-AF65-F5344CB8AC3E}">
        <p14:creationId xmlns:p14="http://schemas.microsoft.com/office/powerpoint/2010/main" val="3599118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TotalTime>
  <Words>764</Words>
  <Application>Microsoft Office PowerPoint</Application>
  <PresentationFormat>Widescreen</PresentationFormat>
  <Paragraphs>49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Marketing &amp; Retail Analytics</vt:lpstr>
      <vt:lpstr>Problem Statement  &amp; End Goal</vt:lpstr>
      <vt:lpstr>End Goal</vt:lpstr>
      <vt:lpstr>  EDA &amp;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Insights </vt:lpstr>
      <vt:lpstr>  Recommendations</vt:lpstr>
      <vt:lpstr>Recommendations </vt:lpstr>
      <vt:lpstr>  Appendix</vt:lpstr>
      <vt:lpstr>Assumption </vt:lpstr>
      <vt:lpstr>Data Cleaning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dc:title>
  <dc:creator>VIJAY RANGVANI</dc:creator>
  <cp:lastModifiedBy>K, Karishma</cp:lastModifiedBy>
  <cp:revision>24</cp:revision>
  <dcterms:created xsi:type="dcterms:W3CDTF">2022-09-07T07:23:52Z</dcterms:created>
  <dcterms:modified xsi:type="dcterms:W3CDTF">2022-12-26T09:06:30Z</dcterms:modified>
</cp:coreProperties>
</file>