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80" r:id="rId6"/>
    <p:sldId id="290" r:id="rId7"/>
    <p:sldId id="291" r:id="rId8"/>
    <p:sldId id="282" r:id="rId9"/>
    <p:sldId id="283" r:id="rId10"/>
    <p:sldId id="286" r:id="rId11"/>
    <p:sldId id="287" r:id="rId12"/>
    <p:sldId id="284" r:id="rId13"/>
    <p:sldId id="285" r:id="rId14"/>
    <p:sldId id="289" r:id="rId15"/>
    <p:sldId id="293"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19" autoAdjust="0"/>
  </p:normalViewPr>
  <p:slideViewPr>
    <p:cSldViewPr snapToGrid="0">
      <p:cViewPr varScale="1">
        <p:scale>
          <a:sx n="89" d="100"/>
          <a:sy n="89" d="100"/>
        </p:scale>
        <p:origin x="53"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196" y="7191"/>
            <a:ext cx="12192000" cy="685800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06018" y="1650227"/>
            <a:ext cx="3937465" cy="548859"/>
          </a:xfrm>
        </p:spPr>
        <p:txBody>
          <a:bodyPr>
            <a:noAutofit/>
          </a:bodyPr>
          <a:lstStyle/>
          <a:p>
            <a:pPr algn="l"/>
            <a:r>
              <a:rPr lang="en-US" sz="3600" dirty="0">
                <a:solidFill>
                  <a:schemeClr val="tx1"/>
                </a:solidFill>
              </a:rPr>
              <a:t>TEAM MEMBERS:-</a:t>
            </a:r>
          </a:p>
        </p:txBody>
      </p:sp>
      <p:sp>
        <p:nvSpPr>
          <p:cNvPr id="19" name="TextBox 18">
            <a:extLst>
              <a:ext uri="{FF2B5EF4-FFF2-40B4-BE49-F238E27FC236}">
                <a16:creationId xmlns:a16="http://schemas.microsoft.com/office/drawing/2014/main" id="{6240CB32-A23D-4ECE-B740-48A7E4E7F273}"/>
              </a:ext>
            </a:extLst>
          </p:cNvPr>
          <p:cNvSpPr txBox="1"/>
          <p:nvPr/>
        </p:nvSpPr>
        <p:spPr>
          <a:xfrm>
            <a:off x="7433276" y="2199086"/>
            <a:ext cx="6421772" cy="400110"/>
          </a:xfrm>
          <a:prstGeom prst="rect">
            <a:avLst/>
          </a:prstGeom>
          <a:noFill/>
        </p:spPr>
        <p:txBody>
          <a:bodyPr wrap="square">
            <a:spAutoFit/>
          </a:bodyPr>
          <a:lstStyle/>
          <a:p>
            <a:pPr marL="285750" indent="-285750">
              <a:buFont typeface="Wingdings" panose="05000000000000000000" pitchFamily="2" charset="2"/>
              <a:buChar char="Ø"/>
            </a:pPr>
            <a:endParaRPr lang="en-IN" sz="2000" dirty="0"/>
          </a:p>
        </p:txBody>
      </p:sp>
      <p:sp>
        <p:nvSpPr>
          <p:cNvPr id="23" name="TextBox 22">
            <a:extLst>
              <a:ext uri="{FF2B5EF4-FFF2-40B4-BE49-F238E27FC236}">
                <a16:creationId xmlns:a16="http://schemas.microsoft.com/office/drawing/2014/main" id="{CA38BE1A-E1A8-4877-8777-5D8F56BE2B19}"/>
              </a:ext>
            </a:extLst>
          </p:cNvPr>
          <p:cNvSpPr txBox="1"/>
          <p:nvPr/>
        </p:nvSpPr>
        <p:spPr>
          <a:xfrm>
            <a:off x="7097307" y="2348139"/>
            <a:ext cx="6421772" cy="2246769"/>
          </a:xfrm>
          <a:prstGeom prst="rect">
            <a:avLst/>
          </a:prstGeom>
          <a:noFill/>
        </p:spPr>
        <p:txBody>
          <a:bodyPr wrap="square">
            <a:spAutoFit/>
          </a:bodyPr>
          <a:lstStyle/>
          <a:p>
            <a:pPr marL="285750" indent="-285750">
              <a:buFont typeface="Wingdings" panose="05000000000000000000" pitchFamily="2" charset="2"/>
              <a:buChar char="Ø"/>
            </a:pPr>
            <a:r>
              <a:rPr lang="en-IN" sz="2800" dirty="0"/>
              <a:t>Naveen S</a:t>
            </a:r>
          </a:p>
          <a:p>
            <a:pPr marL="285750" indent="-285750">
              <a:buFont typeface="Wingdings" panose="05000000000000000000" pitchFamily="2" charset="2"/>
              <a:buChar char="Ø"/>
            </a:pPr>
            <a:r>
              <a:rPr lang="en-IN" sz="2800" dirty="0"/>
              <a:t>Karishma R</a:t>
            </a:r>
          </a:p>
          <a:p>
            <a:pPr marL="285750" indent="-285750">
              <a:buFont typeface="Wingdings" panose="05000000000000000000" pitchFamily="2" charset="2"/>
              <a:buChar char="Ø"/>
            </a:pPr>
            <a:r>
              <a:rPr lang="en-IN" sz="2800" dirty="0"/>
              <a:t>Hemalatha M</a:t>
            </a:r>
          </a:p>
          <a:p>
            <a:pPr marL="285750" indent="-285750">
              <a:buFont typeface="Wingdings" panose="05000000000000000000" pitchFamily="2" charset="2"/>
              <a:buChar char="Ø"/>
            </a:pPr>
            <a:r>
              <a:rPr lang="en-IN" sz="2800" dirty="0"/>
              <a:t>Lakshmi Praba S</a:t>
            </a:r>
          </a:p>
          <a:p>
            <a:pPr marL="285750" indent="-285750">
              <a:buFont typeface="Wingdings" panose="05000000000000000000" pitchFamily="2" charset="2"/>
              <a:buChar char="Ø"/>
            </a:pPr>
            <a:r>
              <a:rPr lang="en-IN" sz="2800" dirty="0"/>
              <a:t>Kesavan T</a:t>
            </a:r>
          </a:p>
        </p:txBody>
      </p:sp>
      <p:pic>
        <p:nvPicPr>
          <p:cNvPr id="26" name="Picture 25">
            <a:extLst>
              <a:ext uri="{FF2B5EF4-FFF2-40B4-BE49-F238E27FC236}">
                <a16:creationId xmlns:a16="http://schemas.microsoft.com/office/drawing/2014/main" id="{E7A742CE-5D82-4AD1-8367-04AE5E258BC7}"/>
              </a:ext>
            </a:extLst>
          </p:cNvPr>
          <p:cNvPicPr>
            <a:picLocks noChangeAspect="1"/>
          </p:cNvPicPr>
          <p:nvPr/>
        </p:nvPicPr>
        <p:blipFill>
          <a:blip r:embed="rId5"/>
          <a:stretch>
            <a:fillRect/>
          </a:stretch>
        </p:blipFill>
        <p:spPr>
          <a:xfrm>
            <a:off x="7097307" y="504657"/>
            <a:ext cx="4046176" cy="672361"/>
          </a:xfrm>
          <a:prstGeom prst="rect">
            <a:avLst/>
          </a:prstGeom>
        </p:spPr>
      </p:pic>
      <p:pic>
        <p:nvPicPr>
          <p:cNvPr id="29" name="Picture 28">
            <a:extLst>
              <a:ext uri="{FF2B5EF4-FFF2-40B4-BE49-F238E27FC236}">
                <a16:creationId xmlns:a16="http://schemas.microsoft.com/office/drawing/2014/main" id="{28ACF46D-8901-4345-A1B2-401D1A8D6AAC}"/>
              </a:ext>
            </a:extLst>
          </p:cNvPr>
          <p:cNvPicPr>
            <a:picLocks noChangeAspect="1"/>
          </p:cNvPicPr>
          <p:nvPr/>
        </p:nvPicPr>
        <p:blipFill>
          <a:blip r:embed="rId6"/>
          <a:stretch>
            <a:fillRect/>
          </a:stretch>
        </p:blipFill>
        <p:spPr>
          <a:xfrm>
            <a:off x="3196" y="0"/>
            <a:ext cx="3545457" cy="884870"/>
          </a:xfrm>
          <a:prstGeom prst="rect">
            <a:avLst/>
          </a:prstGeom>
        </p:spPr>
      </p:pic>
      <p:pic>
        <p:nvPicPr>
          <p:cNvPr id="31" name="Picture 30">
            <a:extLst>
              <a:ext uri="{FF2B5EF4-FFF2-40B4-BE49-F238E27FC236}">
                <a16:creationId xmlns:a16="http://schemas.microsoft.com/office/drawing/2014/main" id="{A09A2188-0766-416D-8E03-F216EB06751A}"/>
              </a:ext>
            </a:extLst>
          </p:cNvPr>
          <p:cNvPicPr>
            <a:picLocks noChangeAspect="1"/>
          </p:cNvPicPr>
          <p:nvPr/>
        </p:nvPicPr>
        <p:blipFill>
          <a:blip r:embed="rId7"/>
          <a:stretch>
            <a:fillRect/>
          </a:stretch>
        </p:blipFill>
        <p:spPr>
          <a:xfrm>
            <a:off x="3196" y="4038570"/>
            <a:ext cx="5359922" cy="708300"/>
          </a:xfrm>
          <a:prstGeom prst="rect">
            <a:avLst/>
          </a:prstGeom>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6" y="1941971"/>
            <a:ext cx="51816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A2CF-1422-4B6D-887E-9B58DC4CFB40}"/>
              </a:ext>
            </a:extLst>
          </p:cNvPr>
          <p:cNvSpPr>
            <a:spLocks noGrp="1"/>
          </p:cNvSpPr>
          <p:nvPr>
            <p:ph type="title"/>
          </p:nvPr>
        </p:nvSpPr>
        <p:spPr/>
        <p:txBody>
          <a:bodyPr/>
          <a:lstStyle/>
          <a:p>
            <a:r>
              <a:rPr lang="en-IN" dirty="0"/>
              <a:t>Model of the Smart Glass</a:t>
            </a:r>
          </a:p>
        </p:txBody>
      </p:sp>
      <p:pic>
        <p:nvPicPr>
          <p:cNvPr id="5" name="Content Placeholder 4">
            <a:extLst>
              <a:ext uri="{FF2B5EF4-FFF2-40B4-BE49-F238E27FC236}">
                <a16:creationId xmlns:a16="http://schemas.microsoft.com/office/drawing/2014/main" id="{979237F9-627E-4055-8956-88A022CA0E6B}"/>
              </a:ext>
            </a:extLst>
          </p:cNvPr>
          <p:cNvPicPr>
            <a:picLocks noGrp="1" noChangeAspect="1"/>
          </p:cNvPicPr>
          <p:nvPr>
            <p:ph idx="1"/>
          </p:nvPr>
        </p:nvPicPr>
        <p:blipFill>
          <a:blip r:embed="rId2"/>
          <a:stretch>
            <a:fillRect/>
          </a:stretch>
        </p:blipFill>
        <p:spPr>
          <a:xfrm>
            <a:off x="2413416" y="2242180"/>
            <a:ext cx="6522601" cy="2883493"/>
          </a:xfrm>
        </p:spPr>
      </p:pic>
      <p:sp>
        <p:nvSpPr>
          <p:cNvPr id="12" name="Rectangle 11">
            <a:extLst>
              <a:ext uri="{FF2B5EF4-FFF2-40B4-BE49-F238E27FC236}">
                <a16:creationId xmlns:a16="http://schemas.microsoft.com/office/drawing/2014/main" id="{E7A54E08-52C9-49B1-9BA0-8299815C4E00}"/>
              </a:ext>
            </a:extLst>
          </p:cNvPr>
          <p:cNvSpPr/>
          <p:nvPr/>
        </p:nvSpPr>
        <p:spPr>
          <a:xfrm>
            <a:off x="5234729" y="3976382"/>
            <a:ext cx="234893" cy="587230"/>
          </a:xfrm>
          <a:prstGeom prst="rect">
            <a:avLst/>
          </a:prstGeom>
          <a:solidFill>
            <a:schemeClr val="bg1">
              <a:lumMod val="85000"/>
              <a:lumOff val="1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397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2F7619-474F-4687-AC07-B97984B82073}"/>
              </a:ext>
            </a:extLst>
          </p:cNvPr>
          <p:cNvPicPr>
            <a:picLocks noChangeAspect="1"/>
          </p:cNvPicPr>
          <p:nvPr/>
        </p:nvPicPr>
        <p:blipFill>
          <a:blip r:embed="rId2"/>
          <a:stretch>
            <a:fillRect/>
          </a:stretch>
        </p:blipFill>
        <p:spPr>
          <a:xfrm>
            <a:off x="3935730" y="1059180"/>
            <a:ext cx="4320540" cy="4739640"/>
          </a:xfrm>
          <a:prstGeom prst="rect">
            <a:avLst/>
          </a:prstGeom>
        </p:spPr>
      </p:pic>
      <p:sp>
        <p:nvSpPr>
          <p:cNvPr id="6" name="Rectangle 5">
            <a:extLst>
              <a:ext uri="{FF2B5EF4-FFF2-40B4-BE49-F238E27FC236}">
                <a16:creationId xmlns:a16="http://schemas.microsoft.com/office/drawing/2014/main" id="{84053E11-37B7-4ED4-9824-9C433579855A}"/>
              </a:ext>
            </a:extLst>
          </p:cNvPr>
          <p:cNvSpPr/>
          <p:nvPr/>
        </p:nvSpPr>
        <p:spPr>
          <a:xfrm>
            <a:off x="5595457" y="2273417"/>
            <a:ext cx="570451" cy="327170"/>
          </a:xfrm>
          <a:prstGeom prst="rect">
            <a:avLst/>
          </a:prstGeom>
          <a:solidFill>
            <a:schemeClr val="bg1">
              <a:lumMod val="85000"/>
              <a:lumOff val="1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39A7E07-3997-4A3A-B316-1E821D1A26E4}"/>
              </a:ext>
            </a:extLst>
          </p:cNvPr>
          <p:cNvSpPr/>
          <p:nvPr/>
        </p:nvSpPr>
        <p:spPr>
          <a:xfrm rot="14534896">
            <a:off x="6353771" y="1546620"/>
            <a:ext cx="372683" cy="260429"/>
          </a:xfrm>
          <a:prstGeom prst="rect">
            <a:avLst/>
          </a:prstGeom>
          <a:solidFill>
            <a:schemeClr val="bg1">
              <a:lumMod val="85000"/>
              <a:lumOff val="1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924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815C-6A3A-4BA0-BB35-79D5B49DCE82}"/>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B954BE2E-C5C6-40F5-8B98-0154AF1CCD9C}"/>
              </a:ext>
            </a:extLst>
          </p:cNvPr>
          <p:cNvSpPr>
            <a:spLocks noGrp="1"/>
          </p:cNvSpPr>
          <p:nvPr>
            <p:ph idx="1"/>
          </p:nvPr>
        </p:nvSpPr>
        <p:spPr>
          <a:xfrm>
            <a:off x="1014463" y="2093228"/>
            <a:ext cx="10353762" cy="3714749"/>
          </a:xfrm>
        </p:spPr>
        <p:txBody>
          <a:bodyPr>
            <a:normAutofit/>
          </a:bodyPr>
          <a:lstStyle/>
          <a:p>
            <a:r>
              <a:rPr lang="en-IN" sz="3600" dirty="0"/>
              <a:t>Our Mobile App :        EYE BOOK</a:t>
            </a:r>
          </a:p>
          <a:p>
            <a:r>
              <a:rPr lang="en-IN" sz="3600" dirty="0"/>
              <a:t>Further Reference : https://youcansee.nicepage.io</a:t>
            </a:r>
          </a:p>
        </p:txBody>
      </p:sp>
      <p:pic>
        <p:nvPicPr>
          <p:cNvPr id="5" name="Picture 4">
            <a:extLst>
              <a:ext uri="{FF2B5EF4-FFF2-40B4-BE49-F238E27FC236}">
                <a16:creationId xmlns:a16="http://schemas.microsoft.com/office/drawing/2014/main" id="{2ACAC8E6-030C-425C-B156-A6CF107C003F}"/>
              </a:ext>
            </a:extLst>
          </p:cNvPr>
          <p:cNvPicPr>
            <a:picLocks noChangeAspect="1"/>
          </p:cNvPicPr>
          <p:nvPr/>
        </p:nvPicPr>
        <p:blipFill>
          <a:blip r:embed="rId2"/>
          <a:stretch>
            <a:fillRect/>
          </a:stretch>
        </p:blipFill>
        <p:spPr>
          <a:xfrm>
            <a:off x="4939987" y="2219064"/>
            <a:ext cx="613525" cy="460144"/>
          </a:xfrm>
          <a:prstGeom prst="rect">
            <a:avLst/>
          </a:prstGeom>
        </p:spPr>
      </p:pic>
    </p:spTree>
    <p:extLst>
      <p:ext uri="{BB962C8B-B14F-4D97-AF65-F5344CB8AC3E}">
        <p14:creationId xmlns:p14="http://schemas.microsoft.com/office/powerpoint/2010/main" val="123931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55449" y="20572"/>
            <a:ext cx="4538124" cy="970450"/>
          </a:xfrm>
        </p:spPr>
        <p:txBody>
          <a:bodyPr anchor="b">
            <a:normAutofit/>
          </a:bodyPr>
          <a:lstStyle/>
          <a:p>
            <a:pPr algn="l"/>
            <a:r>
              <a:rPr lang="en-US" sz="4000" b="1" dirty="0"/>
              <a:t>CONCLUSION</a:t>
            </a:r>
          </a:p>
        </p:txBody>
      </p:sp>
      <p:pic>
        <p:nvPicPr>
          <p:cNvPr id="15" name="Content Placeholder 14">
            <a:extLst>
              <a:ext uri="{FF2B5EF4-FFF2-40B4-BE49-F238E27FC236}">
                <a16:creationId xmlns:a16="http://schemas.microsoft.com/office/drawing/2014/main" id="{B4813856-E2F3-4534-829C-E8DC93941898}"/>
              </a:ext>
            </a:extLst>
          </p:cNvPr>
          <p:cNvPicPr>
            <a:picLocks noGrp="1" noChangeAspect="1"/>
          </p:cNvPicPr>
          <p:nvPr>
            <p:ph idx="1"/>
          </p:nvPr>
        </p:nvPicPr>
        <p:blipFill>
          <a:blip r:embed="rId7"/>
          <a:stretch>
            <a:fillRect/>
          </a:stretch>
        </p:blipFill>
        <p:spPr>
          <a:xfrm>
            <a:off x="237010" y="335559"/>
            <a:ext cx="5266634" cy="2965447"/>
          </a:xfrm>
        </p:spPr>
      </p:pic>
      <p:pic>
        <p:nvPicPr>
          <p:cNvPr id="17" name="Picture 16">
            <a:extLst>
              <a:ext uri="{FF2B5EF4-FFF2-40B4-BE49-F238E27FC236}">
                <a16:creationId xmlns:a16="http://schemas.microsoft.com/office/drawing/2014/main" id="{8EB14A74-08E2-468A-9E7F-45C481487B1B}"/>
              </a:ext>
            </a:extLst>
          </p:cNvPr>
          <p:cNvPicPr>
            <a:picLocks noChangeAspect="1"/>
          </p:cNvPicPr>
          <p:nvPr/>
        </p:nvPicPr>
        <p:blipFill>
          <a:blip r:embed="rId8"/>
          <a:stretch>
            <a:fillRect/>
          </a:stretch>
        </p:blipFill>
        <p:spPr>
          <a:xfrm>
            <a:off x="237010" y="4218646"/>
            <a:ext cx="5031187" cy="2141210"/>
          </a:xfrm>
          <a:prstGeom prst="rect">
            <a:avLst/>
          </a:prstGeom>
        </p:spPr>
      </p:pic>
      <p:sp>
        <p:nvSpPr>
          <p:cNvPr id="22" name="TextBox 21">
            <a:extLst>
              <a:ext uri="{FF2B5EF4-FFF2-40B4-BE49-F238E27FC236}">
                <a16:creationId xmlns:a16="http://schemas.microsoft.com/office/drawing/2014/main" id="{DFEC2B4C-E284-4202-BB5F-C4AD8044463E}"/>
              </a:ext>
            </a:extLst>
          </p:cNvPr>
          <p:cNvSpPr txBox="1"/>
          <p:nvPr/>
        </p:nvSpPr>
        <p:spPr>
          <a:xfrm>
            <a:off x="6086900" y="1416132"/>
            <a:ext cx="6105099" cy="4524315"/>
          </a:xfrm>
          <a:prstGeom prst="rect">
            <a:avLst/>
          </a:prstGeom>
          <a:noFill/>
        </p:spPr>
        <p:txBody>
          <a:bodyPr wrap="square">
            <a:spAutoFit/>
          </a:bodyPr>
          <a:lstStyle/>
          <a:p>
            <a:pPr algn="just"/>
            <a:r>
              <a:rPr lang="en-IN" sz="3200" dirty="0"/>
              <a:t>Here we are summarising our project regarding the soft copy of smart glass device. I think it should succeed in future at the top most level in India, but the cost of this device is very high and expensive. So it is one of the main drawbacks of this project. Hence we are enclosing our ideas with fulfilled and pleasant thoughts.</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3CB6-CE79-44BA-95E7-13A7451F7652}"/>
              </a:ext>
            </a:extLst>
          </p:cNvPr>
          <p:cNvSpPr>
            <a:spLocks noGrp="1"/>
          </p:cNvSpPr>
          <p:nvPr>
            <p:ph type="title"/>
          </p:nvPr>
        </p:nvSpPr>
        <p:spPr>
          <a:xfrm>
            <a:off x="3316415" y="176169"/>
            <a:ext cx="3856172" cy="1577131"/>
          </a:xfrm>
        </p:spPr>
        <p:txBody>
          <a:bodyPr>
            <a:normAutofit/>
          </a:bodyPr>
          <a:lstStyle/>
          <a:p>
            <a:r>
              <a:rPr lang="en-IN" sz="3600" b="1" dirty="0"/>
              <a:t>INTRODUCTION</a:t>
            </a:r>
          </a:p>
        </p:txBody>
      </p:sp>
      <p:sp>
        <p:nvSpPr>
          <p:cNvPr id="5" name="Content Placeholder 4">
            <a:extLst>
              <a:ext uri="{FF2B5EF4-FFF2-40B4-BE49-F238E27FC236}">
                <a16:creationId xmlns:a16="http://schemas.microsoft.com/office/drawing/2014/main" id="{97D046CF-4C2F-44D9-BEF1-0EDDF71D9E4A}"/>
              </a:ext>
            </a:extLst>
          </p:cNvPr>
          <p:cNvSpPr>
            <a:spLocks noGrp="1"/>
          </p:cNvSpPr>
          <p:nvPr>
            <p:ph idx="1"/>
          </p:nvPr>
        </p:nvSpPr>
        <p:spPr>
          <a:xfrm>
            <a:off x="1039630" y="1640222"/>
            <a:ext cx="10353762" cy="3714749"/>
          </a:xfrm>
        </p:spPr>
        <p:txBody>
          <a:bodyPr>
            <a:noAutofit/>
          </a:bodyPr>
          <a:lstStyle/>
          <a:p>
            <a:pPr algn="just"/>
            <a:r>
              <a:rPr lang="en-IN" sz="3200" dirty="0"/>
              <a:t>We are glad to submit our idea regarding the people who are visually impaired .</a:t>
            </a:r>
          </a:p>
          <a:p>
            <a:pPr algn="just"/>
            <a:r>
              <a:rPr lang="en-IN" sz="3200" dirty="0"/>
              <a:t>Our main aim is, the visually impaired people can also do as same as the normal people. </a:t>
            </a:r>
          </a:p>
          <a:p>
            <a:pPr algn="just"/>
            <a:r>
              <a:rPr lang="en-IN" sz="3200" dirty="0"/>
              <a:t>In this, we planned to create a software application to do a certain things for the visually impaired people.</a:t>
            </a:r>
          </a:p>
          <a:p>
            <a:pPr algn="just"/>
            <a:r>
              <a:rPr lang="en-IN" sz="3200" dirty="0"/>
              <a:t>Here we are introducing a device like eyeglass that will help to guide blind people in certain activities.</a:t>
            </a:r>
          </a:p>
        </p:txBody>
      </p:sp>
    </p:spTree>
    <p:extLst>
      <p:ext uri="{BB962C8B-B14F-4D97-AF65-F5344CB8AC3E}">
        <p14:creationId xmlns:p14="http://schemas.microsoft.com/office/powerpoint/2010/main" val="379920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1CAE-4773-4F09-BB35-F4C541580774}"/>
              </a:ext>
            </a:extLst>
          </p:cNvPr>
          <p:cNvSpPr>
            <a:spLocks noGrp="1"/>
          </p:cNvSpPr>
          <p:nvPr>
            <p:ph type="title"/>
          </p:nvPr>
        </p:nvSpPr>
        <p:spPr/>
        <p:txBody>
          <a:bodyPr/>
          <a:lstStyle/>
          <a:p>
            <a:r>
              <a:rPr lang="en-IN" sz="4800" dirty="0"/>
              <a:t>PROBLEM</a:t>
            </a:r>
            <a:r>
              <a:rPr lang="en-IN" dirty="0"/>
              <a:t> STATEMENT</a:t>
            </a:r>
          </a:p>
        </p:txBody>
      </p:sp>
      <p:sp>
        <p:nvSpPr>
          <p:cNvPr id="3" name="Content Placeholder 2">
            <a:extLst>
              <a:ext uri="{FF2B5EF4-FFF2-40B4-BE49-F238E27FC236}">
                <a16:creationId xmlns:a16="http://schemas.microsoft.com/office/drawing/2014/main" id="{5D9D641E-DD1D-4C3D-8531-22A2D6F670C8}"/>
              </a:ext>
            </a:extLst>
          </p:cNvPr>
          <p:cNvSpPr>
            <a:spLocks noGrp="1"/>
          </p:cNvSpPr>
          <p:nvPr>
            <p:ph idx="1"/>
          </p:nvPr>
        </p:nvSpPr>
        <p:spPr/>
        <p:txBody>
          <a:bodyPr>
            <a:normAutofit fontScale="92500" lnSpcReduction="20000"/>
          </a:bodyPr>
          <a:lstStyle/>
          <a:p>
            <a:pPr marL="3690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EMPOWERING THE DIFFERENTIALLY ABLED WITH </a:t>
            </a:r>
            <a:r>
              <a:rPr lang="en-IN" sz="3500" dirty="0">
                <a:effectLst/>
                <a:latin typeface="Calibri" panose="020F0502020204030204" pitchFamily="34" charset="0"/>
                <a:ea typeface="Calibri" panose="020F0502020204030204" pitchFamily="34" charset="0"/>
                <a:cs typeface="Times New Roman" panose="02020603050405020304" pitchFamily="18" charset="0"/>
              </a:rPr>
              <a:t>TECHNOLOGY</a:t>
            </a:r>
            <a:r>
              <a:rPr lang="en-IN" sz="32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To create apps or IoT projects that can empower people with disabilities.</a:t>
            </a:r>
          </a:p>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1.Dificulties of reading </a:t>
            </a:r>
          </a:p>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2.Pathway detection</a:t>
            </a:r>
          </a:p>
          <a:p>
            <a:endParaRPr lang="en-IN" dirty="0"/>
          </a:p>
        </p:txBody>
      </p:sp>
    </p:spTree>
    <p:extLst>
      <p:ext uri="{BB962C8B-B14F-4D97-AF65-F5344CB8AC3E}">
        <p14:creationId xmlns:p14="http://schemas.microsoft.com/office/powerpoint/2010/main" val="299080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ABEB-CDCC-4C3D-AAFA-69D56F21DD18}"/>
              </a:ext>
            </a:extLst>
          </p:cNvPr>
          <p:cNvSpPr>
            <a:spLocks noGrp="1"/>
          </p:cNvSpPr>
          <p:nvPr>
            <p:ph type="title"/>
          </p:nvPr>
        </p:nvSpPr>
        <p:spPr/>
        <p:txBody>
          <a:bodyPr>
            <a:normAutofit fontScale="90000"/>
          </a:bodyPr>
          <a:lstStyle/>
          <a:p>
            <a:r>
              <a:rPr lang="en-IN" dirty="0"/>
              <a:t>PR0BLEM SOLUTION</a:t>
            </a:r>
            <a:br>
              <a:rPr lang="en-IN" dirty="0"/>
            </a:br>
            <a:endParaRPr lang="en-IN" dirty="0"/>
          </a:p>
        </p:txBody>
      </p:sp>
      <p:sp>
        <p:nvSpPr>
          <p:cNvPr id="3" name="Content Placeholder 2">
            <a:extLst>
              <a:ext uri="{FF2B5EF4-FFF2-40B4-BE49-F238E27FC236}">
                <a16:creationId xmlns:a16="http://schemas.microsoft.com/office/drawing/2014/main" id="{738948A2-F81E-4127-AD18-A8BED036A321}"/>
              </a:ext>
            </a:extLst>
          </p:cNvPr>
          <p:cNvSpPr>
            <a:spLocks noGrp="1"/>
          </p:cNvSpPr>
          <p:nvPr>
            <p:ph idx="1"/>
          </p:nvPr>
        </p:nvSpPr>
        <p:spPr/>
        <p:txBody>
          <a:bodyPr/>
          <a:lstStyle/>
          <a:p>
            <a:pPr algn="just">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By using our device, it scans the text of the page using a AI camera and  it enables the user to hear the text.</a:t>
            </a:r>
          </a:p>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To find the obstacles in the path of the user.</a:t>
            </a:r>
          </a:p>
          <a:p>
            <a:endParaRPr lang="en-IN" dirty="0"/>
          </a:p>
        </p:txBody>
      </p:sp>
    </p:spTree>
    <p:extLst>
      <p:ext uri="{BB962C8B-B14F-4D97-AF65-F5344CB8AC3E}">
        <p14:creationId xmlns:p14="http://schemas.microsoft.com/office/powerpoint/2010/main" val="79329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31A2-CAFE-4BFF-8B6F-0CBE9E8A3EF8}"/>
              </a:ext>
            </a:extLst>
          </p:cNvPr>
          <p:cNvSpPr>
            <a:spLocks noGrp="1"/>
          </p:cNvSpPr>
          <p:nvPr>
            <p:ph type="title"/>
          </p:nvPr>
        </p:nvSpPr>
        <p:spPr>
          <a:xfrm>
            <a:off x="913795" y="114650"/>
            <a:ext cx="10353762" cy="1257300"/>
          </a:xfrm>
        </p:spPr>
        <p:txBody>
          <a:bodyPr/>
          <a:lstStyle/>
          <a:p>
            <a:r>
              <a:rPr lang="en-IN" sz="4800" dirty="0"/>
              <a:t>Construction</a:t>
            </a:r>
            <a:r>
              <a:rPr lang="en-IN" dirty="0"/>
              <a:t> of the Application</a:t>
            </a:r>
          </a:p>
        </p:txBody>
      </p:sp>
      <p:sp>
        <p:nvSpPr>
          <p:cNvPr id="3" name="Content Placeholder 2">
            <a:extLst>
              <a:ext uri="{FF2B5EF4-FFF2-40B4-BE49-F238E27FC236}">
                <a16:creationId xmlns:a16="http://schemas.microsoft.com/office/drawing/2014/main" id="{CA858C05-CBDE-4EFD-AD87-A661C7DF785E}"/>
              </a:ext>
            </a:extLst>
          </p:cNvPr>
          <p:cNvSpPr>
            <a:spLocks noGrp="1"/>
          </p:cNvSpPr>
          <p:nvPr>
            <p:ph idx="1"/>
          </p:nvPr>
        </p:nvSpPr>
        <p:spPr>
          <a:xfrm>
            <a:off x="913795" y="1648611"/>
            <a:ext cx="10353762" cy="3714749"/>
          </a:xfrm>
        </p:spPr>
        <p:txBody>
          <a:bodyPr>
            <a:noAutofit/>
          </a:bodyPr>
          <a:lstStyle/>
          <a:p>
            <a:pPr algn="just"/>
            <a:r>
              <a:rPr lang="en-IN" sz="3200" dirty="0"/>
              <a:t>First and main theme of the app is to find the person who was already registered in the application.</a:t>
            </a:r>
          </a:p>
          <a:p>
            <a:pPr algn="just"/>
            <a:r>
              <a:rPr lang="en-IN" sz="3200" dirty="0"/>
              <a:t>By recording the physical action and voice of visually impaired people, the recorded signal is transformed to the application thus, it helps to find the right person.</a:t>
            </a:r>
          </a:p>
          <a:p>
            <a:pPr algn="just"/>
            <a:r>
              <a:rPr lang="en-IN" sz="3200" dirty="0"/>
              <a:t>In this software application, we are adding new things like Google assistant, Alexa etc., These things helps visually impaired to make communication and also useful for searching things.</a:t>
            </a:r>
          </a:p>
          <a:p>
            <a:pPr algn="just"/>
            <a:r>
              <a:rPr lang="en-IN" sz="3200" dirty="0"/>
              <a:t>If any defect appears in the smart glass ,it will quickly alert the person.</a:t>
            </a:r>
          </a:p>
        </p:txBody>
      </p:sp>
    </p:spTree>
    <p:extLst>
      <p:ext uri="{BB962C8B-B14F-4D97-AF65-F5344CB8AC3E}">
        <p14:creationId xmlns:p14="http://schemas.microsoft.com/office/powerpoint/2010/main" val="420834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EB77-78E7-4F28-9032-201C7C5ACA64}"/>
              </a:ext>
            </a:extLst>
          </p:cNvPr>
          <p:cNvSpPr>
            <a:spLocks noGrp="1"/>
          </p:cNvSpPr>
          <p:nvPr>
            <p:ph type="title"/>
          </p:nvPr>
        </p:nvSpPr>
        <p:spPr>
          <a:xfrm>
            <a:off x="1048019" y="-103464"/>
            <a:ext cx="10353762" cy="1257300"/>
          </a:xfrm>
        </p:spPr>
        <p:txBody>
          <a:bodyPr/>
          <a:lstStyle/>
          <a:p>
            <a:r>
              <a:rPr lang="en-IN" dirty="0"/>
              <a:t>Working of the Smart Glass</a:t>
            </a:r>
          </a:p>
        </p:txBody>
      </p:sp>
      <p:sp>
        <p:nvSpPr>
          <p:cNvPr id="3" name="Content Placeholder 2">
            <a:extLst>
              <a:ext uri="{FF2B5EF4-FFF2-40B4-BE49-F238E27FC236}">
                <a16:creationId xmlns:a16="http://schemas.microsoft.com/office/drawing/2014/main" id="{FDEEFB48-E1AD-447E-A917-4D98B93A4308}"/>
              </a:ext>
            </a:extLst>
          </p:cNvPr>
          <p:cNvSpPr>
            <a:spLocks noGrp="1"/>
          </p:cNvSpPr>
          <p:nvPr>
            <p:ph idx="1"/>
          </p:nvPr>
        </p:nvSpPr>
        <p:spPr>
          <a:xfrm>
            <a:off x="1048019" y="1061557"/>
            <a:ext cx="10353762" cy="3714749"/>
          </a:xfrm>
        </p:spPr>
        <p:txBody>
          <a:bodyPr>
            <a:noAutofit/>
          </a:bodyPr>
          <a:lstStyle/>
          <a:p>
            <a:pPr algn="just"/>
            <a:r>
              <a:rPr lang="en-IN" sz="2800" dirty="0"/>
              <a:t>Technology like smart glass doesn’t change a person’s vision, it helps process visual information.</a:t>
            </a:r>
          </a:p>
          <a:p>
            <a:pPr algn="just"/>
            <a:r>
              <a:rPr lang="en-IN" sz="2800" dirty="0"/>
              <a:t>Our main theme by the use of this smart glass is, the  blind person also feels like a normal person without any insecurities and fear.</a:t>
            </a:r>
          </a:p>
          <a:p>
            <a:pPr algn="just"/>
            <a:r>
              <a:rPr lang="en-IN" sz="2800" dirty="0"/>
              <a:t>For  visually impaired people, when the new people is introduced to them they feel some insecure or confused about the people. But using this smart glass, for the first time the smart glass scans the people only for 10 seconds it records and stores the information about the people.</a:t>
            </a:r>
          </a:p>
          <a:p>
            <a:pPr algn="just"/>
            <a:r>
              <a:rPr lang="en-IN" sz="2800" dirty="0"/>
              <a:t>And the next time, when they meet each other , mobile application reminds the blind people who they are, with the help AI camera in the smart glass.</a:t>
            </a:r>
          </a:p>
          <a:p>
            <a:pPr algn="just"/>
            <a:endParaRPr lang="en-IN" sz="2800" dirty="0"/>
          </a:p>
        </p:txBody>
      </p:sp>
    </p:spTree>
    <p:extLst>
      <p:ext uri="{BB962C8B-B14F-4D97-AF65-F5344CB8AC3E}">
        <p14:creationId xmlns:p14="http://schemas.microsoft.com/office/powerpoint/2010/main" val="418890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164D-D8C1-4D70-8F60-9732FF555209}"/>
              </a:ext>
            </a:extLst>
          </p:cNvPr>
          <p:cNvSpPr>
            <a:spLocks noGrp="1"/>
          </p:cNvSpPr>
          <p:nvPr>
            <p:ph type="title"/>
          </p:nvPr>
        </p:nvSpPr>
        <p:spPr/>
        <p:txBody>
          <a:bodyPr/>
          <a:lstStyle/>
          <a:p>
            <a:r>
              <a:rPr lang="en-IN" dirty="0"/>
              <a:t>Working of the Smart Glass</a:t>
            </a:r>
          </a:p>
        </p:txBody>
      </p:sp>
      <p:sp>
        <p:nvSpPr>
          <p:cNvPr id="3" name="Content Placeholder 2">
            <a:extLst>
              <a:ext uri="{FF2B5EF4-FFF2-40B4-BE49-F238E27FC236}">
                <a16:creationId xmlns:a16="http://schemas.microsoft.com/office/drawing/2014/main" id="{CB09920C-CE9B-4BC7-8D0B-DC52E9C268A1}"/>
              </a:ext>
            </a:extLst>
          </p:cNvPr>
          <p:cNvSpPr>
            <a:spLocks noGrp="1"/>
          </p:cNvSpPr>
          <p:nvPr>
            <p:ph idx="1"/>
          </p:nvPr>
        </p:nvSpPr>
        <p:spPr/>
        <p:txBody>
          <a:bodyPr>
            <a:normAutofit lnSpcReduction="10000"/>
          </a:bodyPr>
          <a:lstStyle/>
          <a:p>
            <a:pPr algn="just"/>
            <a:r>
              <a:rPr lang="en-IN" sz="2800" dirty="0"/>
              <a:t>The smart glass also helps in pathway detection with the help of AI camera and sensors like </a:t>
            </a:r>
            <a:r>
              <a:rPr lang="en-IN" sz="2800" dirty="0" err="1"/>
              <a:t>luminar</a:t>
            </a:r>
            <a:r>
              <a:rPr lang="en-IN" sz="2800" dirty="0"/>
              <a:t> sensor and intelligent image sensor.</a:t>
            </a:r>
          </a:p>
          <a:p>
            <a:pPr algn="just"/>
            <a:r>
              <a:rPr lang="en-IN" sz="2800" dirty="0"/>
              <a:t>For Example, When  non-living thing is near to you </a:t>
            </a:r>
            <a:r>
              <a:rPr lang="en-IN" sz="2800" dirty="0" err="1"/>
              <a:t>i.e</a:t>
            </a:r>
            <a:r>
              <a:rPr lang="en-IN" sz="2800" dirty="0"/>
              <a:t>, 10 feat near it will sound on different alarm and when the living thing is near to you </a:t>
            </a:r>
            <a:r>
              <a:rPr lang="en-IN" sz="2800" dirty="0" err="1"/>
              <a:t>i.e</a:t>
            </a:r>
            <a:r>
              <a:rPr lang="en-IN" sz="2800" dirty="0"/>
              <a:t>, as same as 10 feet near, it will sound with different and unique stations of sound.</a:t>
            </a:r>
          </a:p>
          <a:p>
            <a:pPr algn="just"/>
            <a:r>
              <a:rPr lang="en-IN" sz="2800" dirty="0"/>
              <a:t>It also recognizes the product colours and vehicle type etc….</a:t>
            </a:r>
          </a:p>
          <a:p>
            <a:pPr algn="just"/>
            <a:endParaRPr lang="en-IN" sz="2800" dirty="0"/>
          </a:p>
          <a:p>
            <a:pPr algn="just"/>
            <a:endParaRPr lang="en-IN" dirty="0"/>
          </a:p>
        </p:txBody>
      </p:sp>
    </p:spTree>
    <p:extLst>
      <p:ext uri="{BB962C8B-B14F-4D97-AF65-F5344CB8AC3E}">
        <p14:creationId xmlns:p14="http://schemas.microsoft.com/office/powerpoint/2010/main" val="242301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B552-8E2C-46A6-8FD5-9CEDA759778E}"/>
              </a:ext>
            </a:extLst>
          </p:cNvPr>
          <p:cNvSpPr>
            <a:spLocks noGrp="1"/>
          </p:cNvSpPr>
          <p:nvPr>
            <p:ph type="title"/>
          </p:nvPr>
        </p:nvSpPr>
        <p:spPr/>
        <p:txBody>
          <a:bodyPr/>
          <a:lstStyle/>
          <a:p>
            <a:r>
              <a:rPr lang="en-IN" sz="4800" dirty="0"/>
              <a:t>Working</a:t>
            </a:r>
            <a:r>
              <a:rPr lang="en-IN" dirty="0"/>
              <a:t> of the Smart Glass</a:t>
            </a:r>
          </a:p>
        </p:txBody>
      </p:sp>
      <p:sp>
        <p:nvSpPr>
          <p:cNvPr id="3" name="Content Placeholder 2">
            <a:extLst>
              <a:ext uri="{FF2B5EF4-FFF2-40B4-BE49-F238E27FC236}">
                <a16:creationId xmlns:a16="http://schemas.microsoft.com/office/drawing/2014/main" id="{18B7835C-DB4B-4CF3-B37F-6F37C9F9588D}"/>
              </a:ext>
            </a:extLst>
          </p:cNvPr>
          <p:cNvSpPr>
            <a:spLocks noGrp="1"/>
          </p:cNvSpPr>
          <p:nvPr>
            <p:ph idx="1"/>
          </p:nvPr>
        </p:nvSpPr>
        <p:spPr/>
        <p:txBody>
          <a:bodyPr/>
          <a:lstStyle/>
          <a:p>
            <a:pPr algn="just"/>
            <a:r>
              <a:rPr lang="en-IN" sz="2800" dirty="0"/>
              <a:t>Gesture like checking the times with or without a watch.</a:t>
            </a:r>
          </a:p>
          <a:p>
            <a:pPr algn="just"/>
            <a:r>
              <a:rPr lang="en-IN" sz="2800" dirty="0"/>
              <a:t>The visually impaired people can also read books like us.</a:t>
            </a:r>
          </a:p>
          <a:p>
            <a:pPr algn="just"/>
            <a:r>
              <a:rPr lang="en-IN" sz="2800" dirty="0"/>
              <a:t> For example, they can scan the book with the help of AI camera (by voice commands like, “ok smart glass scan the book” ) and AI like </a:t>
            </a:r>
            <a:r>
              <a:rPr lang="en-IN" sz="2800" dirty="0" err="1"/>
              <a:t>alexa</a:t>
            </a:r>
            <a:r>
              <a:rPr lang="en-IN" sz="2800" dirty="0"/>
              <a:t> or google  assistance will translate it.</a:t>
            </a:r>
          </a:p>
          <a:p>
            <a:pPr algn="just"/>
            <a:endParaRPr lang="en-IN" dirty="0"/>
          </a:p>
        </p:txBody>
      </p:sp>
    </p:spTree>
    <p:extLst>
      <p:ext uri="{BB962C8B-B14F-4D97-AF65-F5344CB8AC3E}">
        <p14:creationId xmlns:p14="http://schemas.microsoft.com/office/powerpoint/2010/main" val="200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B0DA-937B-45DE-80CC-3C3F72EAEF74}"/>
              </a:ext>
            </a:extLst>
          </p:cNvPr>
          <p:cNvSpPr>
            <a:spLocks noGrp="1"/>
          </p:cNvSpPr>
          <p:nvPr>
            <p:ph type="title"/>
          </p:nvPr>
        </p:nvSpPr>
        <p:spPr>
          <a:xfrm>
            <a:off x="1554106" y="130479"/>
            <a:ext cx="7656999" cy="386686"/>
          </a:xfrm>
        </p:spPr>
        <p:txBody>
          <a:bodyPr>
            <a:normAutofit fontScale="90000"/>
          </a:bodyPr>
          <a:lstStyle/>
          <a:p>
            <a:r>
              <a:rPr lang="en-IN" dirty="0"/>
              <a:t>Block Diagram of Smart Glass </a:t>
            </a:r>
          </a:p>
        </p:txBody>
      </p:sp>
      <p:pic>
        <p:nvPicPr>
          <p:cNvPr id="13" name="Picture 12">
            <a:extLst>
              <a:ext uri="{FF2B5EF4-FFF2-40B4-BE49-F238E27FC236}">
                <a16:creationId xmlns:a16="http://schemas.microsoft.com/office/drawing/2014/main" id="{C7C3F6C6-0FEA-4313-8D93-4C0FFEAB1858}"/>
              </a:ext>
            </a:extLst>
          </p:cNvPr>
          <p:cNvPicPr>
            <a:picLocks noChangeAspect="1"/>
          </p:cNvPicPr>
          <p:nvPr/>
        </p:nvPicPr>
        <p:blipFill>
          <a:blip r:embed="rId2"/>
          <a:stretch>
            <a:fillRect/>
          </a:stretch>
        </p:blipFill>
        <p:spPr>
          <a:xfrm>
            <a:off x="1319405" y="692168"/>
            <a:ext cx="8918989" cy="6270228"/>
          </a:xfrm>
          <a:prstGeom prst="rect">
            <a:avLst/>
          </a:prstGeom>
        </p:spPr>
      </p:pic>
      <p:sp>
        <p:nvSpPr>
          <p:cNvPr id="15" name="Content Placeholder 14">
            <a:extLst>
              <a:ext uri="{FF2B5EF4-FFF2-40B4-BE49-F238E27FC236}">
                <a16:creationId xmlns:a16="http://schemas.microsoft.com/office/drawing/2014/main" id="{566C242B-0025-4FCE-8D8A-B5A7DEF0A370}"/>
              </a:ext>
            </a:extLst>
          </p:cNvPr>
          <p:cNvSpPr>
            <a:spLocks noGrp="1"/>
          </p:cNvSpPr>
          <p:nvPr>
            <p:ph idx="1"/>
          </p:nvPr>
        </p:nvSpPr>
        <p:spPr>
          <a:xfrm>
            <a:off x="586853" y="1201684"/>
            <a:ext cx="3441683" cy="730633"/>
          </a:xfrm>
        </p:spPr>
        <p:txBody>
          <a:bodyPr>
            <a:normAutofit/>
          </a:bodyPr>
          <a:lstStyle/>
          <a:p>
            <a:pPr marL="36900" indent="0">
              <a:buNone/>
            </a:pPr>
            <a:r>
              <a:rPr lang="en-IN" dirty="0"/>
              <a:t> </a:t>
            </a:r>
          </a:p>
        </p:txBody>
      </p:sp>
      <p:sp>
        <p:nvSpPr>
          <p:cNvPr id="19" name="TextBox 18">
            <a:extLst>
              <a:ext uri="{FF2B5EF4-FFF2-40B4-BE49-F238E27FC236}">
                <a16:creationId xmlns:a16="http://schemas.microsoft.com/office/drawing/2014/main" id="{036B7133-97BE-48D1-A343-58041D7CDF55}"/>
              </a:ext>
            </a:extLst>
          </p:cNvPr>
          <p:cNvSpPr txBox="1"/>
          <p:nvPr/>
        </p:nvSpPr>
        <p:spPr>
          <a:xfrm>
            <a:off x="4863989" y="3258730"/>
            <a:ext cx="6880663" cy="830997"/>
          </a:xfrm>
          <a:prstGeom prst="rect">
            <a:avLst/>
          </a:prstGeom>
          <a:noFill/>
        </p:spPr>
        <p:txBody>
          <a:bodyPr wrap="square">
            <a:spAutoFit/>
          </a:bodyPr>
          <a:lstStyle/>
          <a:p>
            <a:r>
              <a:rPr lang="en-IN" sz="2400" dirty="0"/>
              <a:t>Raspberry</a:t>
            </a:r>
          </a:p>
          <a:p>
            <a:r>
              <a:rPr lang="en-IN" sz="2400" dirty="0"/>
              <a:t> pi</a:t>
            </a:r>
          </a:p>
        </p:txBody>
      </p:sp>
      <p:sp>
        <p:nvSpPr>
          <p:cNvPr id="21" name="TextBox 20">
            <a:extLst>
              <a:ext uri="{FF2B5EF4-FFF2-40B4-BE49-F238E27FC236}">
                <a16:creationId xmlns:a16="http://schemas.microsoft.com/office/drawing/2014/main" id="{2A25B45D-9772-405D-802D-B0350B19FAD8}"/>
              </a:ext>
            </a:extLst>
          </p:cNvPr>
          <p:cNvSpPr txBox="1"/>
          <p:nvPr/>
        </p:nvSpPr>
        <p:spPr>
          <a:xfrm>
            <a:off x="7609389" y="2754124"/>
            <a:ext cx="6098720" cy="461665"/>
          </a:xfrm>
          <a:prstGeom prst="rect">
            <a:avLst/>
          </a:prstGeom>
          <a:noFill/>
        </p:spPr>
        <p:txBody>
          <a:bodyPr wrap="square">
            <a:spAutoFit/>
          </a:bodyPr>
          <a:lstStyle/>
          <a:p>
            <a:r>
              <a:rPr lang="en-IN" sz="2400" dirty="0"/>
              <a:t>Ultrasonic</a:t>
            </a:r>
          </a:p>
        </p:txBody>
      </p:sp>
      <p:sp>
        <p:nvSpPr>
          <p:cNvPr id="23" name="TextBox 22">
            <a:extLst>
              <a:ext uri="{FF2B5EF4-FFF2-40B4-BE49-F238E27FC236}">
                <a16:creationId xmlns:a16="http://schemas.microsoft.com/office/drawing/2014/main" id="{33EDE604-FD7E-4837-BCF3-8519A608897C}"/>
              </a:ext>
            </a:extLst>
          </p:cNvPr>
          <p:cNvSpPr txBox="1"/>
          <p:nvPr/>
        </p:nvSpPr>
        <p:spPr>
          <a:xfrm>
            <a:off x="1953606" y="2754124"/>
            <a:ext cx="6858000" cy="461665"/>
          </a:xfrm>
          <a:prstGeom prst="rect">
            <a:avLst/>
          </a:prstGeom>
          <a:noFill/>
        </p:spPr>
        <p:txBody>
          <a:bodyPr wrap="square">
            <a:spAutoFit/>
          </a:bodyPr>
          <a:lstStyle/>
          <a:p>
            <a:r>
              <a:rPr lang="en-IN" sz="2400" dirty="0"/>
              <a:t>AI Camera</a:t>
            </a:r>
          </a:p>
        </p:txBody>
      </p:sp>
      <p:sp>
        <p:nvSpPr>
          <p:cNvPr id="25" name="TextBox 24">
            <a:extLst>
              <a:ext uri="{FF2B5EF4-FFF2-40B4-BE49-F238E27FC236}">
                <a16:creationId xmlns:a16="http://schemas.microsoft.com/office/drawing/2014/main" id="{58D022D4-3C54-4F19-9E33-DDB9E42B4FE2}"/>
              </a:ext>
            </a:extLst>
          </p:cNvPr>
          <p:cNvSpPr txBox="1"/>
          <p:nvPr/>
        </p:nvSpPr>
        <p:spPr>
          <a:xfrm>
            <a:off x="5115252" y="5704167"/>
            <a:ext cx="6858000" cy="461665"/>
          </a:xfrm>
          <a:prstGeom prst="rect">
            <a:avLst/>
          </a:prstGeom>
          <a:noFill/>
        </p:spPr>
        <p:txBody>
          <a:bodyPr wrap="square">
            <a:spAutoFit/>
          </a:bodyPr>
          <a:lstStyle/>
          <a:p>
            <a:r>
              <a:rPr lang="en-IN" sz="2400" dirty="0"/>
              <a:t>Vibrator</a:t>
            </a:r>
          </a:p>
        </p:txBody>
      </p:sp>
      <p:sp>
        <p:nvSpPr>
          <p:cNvPr id="27" name="TextBox 26">
            <a:extLst>
              <a:ext uri="{FF2B5EF4-FFF2-40B4-BE49-F238E27FC236}">
                <a16:creationId xmlns:a16="http://schemas.microsoft.com/office/drawing/2014/main" id="{7D3ACB13-5437-4EFC-8AE8-27DC41EE4D38}"/>
              </a:ext>
            </a:extLst>
          </p:cNvPr>
          <p:cNvSpPr txBox="1"/>
          <p:nvPr/>
        </p:nvSpPr>
        <p:spPr>
          <a:xfrm>
            <a:off x="5115252" y="1218321"/>
            <a:ext cx="6858000" cy="461665"/>
          </a:xfrm>
          <a:prstGeom prst="rect">
            <a:avLst/>
          </a:prstGeom>
          <a:noFill/>
        </p:spPr>
        <p:txBody>
          <a:bodyPr wrap="square">
            <a:spAutoFit/>
          </a:bodyPr>
          <a:lstStyle/>
          <a:p>
            <a:r>
              <a:rPr lang="en-IN" sz="2400" dirty="0"/>
              <a:t>Mic</a:t>
            </a:r>
          </a:p>
        </p:txBody>
      </p:sp>
      <p:sp>
        <p:nvSpPr>
          <p:cNvPr id="29" name="TextBox 28">
            <a:extLst>
              <a:ext uri="{FF2B5EF4-FFF2-40B4-BE49-F238E27FC236}">
                <a16:creationId xmlns:a16="http://schemas.microsoft.com/office/drawing/2014/main" id="{13438DDD-B374-432B-A43B-1ED939DF3EC6}"/>
              </a:ext>
            </a:extLst>
          </p:cNvPr>
          <p:cNvSpPr txBox="1"/>
          <p:nvPr/>
        </p:nvSpPr>
        <p:spPr>
          <a:xfrm>
            <a:off x="2081614" y="4681285"/>
            <a:ext cx="1608644" cy="830997"/>
          </a:xfrm>
          <a:prstGeom prst="rect">
            <a:avLst/>
          </a:prstGeom>
          <a:noFill/>
        </p:spPr>
        <p:txBody>
          <a:bodyPr wrap="square">
            <a:spAutoFit/>
          </a:bodyPr>
          <a:lstStyle/>
          <a:p>
            <a:r>
              <a:rPr lang="en-IN" sz="2400" dirty="0"/>
              <a:t>Battery(5V,2A)</a:t>
            </a:r>
          </a:p>
        </p:txBody>
      </p:sp>
      <p:sp>
        <p:nvSpPr>
          <p:cNvPr id="31" name="TextBox 30">
            <a:extLst>
              <a:ext uri="{FF2B5EF4-FFF2-40B4-BE49-F238E27FC236}">
                <a16:creationId xmlns:a16="http://schemas.microsoft.com/office/drawing/2014/main" id="{FCCFD2BE-55A7-4384-B1E6-BA51333BCB6D}"/>
              </a:ext>
            </a:extLst>
          </p:cNvPr>
          <p:cNvSpPr txBox="1"/>
          <p:nvPr/>
        </p:nvSpPr>
        <p:spPr>
          <a:xfrm>
            <a:off x="7676823" y="4618101"/>
            <a:ext cx="6858000" cy="461665"/>
          </a:xfrm>
          <a:prstGeom prst="rect">
            <a:avLst/>
          </a:prstGeom>
          <a:noFill/>
        </p:spPr>
        <p:txBody>
          <a:bodyPr wrap="square">
            <a:spAutoFit/>
          </a:bodyPr>
          <a:lstStyle/>
          <a:p>
            <a:r>
              <a:rPr lang="en-IN" sz="2400" dirty="0"/>
              <a:t>sensors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262" y="4089728"/>
            <a:ext cx="442911" cy="1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154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{AC69A4C9-0204-48C0-A011-4566D65B94C3}tf55705232_win32</Template>
  <TotalTime>794</TotalTime>
  <Words>667</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Goudy Old Style</vt:lpstr>
      <vt:lpstr>Wingdings</vt:lpstr>
      <vt:lpstr>Wingdings 2</vt:lpstr>
      <vt:lpstr>SlateVTI</vt:lpstr>
      <vt:lpstr>TEAM MEMBERS:-</vt:lpstr>
      <vt:lpstr>INTRODUCTION</vt:lpstr>
      <vt:lpstr>PROBLEM STATEMENT</vt:lpstr>
      <vt:lpstr>PR0BLEM SOLUTION </vt:lpstr>
      <vt:lpstr>Construction of the Application</vt:lpstr>
      <vt:lpstr>Working of the Smart Glass</vt:lpstr>
      <vt:lpstr>Working of the Smart Glass</vt:lpstr>
      <vt:lpstr>Working of the Smart Glass</vt:lpstr>
      <vt:lpstr>Block Diagram of Smart Glass </vt:lpstr>
      <vt:lpstr>Model of the Smart Glass</vt:lpstr>
      <vt:lpstr>PowerPoint Presentation</vt:lpstr>
      <vt:lpstr>REFERENCE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devarajan t</dc:creator>
  <cp:lastModifiedBy>devarajan t</cp:lastModifiedBy>
  <cp:revision>16</cp:revision>
  <dcterms:created xsi:type="dcterms:W3CDTF">2022-02-24T16:23:19Z</dcterms:created>
  <dcterms:modified xsi:type="dcterms:W3CDTF">2022-02-28T04:57:21Z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