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8" r:id="rId8"/>
    <p:sldId id="279" r:id="rId9"/>
    <p:sldId id="281" r:id="rId10"/>
    <p:sldId id="285" r:id="rId11"/>
    <p:sldId id="297" r:id="rId12"/>
    <p:sldId id="271" r:id="rId13"/>
    <p:sldId id="280" r:id="rId14"/>
    <p:sldId id="289" r:id="rId15"/>
    <p:sldId id="290" r:id="rId16"/>
    <p:sldId id="291" r:id="rId17"/>
    <p:sldId id="292" r:id="rId18"/>
    <p:sldId id="293" r:id="rId19"/>
    <p:sldId id="294" r:id="rId20"/>
    <p:sldId id="295" r:id="rId21"/>
    <p:sldId id="296" r:id="rId22"/>
    <p:sldId id="283"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tki Kulkarni" userId="61bfc1611f56ea1d" providerId="LiveId" clId="{6ADB1F44-5D90-4E8A-A925-646EA91B5230}"/>
    <pc:docChg chg="custSel addSld delSld modSld sldOrd">
      <pc:chgData name="Ketki Kulkarni" userId="61bfc1611f56ea1d" providerId="LiveId" clId="{6ADB1F44-5D90-4E8A-A925-646EA91B5230}" dt="2021-04-24T15:22:15.045" v="542" actId="2696"/>
      <pc:docMkLst>
        <pc:docMk/>
      </pc:docMkLst>
      <pc:sldChg chg="ord">
        <pc:chgData name="Ketki Kulkarni" userId="61bfc1611f56ea1d" providerId="LiveId" clId="{6ADB1F44-5D90-4E8A-A925-646EA91B5230}" dt="2021-04-24T15:18:59.176" v="534"/>
        <pc:sldMkLst>
          <pc:docMk/>
          <pc:sldMk cId="2245755237" sldId="258"/>
        </pc:sldMkLst>
      </pc:sldChg>
      <pc:sldChg chg="modSp mod">
        <pc:chgData name="Ketki Kulkarni" userId="61bfc1611f56ea1d" providerId="LiveId" clId="{6ADB1F44-5D90-4E8A-A925-646EA91B5230}" dt="2021-03-22T04:52:41.987" v="2" actId="20577"/>
        <pc:sldMkLst>
          <pc:docMk/>
          <pc:sldMk cId="3277909952" sldId="261"/>
        </pc:sldMkLst>
        <pc:spChg chg="mod">
          <ac:chgData name="Ketki Kulkarni" userId="61bfc1611f56ea1d" providerId="LiveId" clId="{6ADB1F44-5D90-4E8A-A925-646EA91B5230}" dt="2021-03-22T04:52:41.987" v="2" actId="20577"/>
          <ac:spMkLst>
            <pc:docMk/>
            <pc:sldMk cId="3277909952" sldId="261"/>
            <ac:spMk id="3" creationId="{AC4EEC90-7E66-48AB-BA7C-0737460886B5}"/>
          </ac:spMkLst>
        </pc:spChg>
      </pc:sldChg>
      <pc:sldChg chg="modSp mod">
        <pc:chgData name="Ketki Kulkarni" userId="61bfc1611f56ea1d" providerId="LiveId" clId="{6ADB1F44-5D90-4E8A-A925-646EA91B5230}" dt="2021-03-22T07:44:09.418" v="10" actId="20577"/>
        <pc:sldMkLst>
          <pc:docMk/>
          <pc:sldMk cId="3195056623" sldId="280"/>
        </pc:sldMkLst>
        <pc:spChg chg="mod">
          <ac:chgData name="Ketki Kulkarni" userId="61bfc1611f56ea1d" providerId="LiveId" clId="{6ADB1F44-5D90-4E8A-A925-646EA91B5230}" dt="2021-03-22T07:44:09.418" v="10" actId="20577"/>
          <ac:spMkLst>
            <pc:docMk/>
            <pc:sldMk cId="3195056623" sldId="280"/>
            <ac:spMk id="3" creationId="{7B3021C1-F825-4EE1-A4D3-10522FE4A630}"/>
          </ac:spMkLst>
        </pc:spChg>
      </pc:sldChg>
      <pc:sldChg chg="del">
        <pc:chgData name="Ketki Kulkarni" userId="61bfc1611f56ea1d" providerId="LiveId" clId="{6ADB1F44-5D90-4E8A-A925-646EA91B5230}" dt="2021-03-22T04:52:12.570" v="0" actId="2696"/>
        <pc:sldMkLst>
          <pc:docMk/>
          <pc:sldMk cId="3376254402" sldId="280"/>
        </pc:sldMkLst>
      </pc:sldChg>
      <pc:sldChg chg="addSp delSp modSp new mod ord">
        <pc:chgData name="Ketki Kulkarni" userId="61bfc1611f56ea1d" providerId="LiveId" clId="{6ADB1F44-5D90-4E8A-A925-646EA91B5230}" dt="2021-04-24T15:20:34.428" v="541" actId="20577"/>
        <pc:sldMkLst>
          <pc:docMk/>
          <pc:sldMk cId="1864003488" sldId="281"/>
        </pc:sldMkLst>
        <pc:spChg chg="mod">
          <ac:chgData name="Ketki Kulkarni" userId="61bfc1611f56ea1d" providerId="LiveId" clId="{6ADB1F44-5D90-4E8A-A925-646EA91B5230}" dt="2021-04-24T15:20:34.428" v="541" actId="20577"/>
          <ac:spMkLst>
            <pc:docMk/>
            <pc:sldMk cId="1864003488" sldId="281"/>
            <ac:spMk id="2" creationId="{CA2C4E79-F43D-4EFD-97EA-88AA1D942CB5}"/>
          </ac:spMkLst>
        </pc:spChg>
        <pc:spChg chg="del mod">
          <ac:chgData name="Ketki Kulkarni" userId="61bfc1611f56ea1d" providerId="LiveId" clId="{6ADB1F44-5D90-4E8A-A925-646EA91B5230}" dt="2021-04-11T07:49:46.578" v="38" actId="3680"/>
          <ac:spMkLst>
            <pc:docMk/>
            <pc:sldMk cId="1864003488" sldId="281"/>
            <ac:spMk id="3" creationId="{AA0D976C-ABA9-4AE2-998C-C1142964D1DE}"/>
          </ac:spMkLst>
        </pc:spChg>
        <pc:graphicFrameChg chg="add mod ord modGraphic">
          <ac:chgData name="Ketki Kulkarni" userId="61bfc1611f56ea1d" providerId="LiveId" clId="{6ADB1F44-5D90-4E8A-A925-646EA91B5230}" dt="2021-04-24T15:17:56.494" v="532" actId="20577"/>
          <ac:graphicFrameMkLst>
            <pc:docMk/>
            <pc:sldMk cId="1864003488" sldId="281"/>
            <ac:graphicFrameMk id="4" creationId="{34891167-9CD3-4174-B1B4-431F32AF1650}"/>
          </ac:graphicFrameMkLst>
        </pc:graphicFrameChg>
      </pc:sldChg>
      <pc:sldChg chg="modSp new del mod">
        <pc:chgData name="Ketki Kulkarni" userId="61bfc1611f56ea1d" providerId="LiveId" clId="{6ADB1F44-5D90-4E8A-A925-646EA91B5230}" dt="2021-04-24T15:22:15.045" v="542" actId="2696"/>
        <pc:sldMkLst>
          <pc:docMk/>
          <pc:sldMk cId="2060806559" sldId="282"/>
        </pc:sldMkLst>
        <pc:spChg chg="mod">
          <ac:chgData name="Ketki Kulkarni" userId="61bfc1611f56ea1d" providerId="LiveId" clId="{6ADB1F44-5D90-4E8A-A925-646EA91B5230}" dt="2021-04-24T15:16:06.389" v="529" actId="2711"/>
          <ac:spMkLst>
            <pc:docMk/>
            <pc:sldMk cId="2060806559" sldId="282"/>
            <ac:spMk id="2" creationId="{E45541BF-C6FA-4AF5-893F-D3C61AE02E3E}"/>
          </ac:spMkLst>
        </pc:spChg>
        <pc:spChg chg="mod">
          <ac:chgData name="Ketki Kulkarni" userId="61bfc1611f56ea1d" providerId="LiveId" clId="{6ADB1F44-5D90-4E8A-A925-646EA91B5230}" dt="2021-04-24T10:12:44.251" v="455" actId="20577"/>
          <ac:spMkLst>
            <pc:docMk/>
            <pc:sldMk cId="2060806559" sldId="282"/>
            <ac:spMk id="3" creationId="{2C5EA3CD-9BA2-42C4-8D2E-B797FBB680B3}"/>
          </ac:spMkLst>
        </pc:spChg>
      </pc:sldChg>
      <pc:sldChg chg="modSp new mod">
        <pc:chgData name="Ketki Kulkarni" userId="61bfc1611f56ea1d" providerId="LiveId" clId="{6ADB1F44-5D90-4E8A-A925-646EA91B5230}" dt="2021-04-24T15:15:50.174" v="528" actId="113"/>
        <pc:sldMkLst>
          <pc:docMk/>
          <pc:sldMk cId="105902885" sldId="283"/>
        </pc:sldMkLst>
        <pc:spChg chg="mod">
          <ac:chgData name="Ketki Kulkarni" userId="61bfc1611f56ea1d" providerId="LiveId" clId="{6ADB1F44-5D90-4E8A-A925-646EA91B5230}" dt="2021-04-24T15:14:26.030" v="514" actId="2711"/>
          <ac:spMkLst>
            <pc:docMk/>
            <pc:sldMk cId="105902885" sldId="283"/>
            <ac:spMk id="2" creationId="{956F8C13-2D45-48FD-875A-651B57A515EC}"/>
          </ac:spMkLst>
        </pc:spChg>
        <pc:spChg chg="mod">
          <ac:chgData name="Ketki Kulkarni" userId="61bfc1611f56ea1d" providerId="LiveId" clId="{6ADB1F44-5D90-4E8A-A925-646EA91B5230}" dt="2021-04-24T15:15:50.174" v="528" actId="113"/>
          <ac:spMkLst>
            <pc:docMk/>
            <pc:sldMk cId="105902885" sldId="283"/>
            <ac:spMk id="3" creationId="{47921A15-70AE-4DCC-8EC9-8E4BB3BD8AFE}"/>
          </ac:spMkLst>
        </pc:spChg>
      </pc:sldChg>
    </pc:docChg>
  </pc:docChgLst>
  <pc:docChgLst>
    <pc:chgData name="Ketki Kulkarni" userId="61bfc1611f56ea1d" providerId="LiveId" clId="{23590F47-6F2C-4E16-90F4-C96536EB0DEC}"/>
    <pc:docChg chg="undo custSel addSld delSld modSld sldOrd">
      <pc:chgData name="Ketki Kulkarni" userId="61bfc1611f56ea1d" providerId="LiveId" clId="{23590F47-6F2C-4E16-90F4-C96536EB0DEC}" dt="2021-03-21T16:20:12.350" v="424" actId="20577"/>
      <pc:docMkLst>
        <pc:docMk/>
      </pc:docMkLst>
      <pc:sldChg chg="modSp mod">
        <pc:chgData name="Ketki Kulkarni" userId="61bfc1611f56ea1d" providerId="LiveId" clId="{23590F47-6F2C-4E16-90F4-C96536EB0DEC}" dt="2021-03-21T16:20:12.350" v="424" actId="20577"/>
        <pc:sldMkLst>
          <pc:docMk/>
          <pc:sldMk cId="1123018935" sldId="257"/>
        </pc:sldMkLst>
        <pc:spChg chg="mod">
          <ac:chgData name="Ketki Kulkarni" userId="61bfc1611f56ea1d" providerId="LiveId" clId="{23590F47-6F2C-4E16-90F4-C96536EB0DEC}" dt="2021-03-21T16:20:12.350" v="424" actId="20577"/>
          <ac:spMkLst>
            <pc:docMk/>
            <pc:sldMk cId="1123018935" sldId="257"/>
            <ac:spMk id="5" creationId="{90E8B18A-53D4-4D5F-9A5F-27A35DC4AA9F}"/>
          </ac:spMkLst>
        </pc:spChg>
      </pc:sldChg>
      <pc:sldChg chg="modSp mod">
        <pc:chgData name="Ketki Kulkarni" userId="61bfc1611f56ea1d" providerId="LiveId" clId="{23590F47-6F2C-4E16-90F4-C96536EB0DEC}" dt="2021-03-21T12:59:49.692" v="355" actId="20577"/>
        <pc:sldMkLst>
          <pc:docMk/>
          <pc:sldMk cId="1456193772" sldId="260"/>
        </pc:sldMkLst>
        <pc:spChg chg="mod">
          <ac:chgData name="Ketki Kulkarni" userId="61bfc1611f56ea1d" providerId="LiveId" clId="{23590F47-6F2C-4E16-90F4-C96536EB0DEC}" dt="2021-03-21T12:59:49.692" v="355" actId="20577"/>
          <ac:spMkLst>
            <pc:docMk/>
            <pc:sldMk cId="1456193772" sldId="260"/>
            <ac:spMk id="3" creationId="{CE774BC3-4408-4D1E-8421-B771595B5F6B}"/>
          </ac:spMkLst>
        </pc:spChg>
      </pc:sldChg>
      <pc:sldChg chg="modSp del mod">
        <pc:chgData name="Ketki Kulkarni" userId="61bfc1611f56ea1d" providerId="LiveId" clId="{23590F47-6F2C-4E16-90F4-C96536EB0DEC}" dt="2021-03-21T09:22:36.094" v="235" actId="2696"/>
        <pc:sldMkLst>
          <pc:docMk/>
          <pc:sldMk cId="2551886282" sldId="263"/>
        </pc:sldMkLst>
        <pc:graphicFrameChg chg="mod modGraphic">
          <ac:chgData name="Ketki Kulkarni" userId="61bfc1611f56ea1d" providerId="LiveId" clId="{23590F47-6F2C-4E16-90F4-C96536EB0DEC}" dt="2021-03-21T08:54:16.798" v="6" actId="14100"/>
          <ac:graphicFrameMkLst>
            <pc:docMk/>
            <pc:sldMk cId="2551886282" sldId="263"/>
            <ac:graphicFrameMk id="5" creationId="{3CB34983-19AC-4603-BFD1-C56AFC6E41C1}"/>
          </ac:graphicFrameMkLst>
        </pc:graphicFrameChg>
      </pc:sldChg>
      <pc:sldChg chg="modSp del mod">
        <pc:chgData name="Ketki Kulkarni" userId="61bfc1611f56ea1d" providerId="LiveId" clId="{23590F47-6F2C-4E16-90F4-C96536EB0DEC}" dt="2021-03-21T09:21:26.541" v="230" actId="2696"/>
        <pc:sldMkLst>
          <pc:docMk/>
          <pc:sldMk cId="4147739925" sldId="270"/>
        </pc:sldMkLst>
        <pc:graphicFrameChg chg="modGraphic">
          <ac:chgData name="Ketki Kulkarni" userId="61bfc1611f56ea1d" providerId="LiveId" clId="{23590F47-6F2C-4E16-90F4-C96536EB0DEC}" dt="2021-03-21T08:54:54.785" v="10" actId="14734"/>
          <ac:graphicFrameMkLst>
            <pc:docMk/>
            <pc:sldMk cId="4147739925" sldId="270"/>
            <ac:graphicFrameMk id="2" creationId="{138E9605-4EF1-4B8B-958D-E7C3F5F04D90}"/>
          </ac:graphicFrameMkLst>
        </pc:graphicFrameChg>
      </pc:sldChg>
      <pc:sldChg chg="addSp delSp modSp mod">
        <pc:chgData name="Ketki Kulkarni" userId="61bfc1611f56ea1d" providerId="LiveId" clId="{23590F47-6F2C-4E16-90F4-C96536EB0DEC}" dt="2021-03-21T16:16:45.817" v="422" actId="14100"/>
        <pc:sldMkLst>
          <pc:docMk/>
          <pc:sldMk cId="3898646297" sldId="271"/>
        </pc:sldMkLst>
        <pc:picChg chg="del">
          <ac:chgData name="Ketki Kulkarni" userId="61bfc1611f56ea1d" providerId="LiveId" clId="{23590F47-6F2C-4E16-90F4-C96536EB0DEC}" dt="2021-03-21T08:52:31.848" v="0" actId="478"/>
          <ac:picMkLst>
            <pc:docMk/>
            <pc:sldMk cId="3898646297" sldId="271"/>
            <ac:picMk id="2" creationId="{3B5EB73B-91BC-4E68-8FE7-EDD9DD1F296E}"/>
          </ac:picMkLst>
        </pc:picChg>
        <pc:picChg chg="add mod">
          <ac:chgData name="Ketki Kulkarni" userId="61bfc1611f56ea1d" providerId="LiveId" clId="{23590F47-6F2C-4E16-90F4-C96536EB0DEC}" dt="2021-03-21T16:16:45.817" v="422" actId="14100"/>
          <ac:picMkLst>
            <pc:docMk/>
            <pc:sldMk cId="3898646297" sldId="271"/>
            <ac:picMk id="3" creationId="{94B1192D-26AE-453D-BC5D-5B1991CB854A}"/>
          </ac:picMkLst>
        </pc:picChg>
      </pc:sldChg>
      <pc:sldChg chg="modSp mod ord">
        <pc:chgData name="Ketki Kulkarni" userId="61bfc1611f56ea1d" providerId="LiveId" clId="{23590F47-6F2C-4E16-90F4-C96536EB0DEC}" dt="2021-03-21T09:43:14.219" v="310"/>
        <pc:sldMkLst>
          <pc:docMk/>
          <pc:sldMk cId="1012810352" sldId="273"/>
        </pc:sldMkLst>
        <pc:spChg chg="mod">
          <ac:chgData name="Ketki Kulkarni" userId="61bfc1611f56ea1d" providerId="LiveId" clId="{23590F47-6F2C-4E16-90F4-C96536EB0DEC}" dt="2021-03-21T09:32:24.764" v="290" actId="27636"/>
          <ac:spMkLst>
            <pc:docMk/>
            <pc:sldMk cId="1012810352" sldId="273"/>
            <ac:spMk id="3" creationId="{DE3C324A-C1B8-41B7-BD50-67C60D28BD41}"/>
          </ac:spMkLst>
        </pc:spChg>
      </pc:sldChg>
      <pc:sldChg chg="addSp modSp new del mod">
        <pc:chgData name="Ketki Kulkarni" userId="61bfc1611f56ea1d" providerId="LiveId" clId="{23590F47-6F2C-4E16-90F4-C96536EB0DEC}" dt="2021-03-21T09:22:21.529" v="234" actId="2696"/>
        <pc:sldMkLst>
          <pc:docMk/>
          <pc:sldMk cId="1365797917" sldId="275"/>
        </pc:sldMkLst>
        <pc:graphicFrameChg chg="add mod modGraphic">
          <ac:chgData name="Ketki Kulkarni" userId="61bfc1611f56ea1d" providerId="LiveId" clId="{23590F47-6F2C-4E16-90F4-C96536EB0DEC}" dt="2021-03-21T08:54:47.848" v="9" actId="14100"/>
          <ac:graphicFrameMkLst>
            <pc:docMk/>
            <pc:sldMk cId="1365797917" sldId="275"/>
            <ac:graphicFrameMk id="2" creationId="{85F5370C-9F82-4AA9-B5DA-74C508585EC7}"/>
          </ac:graphicFrameMkLst>
        </pc:graphicFrameChg>
        <pc:graphicFrameChg chg="add mod modGraphic">
          <ac:chgData name="Ketki Kulkarni" userId="61bfc1611f56ea1d" providerId="LiveId" clId="{23590F47-6F2C-4E16-90F4-C96536EB0DEC}" dt="2021-03-21T08:55:36.054" v="15" actId="14734"/>
          <ac:graphicFrameMkLst>
            <pc:docMk/>
            <pc:sldMk cId="1365797917" sldId="275"/>
            <ac:graphicFrameMk id="3" creationId="{940B23E7-E1CC-4571-8718-2B838DEB76FB}"/>
          </ac:graphicFrameMkLst>
        </pc:graphicFrameChg>
      </pc:sldChg>
      <pc:sldChg chg="addSp modSp new del mod">
        <pc:chgData name="Ketki Kulkarni" userId="61bfc1611f56ea1d" providerId="LiveId" clId="{23590F47-6F2C-4E16-90F4-C96536EB0DEC}" dt="2021-03-21T09:22:17.368" v="233" actId="2696"/>
        <pc:sldMkLst>
          <pc:docMk/>
          <pc:sldMk cId="2952998703" sldId="276"/>
        </pc:sldMkLst>
        <pc:graphicFrameChg chg="add mod modGraphic">
          <ac:chgData name="Ketki Kulkarni" userId="61bfc1611f56ea1d" providerId="LiveId" clId="{23590F47-6F2C-4E16-90F4-C96536EB0DEC}" dt="2021-03-21T08:59:58.925" v="45" actId="14734"/>
          <ac:graphicFrameMkLst>
            <pc:docMk/>
            <pc:sldMk cId="2952998703" sldId="276"/>
            <ac:graphicFrameMk id="2" creationId="{9ECC298A-5EB7-46B5-BE7E-A0DE4E2AE56F}"/>
          </ac:graphicFrameMkLst>
        </pc:graphicFrameChg>
      </pc:sldChg>
      <pc:sldChg chg="addSp modSp new del mod">
        <pc:chgData name="Ketki Kulkarni" userId="61bfc1611f56ea1d" providerId="LiveId" clId="{23590F47-6F2C-4E16-90F4-C96536EB0DEC}" dt="2021-03-21T09:22:12.951" v="232" actId="2696"/>
        <pc:sldMkLst>
          <pc:docMk/>
          <pc:sldMk cId="3179229789" sldId="277"/>
        </pc:sldMkLst>
        <pc:picChg chg="add mod">
          <ac:chgData name="Ketki Kulkarni" userId="61bfc1611f56ea1d" providerId="LiveId" clId="{23590F47-6F2C-4E16-90F4-C96536EB0DEC}" dt="2021-03-21T09:01:40.143" v="49" actId="14100"/>
          <ac:picMkLst>
            <pc:docMk/>
            <pc:sldMk cId="3179229789" sldId="277"/>
            <ac:picMk id="2" creationId="{6FB23448-7B5A-4AFA-BF4F-BBDAF1E6622B}"/>
          </ac:picMkLst>
        </pc:picChg>
      </pc:sldChg>
      <pc:sldChg chg="addSp delSp modSp new mod">
        <pc:chgData name="Ketki Kulkarni" userId="61bfc1611f56ea1d" providerId="LiveId" clId="{23590F47-6F2C-4E16-90F4-C96536EB0DEC}" dt="2021-03-21T09:42:42.614" v="296" actId="20577"/>
        <pc:sldMkLst>
          <pc:docMk/>
          <pc:sldMk cId="3060007627" sldId="278"/>
        </pc:sldMkLst>
        <pc:spChg chg="mod">
          <ac:chgData name="Ketki Kulkarni" userId="61bfc1611f56ea1d" providerId="LiveId" clId="{23590F47-6F2C-4E16-90F4-C96536EB0DEC}" dt="2021-03-21T09:20:08.956" v="228" actId="2711"/>
          <ac:spMkLst>
            <pc:docMk/>
            <pc:sldMk cId="3060007627" sldId="278"/>
            <ac:spMk id="2" creationId="{5571FE28-D53E-4AEF-9EA9-2AD3AF87CADE}"/>
          </ac:spMkLst>
        </pc:spChg>
        <pc:spChg chg="add del">
          <ac:chgData name="Ketki Kulkarni" userId="61bfc1611f56ea1d" providerId="LiveId" clId="{23590F47-6F2C-4E16-90F4-C96536EB0DEC}" dt="2021-03-21T09:05:30.523" v="59" actId="3680"/>
          <ac:spMkLst>
            <pc:docMk/>
            <pc:sldMk cId="3060007627" sldId="278"/>
            <ac:spMk id="3" creationId="{28402B99-A07D-44D9-AF1D-307DCB3AA3FF}"/>
          </ac:spMkLst>
        </pc:spChg>
        <pc:graphicFrameChg chg="add del mod modGraphic">
          <ac:chgData name="Ketki Kulkarni" userId="61bfc1611f56ea1d" providerId="LiveId" clId="{23590F47-6F2C-4E16-90F4-C96536EB0DEC}" dt="2021-03-21T09:05:20.662" v="58"/>
          <ac:graphicFrameMkLst>
            <pc:docMk/>
            <pc:sldMk cId="3060007627" sldId="278"/>
            <ac:graphicFrameMk id="4" creationId="{2EE15B2B-DAC4-4070-9201-4491724791B0}"/>
          </ac:graphicFrameMkLst>
        </pc:graphicFrameChg>
        <pc:graphicFrameChg chg="add mod ord modGraphic">
          <ac:chgData name="Ketki Kulkarni" userId="61bfc1611f56ea1d" providerId="LiveId" clId="{23590F47-6F2C-4E16-90F4-C96536EB0DEC}" dt="2021-03-21T09:42:42.614" v="296" actId="20577"/>
          <ac:graphicFrameMkLst>
            <pc:docMk/>
            <pc:sldMk cId="3060007627" sldId="278"/>
            <ac:graphicFrameMk id="5" creationId="{986A4A22-C528-4A24-83A8-B9B5A8DE5574}"/>
          </ac:graphicFrameMkLst>
        </pc:graphicFrameChg>
      </pc:sldChg>
      <pc:sldChg chg="addSp modSp new mod ord">
        <pc:chgData name="Ketki Kulkarni" userId="61bfc1611f56ea1d" providerId="LiveId" clId="{23590F47-6F2C-4E16-90F4-C96536EB0DEC}" dt="2021-03-21T16:15:06.433" v="420" actId="14100"/>
        <pc:sldMkLst>
          <pc:docMk/>
          <pc:sldMk cId="3714718192" sldId="279"/>
        </pc:sldMkLst>
        <pc:graphicFrameChg chg="add mod modGraphic">
          <ac:chgData name="Ketki Kulkarni" userId="61bfc1611f56ea1d" providerId="LiveId" clId="{23590F47-6F2C-4E16-90F4-C96536EB0DEC}" dt="2021-03-21T16:15:06.433" v="420" actId="14100"/>
          <ac:graphicFrameMkLst>
            <pc:docMk/>
            <pc:sldMk cId="3714718192" sldId="279"/>
            <ac:graphicFrameMk id="2" creationId="{F4A34D86-502D-466C-8645-B0ABC878E8B4}"/>
          </ac:graphicFrameMkLst>
        </pc:graphicFrameChg>
      </pc:sldChg>
      <pc:sldChg chg="new">
        <pc:chgData name="Ketki Kulkarni" userId="61bfc1611f56ea1d" providerId="LiveId" clId="{23590F47-6F2C-4E16-90F4-C96536EB0DEC}" dt="2021-03-21T16:16:58.670" v="423" actId="680"/>
        <pc:sldMkLst>
          <pc:docMk/>
          <pc:sldMk cId="3376254402" sldId="28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DE43C-E93C-48D9-955A-E6EE52BA3A11}" type="datetimeFigureOut">
              <a:rPr lang="en-IN" smtClean="0"/>
              <a:t>27-04-2021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D682CE7-8CE9-4EE5-BDF2-41ACEDA5A0E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14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DE43C-E93C-48D9-955A-E6EE52BA3A1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682CE7-8CE9-4EE5-BDF2-41ACEDA5A0E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220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DE43C-E93C-48D9-955A-E6EE52BA3A1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682CE7-8CE9-4EE5-BDF2-41ACEDA5A0E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967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DE43C-E93C-48D9-955A-E6EE52BA3A1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682CE7-8CE9-4EE5-BDF2-41ACEDA5A0E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441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DE43C-E93C-48D9-955A-E6EE52BA3A11}"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682CE7-8CE9-4EE5-BDF2-41ACEDA5A0E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42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DE43C-E93C-48D9-955A-E6EE52BA3A11}"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682CE7-8CE9-4EE5-BDF2-41ACEDA5A0E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33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DE43C-E93C-48D9-955A-E6EE52BA3A11}" type="datetimeFigureOut">
              <a:rPr lang="en-IN" smtClean="0"/>
              <a:t>27-04-2021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682CE7-8CE9-4EE5-BDF2-41ACEDA5A0E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4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DE43C-E93C-48D9-955A-E6EE52BA3A11}"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682CE7-8CE9-4EE5-BDF2-41ACEDA5A0E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72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DE43C-E93C-48D9-955A-E6EE52BA3A11}"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682CE7-8CE9-4EE5-BDF2-41ACEDA5A0E9}" type="slidenum">
              <a:rPr lang="en-IN" smtClean="0"/>
              <a:t>‹#›</a:t>
            </a:fld>
            <a:endParaRPr lang="en-IN"/>
          </a:p>
        </p:txBody>
      </p:sp>
    </p:spTree>
    <p:extLst>
      <p:ext uri="{BB962C8B-B14F-4D97-AF65-F5344CB8AC3E}">
        <p14:creationId xmlns:p14="http://schemas.microsoft.com/office/powerpoint/2010/main" val="85825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DE43C-E93C-48D9-955A-E6EE52BA3A11}"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682CE7-8CE9-4EE5-BDF2-41ACEDA5A0E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82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33DE43C-E93C-48D9-955A-E6EE52BA3A11}" type="datetimeFigureOut">
              <a:rPr lang="en-IN" smtClean="0"/>
              <a:t>27-04-2021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D682CE7-8CE9-4EE5-BDF2-41ACEDA5A0E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66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3DE43C-E93C-48D9-955A-E6EE52BA3A11}" type="datetimeFigureOut">
              <a:rPr lang="en-IN" smtClean="0"/>
              <a:t>27-04-2021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682CE7-8CE9-4EE5-BDF2-41ACEDA5A0E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450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iaetsdjaras.org/gallery/14-jaras-327-december.pdf" TargetMode="External"/><Relationship Id="rId2" Type="http://schemas.openxmlformats.org/officeDocument/2006/relationships/hyperlink" Target="http://eprints.utar.edu.my/3448/1/fyp_IA_2019_WSJ_1506513.pdf" TargetMode="External"/><Relationship Id="rId1" Type="http://schemas.openxmlformats.org/officeDocument/2006/relationships/slideLayout" Target="../slideLayouts/slideLayout2.xml"/><Relationship Id="rId6" Type="http://schemas.openxmlformats.org/officeDocument/2006/relationships/hyperlink" Target="https://www.iosrjournals.org/iosr-jeee/Papers/Vol10-issue3/Version-1/A010310105.pdf" TargetMode="External"/><Relationship Id="rId5" Type="http://schemas.openxmlformats.org/officeDocument/2006/relationships/hyperlink" Target="https://www.irjet.net/archives/V7/i4/IRJET-V7I41009.pdf" TargetMode="External"/><Relationship Id="rId4" Type="http://schemas.openxmlformats.org/officeDocument/2006/relationships/hyperlink" Target="https://www.ijser.org/researchpaper/A-Review-Paper-on-Smart-Restaurant-Ordering-System.pd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jser.org/researchpaper/A-Review-Paper-on-Smart-Restaurant-Ordering-System.pdf" TargetMode="External"/><Relationship Id="rId2" Type="http://schemas.openxmlformats.org/officeDocument/2006/relationships/hyperlink" Target="http://eprints.utar.edu.my/3448/1/fyp_IA_2019_WSJ_150651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rjet.net/archives/V7/i4/IRJET-V7I41009.pdf" TargetMode="External"/><Relationship Id="rId2" Type="http://schemas.openxmlformats.org/officeDocument/2006/relationships/hyperlink" Target="http://www.iaetsdjaras.org/gallery/14-jaras-327-december.pdf" TargetMode="External"/><Relationship Id="rId1" Type="http://schemas.openxmlformats.org/officeDocument/2006/relationships/slideLayout" Target="../slideLayouts/slideLayout7.xml"/><Relationship Id="rId4" Type="http://schemas.openxmlformats.org/officeDocument/2006/relationships/hyperlink" Target="https://www.iosrjournals.org/iosr-jeee/Papers/Vol10-issue3/Version-1/A010310105.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63B3-2DDD-4F13-B4B6-10DA89AD1A7D}"/>
              </a:ext>
            </a:extLst>
          </p:cNvPr>
          <p:cNvSpPr>
            <a:spLocks noGrp="1"/>
          </p:cNvSpPr>
          <p:nvPr>
            <p:ph type="title"/>
          </p:nvPr>
        </p:nvSpPr>
        <p:spPr/>
        <p:txBody>
          <a:bodyPr/>
          <a:lstStyle/>
          <a:p>
            <a:r>
              <a:rPr lang="en-US" dirty="0"/>
              <a:t>Café billing system</a:t>
            </a:r>
            <a:endParaRPr lang="en-IN" dirty="0"/>
          </a:p>
        </p:txBody>
      </p:sp>
      <p:sp>
        <p:nvSpPr>
          <p:cNvPr id="5" name="TextBox 4">
            <a:extLst>
              <a:ext uri="{FF2B5EF4-FFF2-40B4-BE49-F238E27FC236}">
                <a16:creationId xmlns:a16="http://schemas.microsoft.com/office/drawing/2014/main" id="{90E8B18A-53D4-4D5F-9A5F-27A35DC4AA9F}"/>
              </a:ext>
            </a:extLst>
          </p:cNvPr>
          <p:cNvSpPr txBox="1"/>
          <p:nvPr/>
        </p:nvSpPr>
        <p:spPr>
          <a:xfrm>
            <a:off x="1451579" y="2289899"/>
            <a:ext cx="8463946" cy="2677656"/>
          </a:xfrm>
          <a:prstGeom prst="rect">
            <a:avLst/>
          </a:prstGeom>
          <a:noFill/>
        </p:spPr>
        <p:txBody>
          <a:bodyPr wrap="square">
            <a:spAutoFit/>
          </a:bodyPr>
          <a:lstStyle/>
          <a:p>
            <a:r>
              <a:rPr lang="en-US" sz="2800" dirty="0">
                <a:latin typeface="Gill Sans MT" panose="020B0502020104020203" pitchFamily="34" charset="0"/>
              </a:rPr>
              <a:t>Mini project by :</a:t>
            </a:r>
          </a:p>
          <a:p>
            <a:r>
              <a:rPr lang="en-US" sz="2800" dirty="0">
                <a:latin typeface="Gill Sans MT" panose="020B0502020104020203" pitchFamily="34" charset="0"/>
              </a:rPr>
              <a:t>Shweta </a:t>
            </a:r>
            <a:r>
              <a:rPr lang="en-US" sz="2800" dirty="0" err="1">
                <a:latin typeface="Gill Sans MT" panose="020B0502020104020203" pitchFamily="34" charset="0"/>
              </a:rPr>
              <a:t>Kaware</a:t>
            </a:r>
            <a:r>
              <a:rPr lang="en-US" sz="2800" dirty="0">
                <a:latin typeface="Gill Sans MT" panose="020B0502020104020203" pitchFamily="34" charset="0"/>
              </a:rPr>
              <a:t> (A-05) (TU3F1920005)</a:t>
            </a:r>
          </a:p>
          <a:p>
            <a:r>
              <a:rPr lang="en-US" sz="2800" dirty="0">
                <a:latin typeface="Gill Sans MT" panose="020B0502020104020203" pitchFamily="34" charset="0"/>
              </a:rPr>
              <a:t>Karishma </a:t>
            </a:r>
            <a:r>
              <a:rPr lang="en-US" sz="2800" dirty="0" err="1">
                <a:latin typeface="Gill Sans MT" panose="020B0502020104020203" pitchFamily="34" charset="0"/>
              </a:rPr>
              <a:t>Bairi</a:t>
            </a:r>
            <a:r>
              <a:rPr lang="en-US" sz="2800" dirty="0">
                <a:latin typeface="Gill Sans MT" panose="020B0502020104020203" pitchFamily="34" charset="0"/>
              </a:rPr>
              <a:t> (A-14) (Group Leader) (TU3F1920014)</a:t>
            </a:r>
          </a:p>
          <a:p>
            <a:r>
              <a:rPr lang="en-US" sz="2800" dirty="0">
                <a:latin typeface="Gill Sans MT" panose="020B0502020104020203" pitchFamily="34" charset="0"/>
              </a:rPr>
              <a:t>Aman </a:t>
            </a:r>
            <a:r>
              <a:rPr lang="en-US" sz="2800" dirty="0" err="1">
                <a:latin typeface="Gill Sans MT" panose="020B0502020104020203" pitchFamily="34" charset="0"/>
              </a:rPr>
              <a:t>Lakhotra</a:t>
            </a:r>
            <a:r>
              <a:rPr lang="en-US" sz="2800" dirty="0">
                <a:latin typeface="Gill Sans MT" panose="020B0502020104020203" pitchFamily="34" charset="0"/>
              </a:rPr>
              <a:t> (A-20) (TU3F1920020)</a:t>
            </a:r>
          </a:p>
          <a:p>
            <a:r>
              <a:rPr lang="en-US" sz="2800" dirty="0">
                <a:latin typeface="Gill Sans MT" panose="020B0502020104020203" pitchFamily="34" charset="0"/>
              </a:rPr>
              <a:t>Ketki Kulkarni (A-52) </a:t>
            </a:r>
            <a:r>
              <a:rPr lang="en-US" sz="2800">
                <a:latin typeface="Gill Sans MT" panose="020B0502020104020203" pitchFamily="34" charset="0"/>
              </a:rPr>
              <a:t>(TU3F1920053)</a:t>
            </a:r>
            <a:endParaRPr lang="en-US" sz="2800" dirty="0">
              <a:latin typeface="Gill Sans MT" panose="020B0502020104020203" pitchFamily="34" charset="0"/>
            </a:endParaRPr>
          </a:p>
          <a:p>
            <a:r>
              <a:rPr lang="en-US" sz="2800" dirty="0">
                <a:latin typeface="Gill Sans MT" panose="020B0502020104020203" pitchFamily="34" charset="0"/>
              </a:rPr>
              <a:t>Under guidance of </a:t>
            </a:r>
            <a:r>
              <a:rPr lang="en-US" sz="2800" b="1" dirty="0">
                <a:latin typeface="Gill Sans MT" panose="020B0502020104020203" pitchFamily="34" charset="0"/>
              </a:rPr>
              <a:t>Dr. Siddharth Hariharan</a:t>
            </a:r>
          </a:p>
        </p:txBody>
      </p:sp>
    </p:spTree>
    <p:extLst>
      <p:ext uri="{BB962C8B-B14F-4D97-AF65-F5344CB8AC3E}">
        <p14:creationId xmlns:p14="http://schemas.microsoft.com/office/powerpoint/2010/main" val="1123018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54A7-3B6B-4643-BE5F-A3AAA86E005E}"/>
              </a:ext>
            </a:extLst>
          </p:cNvPr>
          <p:cNvSpPr>
            <a:spLocks noGrp="1"/>
          </p:cNvSpPr>
          <p:nvPr>
            <p:ph type="title"/>
          </p:nvPr>
        </p:nvSpPr>
        <p:spPr/>
        <p:txBody>
          <a:bodyPr/>
          <a:lstStyle/>
          <a:p>
            <a:r>
              <a:rPr lang="en-US" dirty="0">
                <a:latin typeface="Algerian" panose="04020705040A02060702" pitchFamily="82" charset="0"/>
              </a:rPr>
              <a:t>Frontend and backend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7613BDA-1F17-4DAE-9042-E419012F78E8}"/>
              </a:ext>
            </a:extLst>
          </p:cNvPr>
          <p:cNvSpPr>
            <a:spLocks noGrp="1"/>
          </p:cNvSpPr>
          <p:nvPr>
            <p:ph idx="1"/>
          </p:nvPr>
        </p:nvSpPr>
        <p:spPr>
          <a:xfrm>
            <a:off x="1451579" y="1695636"/>
            <a:ext cx="9603275" cy="3770710"/>
          </a:xfrm>
        </p:spPr>
        <p:txBody>
          <a:bodyPr>
            <a:normAutofit fontScale="92500" lnSpcReduction="10000"/>
          </a:bodyPr>
          <a:lstStyle/>
          <a:p>
            <a:pPr marL="0" indent="0">
              <a:buNone/>
            </a:pPr>
            <a:endParaRPr lang="en-US" dirty="0"/>
          </a:p>
          <a:p>
            <a:r>
              <a:rPr lang="en-US" sz="1900" b="1" u="sng" dirty="0"/>
              <a:t>Frontend- </a:t>
            </a:r>
            <a:r>
              <a:rPr lang="en-US" sz="1900" dirty="0"/>
              <a:t>The front-end is built using a combination of technologies such as Hypertext Markup Language (HTML), JavaScript and Cascading Style Sheets (CSS).Front-end developers design and construct the user experience elements on the web page or app including buttons, menus, pages, links, graphics and more.</a:t>
            </a:r>
          </a:p>
          <a:p>
            <a:pPr algn="l">
              <a:buFont typeface="Arial" panose="020B0604020202020204" pitchFamily="34" charset="0"/>
              <a:buChar char="•"/>
            </a:pPr>
            <a:r>
              <a:rPr lang="en-US" sz="1900" dirty="0"/>
              <a:t> </a:t>
            </a:r>
            <a:r>
              <a:rPr lang="en-US" sz="1900" i="0" dirty="0">
                <a:effectLst/>
              </a:rPr>
              <a:t>The python language is one of the </a:t>
            </a:r>
            <a:r>
              <a:rPr lang="en-US" sz="1900" b="1" i="0" dirty="0">
                <a:solidFill>
                  <a:srgbClr val="FF0000"/>
                </a:solidFill>
                <a:effectLst/>
              </a:rPr>
              <a:t>most accessible </a:t>
            </a:r>
            <a:r>
              <a:rPr lang="en-US" sz="1900" i="0" dirty="0">
                <a:effectLst/>
              </a:rPr>
              <a:t>programming languages available because it has simplified syntax and not complicated, which gives more emphasis on natural language. Due to its </a:t>
            </a:r>
            <a:r>
              <a:rPr lang="en-US" sz="1900" b="1" i="0" dirty="0">
                <a:solidFill>
                  <a:srgbClr val="FF0000"/>
                </a:solidFill>
                <a:effectLst/>
              </a:rPr>
              <a:t>ease of learning and usage</a:t>
            </a:r>
            <a:r>
              <a:rPr lang="en-US" sz="1900" i="0" dirty="0">
                <a:effectLst/>
              </a:rPr>
              <a:t>, python codes can be easily written and executed much </a:t>
            </a:r>
            <a:r>
              <a:rPr lang="en-US" sz="1900" b="1" i="0" dirty="0">
                <a:solidFill>
                  <a:srgbClr val="FF0000"/>
                </a:solidFill>
                <a:effectLst/>
              </a:rPr>
              <a:t>faster</a:t>
            </a:r>
            <a:r>
              <a:rPr lang="en-US" sz="1900" i="0" dirty="0">
                <a:effectLst/>
              </a:rPr>
              <a:t> than other programming languages.</a:t>
            </a:r>
          </a:p>
          <a:p>
            <a:pPr algn="l">
              <a:buFont typeface="Arial" panose="020B0604020202020204" pitchFamily="34" charset="0"/>
              <a:buChar char="•"/>
            </a:pPr>
            <a:r>
              <a:rPr lang="en-US" sz="1900" dirty="0">
                <a:solidFill>
                  <a:srgbClr val="202124"/>
                </a:solidFill>
              </a:rPr>
              <a:t> </a:t>
            </a:r>
            <a:r>
              <a:rPr lang="en-US" sz="1900" dirty="0"/>
              <a:t>So in our project we have created </a:t>
            </a:r>
            <a:r>
              <a:rPr lang="en-US" sz="1900" b="1" dirty="0">
                <a:solidFill>
                  <a:srgbClr val="FF0000"/>
                </a:solidFill>
              </a:rPr>
              <a:t>Frontend</a:t>
            </a:r>
            <a:r>
              <a:rPr lang="en-US" sz="1900" dirty="0"/>
              <a:t> using </a:t>
            </a:r>
            <a:r>
              <a:rPr lang="en-US" sz="1900" b="1" dirty="0">
                <a:solidFill>
                  <a:srgbClr val="FF0000"/>
                </a:solidFill>
              </a:rPr>
              <a:t>Python</a:t>
            </a:r>
            <a:r>
              <a:rPr lang="en-US" sz="1900" b="1" dirty="0">
                <a:solidFill>
                  <a:srgbClr val="202124"/>
                </a:solidFill>
              </a:rPr>
              <a:t>.</a:t>
            </a:r>
            <a:endParaRPr lang="en-US" sz="1900" dirty="0"/>
          </a:p>
          <a:p>
            <a:pPr marL="0" indent="0">
              <a:buNone/>
            </a:pPr>
            <a:endParaRPr lang="en-IN" b="1" dirty="0">
              <a:solidFill>
                <a:srgbClr val="FF0000"/>
              </a:solidFill>
            </a:endParaRPr>
          </a:p>
        </p:txBody>
      </p:sp>
    </p:spTree>
    <p:extLst>
      <p:ext uri="{BB962C8B-B14F-4D97-AF65-F5344CB8AC3E}">
        <p14:creationId xmlns:p14="http://schemas.microsoft.com/office/powerpoint/2010/main" val="277977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F0BEF-F2EC-41EB-B517-6D6A8E40E59E}"/>
              </a:ext>
            </a:extLst>
          </p:cNvPr>
          <p:cNvSpPr>
            <a:spLocks noGrp="1"/>
          </p:cNvSpPr>
          <p:nvPr>
            <p:ph idx="1"/>
          </p:nvPr>
        </p:nvSpPr>
        <p:spPr>
          <a:xfrm>
            <a:off x="1451579" y="2059620"/>
            <a:ext cx="9603275" cy="4021584"/>
          </a:xfrm>
        </p:spPr>
        <p:txBody>
          <a:bodyPr>
            <a:normAutofit/>
          </a:bodyPr>
          <a:lstStyle/>
          <a:p>
            <a:r>
              <a:rPr lang="en-US" sz="1800" dirty="0"/>
              <a:t> </a:t>
            </a:r>
            <a:r>
              <a:rPr lang="en-US" sz="1800" b="1" u="sng" dirty="0"/>
              <a:t>Backend-</a:t>
            </a:r>
            <a:r>
              <a:rPr lang="en-US" sz="1800" u="sng" dirty="0"/>
              <a:t> </a:t>
            </a:r>
            <a:r>
              <a:rPr lang="en-US" sz="1800" dirty="0"/>
              <a:t>The back-end, also called the server side, consists of the server which provides data on request, the application which channels it, and the database which organizes the information. For example, when a customer browses shoes on a website, they are interacting with the front end.</a:t>
            </a:r>
          </a:p>
          <a:p>
            <a:r>
              <a:rPr lang="en-IN" sz="1800" b="0" i="0" dirty="0" err="1">
                <a:solidFill>
                  <a:srgbClr val="000000"/>
                </a:solidFill>
                <a:effectLst/>
              </a:rPr>
              <a:t>Sqlite</a:t>
            </a:r>
            <a:r>
              <a:rPr lang="en-IN" sz="1800" b="0" i="0" dirty="0">
                <a:solidFill>
                  <a:srgbClr val="000000"/>
                </a:solidFill>
                <a:effectLst/>
              </a:rPr>
              <a:t> is a very popular database which has been successfully used with on disk file format for desktop applications like version control systems, financial analysis tools, media </a:t>
            </a:r>
            <a:r>
              <a:rPr lang="en-IN" sz="1800" b="0" i="0" dirty="0" err="1">
                <a:solidFill>
                  <a:srgbClr val="000000"/>
                </a:solidFill>
                <a:effectLst/>
              </a:rPr>
              <a:t>cataloging</a:t>
            </a:r>
            <a:r>
              <a:rPr lang="en-IN" sz="1800" b="0" i="0" dirty="0">
                <a:solidFill>
                  <a:srgbClr val="000000"/>
                </a:solidFill>
                <a:effectLst/>
              </a:rPr>
              <a:t> and editing suites, CAD packages, record keeping programs etc.</a:t>
            </a:r>
          </a:p>
          <a:p>
            <a:r>
              <a:rPr lang="en-US" sz="1800" dirty="0"/>
              <a:t> </a:t>
            </a:r>
            <a:r>
              <a:rPr lang="en-US" sz="1800" b="1" i="0" dirty="0">
                <a:solidFill>
                  <a:srgbClr val="FF0000"/>
                </a:solidFill>
                <a:effectLst/>
              </a:rPr>
              <a:t>Reading </a:t>
            </a:r>
            <a:r>
              <a:rPr lang="en-US" sz="1800" i="0" dirty="0">
                <a:effectLst/>
              </a:rPr>
              <a:t>and</a:t>
            </a:r>
            <a:r>
              <a:rPr lang="en-US" sz="1800" b="1" i="0" dirty="0">
                <a:solidFill>
                  <a:srgbClr val="FF0000"/>
                </a:solidFill>
                <a:effectLst/>
              </a:rPr>
              <a:t> writing </a:t>
            </a:r>
            <a:r>
              <a:rPr lang="en-US" sz="1800" b="0" i="0" dirty="0">
                <a:solidFill>
                  <a:srgbClr val="000000"/>
                </a:solidFill>
                <a:effectLst/>
              </a:rPr>
              <a:t>operations are very fast for </a:t>
            </a:r>
            <a:r>
              <a:rPr lang="en-US" sz="1800" b="0" i="0" dirty="0" err="1">
                <a:solidFill>
                  <a:srgbClr val="000000"/>
                </a:solidFill>
                <a:effectLst/>
              </a:rPr>
              <a:t>Sqlite</a:t>
            </a:r>
            <a:r>
              <a:rPr lang="en-US" sz="1800" b="0" i="0" dirty="0">
                <a:solidFill>
                  <a:srgbClr val="000000"/>
                </a:solidFill>
                <a:effectLst/>
              </a:rPr>
              <a:t> database. </a:t>
            </a:r>
            <a:r>
              <a:rPr lang="en-US" sz="1800" b="0" i="0" dirty="0" err="1">
                <a:solidFill>
                  <a:srgbClr val="000000"/>
                </a:solidFill>
                <a:effectLst/>
              </a:rPr>
              <a:t>Sqlite</a:t>
            </a:r>
            <a:r>
              <a:rPr lang="en-US" sz="1800" b="0" i="0" dirty="0">
                <a:solidFill>
                  <a:srgbClr val="000000"/>
                </a:solidFill>
                <a:effectLst/>
              </a:rPr>
              <a:t> is very </a:t>
            </a:r>
            <a:r>
              <a:rPr lang="en-US" sz="1800" b="1" i="0" dirty="0">
                <a:solidFill>
                  <a:srgbClr val="FF0000"/>
                </a:solidFill>
                <a:effectLst/>
              </a:rPr>
              <a:t>easy to learn</a:t>
            </a:r>
            <a:r>
              <a:rPr lang="en-US" sz="1800" b="0" i="0" dirty="0">
                <a:solidFill>
                  <a:srgbClr val="000000"/>
                </a:solidFill>
                <a:effectLst/>
              </a:rPr>
              <a:t>.  </a:t>
            </a:r>
            <a:r>
              <a:rPr lang="en-US" sz="1800" b="0" i="0" dirty="0" err="1">
                <a:solidFill>
                  <a:srgbClr val="000000"/>
                </a:solidFill>
                <a:effectLst/>
              </a:rPr>
              <a:t>Sqlite</a:t>
            </a:r>
            <a:r>
              <a:rPr lang="en-US" sz="1800" b="0" i="0" dirty="0">
                <a:solidFill>
                  <a:srgbClr val="000000"/>
                </a:solidFill>
                <a:effectLst/>
              </a:rPr>
              <a:t> </a:t>
            </a:r>
            <a:r>
              <a:rPr lang="en-US" sz="1800" b="1" i="0" dirty="0">
                <a:solidFill>
                  <a:srgbClr val="FF0000"/>
                </a:solidFill>
                <a:effectLst/>
              </a:rPr>
              <a:t>is portable </a:t>
            </a:r>
            <a:r>
              <a:rPr lang="en-US" sz="1800" b="0" i="0" dirty="0">
                <a:solidFill>
                  <a:srgbClr val="000000"/>
                </a:solidFill>
                <a:effectLst/>
              </a:rPr>
              <a:t>across all 32-bit and 64-bit operating systems.</a:t>
            </a:r>
            <a:r>
              <a:rPr lang="en-US" sz="1800" b="0" dirty="0">
                <a:solidFill>
                  <a:srgbClr val="000000"/>
                </a:solidFill>
                <a:effectLst/>
              </a:rPr>
              <a:t> </a:t>
            </a:r>
            <a:r>
              <a:rPr lang="en-US" sz="1800" b="0" dirty="0" err="1">
                <a:solidFill>
                  <a:srgbClr val="000000"/>
                </a:solidFill>
                <a:effectLst/>
              </a:rPr>
              <a:t>Sqlite</a:t>
            </a:r>
            <a:r>
              <a:rPr lang="en-US" sz="1800" b="0" dirty="0">
                <a:solidFill>
                  <a:srgbClr val="000000"/>
                </a:solidFill>
                <a:effectLst/>
              </a:rPr>
              <a:t> database is </a:t>
            </a:r>
            <a:r>
              <a:rPr lang="en-US" sz="1800" b="1" dirty="0">
                <a:solidFill>
                  <a:srgbClr val="FF0000"/>
                </a:solidFill>
                <a:effectLst/>
              </a:rPr>
              <a:t>accessible</a:t>
            </a:r>
            <a:r>
              <a:rPr lang="en-US" sz="1800" b="0" dirty="0">
                <a:solidFill>
                  <a:srgbClr val="000000"/>
                </a:solidFill>
                <a:effectLst/>
              </a:rPr>
              <a:t> through a wide variety of third-party tools. </a:t>
            </a:r>
            <a:r>
              <a:rPr lang="en-US" sz="1800" b="0" dirty="0" err="1">
                <a:solidFill>
                  <a:srgbClr val="000000"/>
                </a:solidFill>
                <a:effectLst/>
              </a:rPr>
              <a:t>Sqlite</a:t>
            </a:r>
            <a:r>
              <a:rPr lang="en-US" sz="1800" b="0" dirty="0">
                <a:solidFill>
                  <a:srgbClr val="000000"/>
                </a:solidFill>
                <a:effectLst/>
              </a:rPr>
              <a:t> is </a:t>
            </a:r>
            <a:r>
              <a:rPr lang="en-US" sz="1800" b="1" dirty="0">
                <a:solidFill>
                  <a:srgbClr val="FF0000"/>
                </a:solidFill>
                <a:effectLst/>
              </a:rPr>
              <a:t>free</a:t>
            </a:r>
            <a:r>
              <a:rPr lang="en-US" sz="1800" b="0" dirty="0">
                <a:solidFill>
                  <a:srgbClr val="000000"/>
                </a:solidFill>
                <a:effectLst/>
              </a:rPr>
              <a:t> for all users.</a:t>
            </a:r>
          </a:p>
          <a:p>
            <a:r>
              <a:rPr lang="en-US" sz="1800" b="0" dirty="0">
                <a:solidFill>
                  <a:srgbClr val="000000"/>
                </a:solidFill>
                <a:effectLst/>
              </a:rPr>
              <a:t> Hence we have created </a:t>
            </a:r>
            <a:r>
              <a:rPr lang="en-US" sz="1800" b="1" dirty="0">
                <a:solidFill>
                  <a:srgbClr val="FF0000"/>
                </a:solidFill>
                <a:effectLst/>
              </a:rPr>
              <a:t>Backend </a:t>
            </a:r>
            <a:r>
              <a:rPr lang="en-US" sz="1800" b="0" dirty="0">
                <a:solidFill>
                  <a:srgbClr val="000000"/>
                </a:solidFill>
                <a:effectLst/>
              </a:rPr>
              <a:t>using </a:t>
            </a:r>
            <a:r>
              <a:rPr lang="en-US" sz="1800" b="1" dirty="0">
                <a:solidFill>
                  <a:srgbClr val="FF0000"/>
                </a:solidFill>
              </a:rPr>
              <a:t>S</a:t>
            </a:r>
            <a:r>
              <a:rPr lang="en-US" sz="1800" b="1" dirty="0">
                <a:solidFill>
                  <a:srgbClr val="FF0000"/>
                </a:solidFill>
                <a:effectLst/>
              </a:rPr>
              <a:t>qlite3.</a:t>
            </a:r>
          </a:p>
          <a:p>
            <a:endParaRPr lang="en-US" sz="1800" dirty="0"/>
          </a:p>
          <a:p>
            <a:endParaRPr lang="en-US" sz="1800" dirty="0"/>
          </a:p>
          <a:p>
            <a:endParaRPr lang="en-IN" sz="1800" dirty="0"/>
          </a:p>
        </p:txBody>
      </p:sp>
    </p:spTree>
    <p:extLst>
      <p:ext uri="{BB962C8B-B14F-4D97-AF65-F5344CB8AC3E}">
        <p14:creationId xmlns:p14="http://schemas.microsoft.com/office/powerpoint/2010/main" val="333833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8EAE0-8A60-48B8-A9EB-98D40106C334}"/>
              </a:ext>
            </a:extLst>
          </p:cNvPr>
          <p:cNvSpPr txBox="1"/>
          <p:nvPr/>
        </p:nvSpPr>
        <p:spPr>
          <a:xfrm>
            <a:off x="5441802" y="5793095"/>
            <a:ext cx="3675564" cy="276999"/>
          </a:xfrm>
          <a:prstGeom prst="rect">
            <a:avLst/>
          </a:prstGeom>
          <a:noFill/>
        </p:spPr>
        <p:txBody>
          <a:bodyPr wrap="square">
            <a:spAutoFit/>
          </a:bodyPr>
          <a:lstStyle/>
          <a:p>
            <a:r>
              <a:rPr lang="en-US" sz="1200" dirty="0">
                <a:latin typeface="Arial Rounded MT Bold" panose="020F0704030504030204" pitchFamily="34" charset="0"/>
              </a:rPr>
              <a:t>BLOCK DIAGRAM</a:t>
            </a:r>
            <a:endParaRPr lang="en-IN" sz="12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94B1192D-26AE-453D-BC5D-5B1991CB854A}"/>
              </a:ext>
            </a:extLst>
          </p:cNvPr>
          <p:cNvPicPr>
            <a:picLocks noChangeAspect="1"/>
          </p:cNvPicPr>
          <p:nvPr/>
        </p:nvPicPr>
        <p:blipFill>
          <a:blip r:embed="rId2"/>
          <a:stretch>
            <a:fillRect/>
          </a:stretch>
        </p:blipFill>
        <p:spPr>
          <a:xfrm>
            <a:off x="3135157" y="378286"/>
            <a:ext cx="7058025" cy="5414809"/>
          </a:xfrm>
          <a:prstGeom prst="rect">
            <a:avLst/>
          </a:prstGeom>
        </p:spPr>
      </p:pic>
      <p:sp>
        <p:nvSpPr>
          <p:cNvPr id="5" name="TextBox 4">
            <a:extLst>
              <a:ext uri="{FF2B5EF4-FFF2-40B4-BE49-F238E27FC236}">
                <a16:creationId xmlns:a16="http://schemas.microsoft.com/office/drawing/2014/main" id="{47241E5B-539C-4E25-B6B7-42D9C8AC720C}"/>
              </a:ext>
            </a:extLst>
          </p:cNvPr>
          <p:cNvSpPr txBox="1"/>
          <p:nvPr/>
        </p:nvSpPr>
        <p:spPr>
          <a:xfrm>
            <a:off x="0" y="0"/>
            <a:ext cx="6103398" cy="584775"/>
          </a:xfrm>
          <a:prstGeom prst="rect">
            <a:avLst/>
          </a:prstGeom>
          <a:noFill/>
        </p:spPr>
        <p:txBody>
          <a:bodyPr wrap="square">
            <a:spAutoFit/>
          </a:bodyPr>
          <a:lstStyle/>
          <a:p>
            <a:r>
              <a:rPr lang="en-US" sz="3200" dirty="0">
                <a:latin typeface="Algerian" panose="04020705040A02060702" pitchFamily="82" charset="0"/>
              </a:rPr>
              <a:t>methodology</a:t>
            </a:r>
            <a:endParaRPr lang="en-IN" sz="3200" dirty="0"/>
          </a:p>
        </p:txBody>
      </p:sp>
    </p:spTree>
    <p:extLst>
      <p:ext uri="{BB962C8B-B14F-4D97-AF65-F5344CB8AC3E}">
        <p14:creationId xmlns:p14="http://schemas.microsoft.com/office/powerpoint/2010/main" val="389864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8032-66EB-4D1C-9675-F23E5ECE9424}"/>
              </a:ext>
            </a:extLst>
          </p:cNvPr>
          <p:cNvSpPr>
            <a:spLocks noGrp="1"/>
          </p:cNvSpPr>
          <p:nvPr>
            <p:ph type="title"/>
          </p:nvPr>
        </p:nvSpPr>
        <p:spPr/>
        <p:txBody>
          <a:bodyPr>
            <a:normAutofit/>
          </a:bodyPr>
          <a:lstStyle/>
          <a:p>
            <a:r>
              <a:rPr lang="en-US" sz="2000" dirty="0">
                <a:latin typeface="Arial Rounded MT Bold" panose="020F0704030504030204" pitchFamily="34" charset="0"/>
              </a:rPr>
              <a:t>Block diagram explanation </a:t>
            </a:r>
            <a:endParaRPr lang="en-IN" sz="2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B3021C1-F825-4EE1-A4D3-10522FE4A630}"/>
              </a:ext>
            </a:extLst>
          </p:cNvPr>
          <p:cNvSpPr>
            <a:spLocks noGrp="1"/>
          </p:cNvSpPr>
          <p:nvPr>
            <p:ph idx="1"/>
          </p:nvPr>
        </p:nvSpPr>
        <p:spPr/>
        <p:txBody>
          <a:bodyPr>
            <a:normAutofit fontScale="85000" lnSpcReduction="10000"/>
          </a:bodyPr>
          <a:lstStyle/>
          <a:p>
            <a:r>
              <a:rPr lang="en-US" dirty="0"/>
              <a:t> This block diagram describes the working of </a:t>
            </a:r>
            <a:r>
              <a:rPr lang="en-US" b="1" dirty="0">
                <a:solidFill>
                  <a:srgbClr val="FF0000"/>
                </a:solidFill>
              </a:rPr>
              <a:t>Cafe Billing System</a:t>
            </a:r>
            <a:r>
              <a:rPr lang="en-US" dirty="0"/>
              <a:t>.</a:t>
            </a:r>
          </a:p>
          <a:p>
            <a:r>
              <a:rPr lang="en-US" dirty="0"/>
              <a:t>It is a connecting link between the user and database.</a:t>
            </a:r>
          </a:p>
          <a:p>
            <a:r>
              <a:rPr lang="en-US" dirty="0"/>
              <a:t>User interacts with the system and database stores information regarding the </a:t>
            </a:r>
            <a:r>
              <a:rPr lang="en-US" b="1" dirty="0">
                <a:solidFill>
                  <a:srgbClr val="FF0000"/>
                </a:solidFill>
              </a:rPr>
              <a:t>customer and its bill</a:t>
            </a:r>
            <a:r>
              <a:rPr lang="en-US" dirty="0"/>
              <a:t>.</a:t>
            </a:r>
          </a:p>
          <a:p>
            <a:r>
              <a:rPr lang="en-US" dirty="0"/>
              <a:t>It has some options which can be accessed </a:t>
            </a:r>
            <a:r>
              <a:rPr lang="en-US" dirty="0" err="1"/>
              <a:t>i.e</a:t>
            </a:r>
            <a:r>
              <a:rPr lang="en-US" dirty="0"/>
              <a:t> </a:t>
            </a:r>
            <a:r>
              <a:rPr lang="en-US" b="1" dirty="0">
                <a:solidFill>
                  <a:srgbClr val="FF0000"/>
                </a:solidFill>
              </a:rPr>
              <a:t>Menu, Bill Counter, Calculator</a:t>
            </a:r>
            <a:r>
              <a:rPr lang="en-US" dirty="0"/>
              <a:t>. In the menu option the list of dishes with its cost will be displayed.</a:t>
            </a:r>
          </a:p>
          <a:p>
            <a:r>
              <a:rPr lang="en-US" dirty="0"/>
              <a:t>In the bill counter option there are many tabs which are used to select the dishes, enter </a:t>
            </a:r>
            <a:r>
              <a:rPr lang="en-US" b="1" dirty="0">
                <a:solidFill>
                  <a:srgbClr val="FF0000"/>
                </a:solidFill>
              </a:rPr>
              <a:t>quantity of that dish</a:t>
            </a:r>
            <a:r>
              <a:rPr lang="en-US" dirty="0"/>
              <a:t>, selection of </a:t>
            </a:r>
            <a:r>
              <a:rPr lang="en-US" b="1" dirty="0">
                <a:solidFill>
                  <a:srgbClr val="FF0000"/>
                </a:solidFill>
              </a:rPr>
              <a:t>payment mode </a:t>
            </a:r>
            <a:r>
              <a:rPr lang="en-US" dirty="0"/>
              <a:t>and then </a:t>
            </a:r>
            <a:r>
              <a:rPr lang="en-US" b="1" dirty="0">
                <a:solidFill>
                  <a:srgbClr val="FF0000"/>
                </a:solidFill>
              </a:rPr>
              <a:t>generation of bill with taxes</a:t>
            </a:r>
            <a:r>
              <a:rPr lang="en-US" dirty="0"/>
              <a:t>.</a:t>
            </a:r>
          </a:p>
          <a:p>
            <a:r>
              <a:rPr lang="en-US" dirty="0"/>
              <a:t>All this process consists of insertion, saving, </a:t>
            </a:r>
            <a:r>
              <a:rPr lang="en-US" dirty="0" err="1"/>
              <a:t>updation</a:t>
            </a:r>
            <a:r>
              <a:rPr lang="en-US" dirty="0"/>
              <a:t>, saving of updated information and searching.</a:t>
            </a:r>
            <a:endParaRPr lang="en-IN" dirty="0"/>
          </a:p>
        </p:txBody>
      </p:sp>
    </p:spTree>
    <p:extLst>
      <p:ext uri="{BB962C8B-B14F-4D97-AF65-F5344CB8AC3E}">
        <p14:creationId xmlns:p14="http://schemas.microsoft.com/office/powerpoint/2010/main" val="319505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1247EB-9426-48F2-B647-95204A5A011D}"/>
              </a:ext>
            </a:extLst>
          </p:cNvPr>
          <p:cNvPicPr/>
          <p:nvPr/>
        </p:nvPicPr>
        <p:blipFill>
          <a:blip r:embed="rId2">
            <a:extLst>
              <a:ext uri="{28A0092B-C50C-407E-A947-70E740481C1C}">
                <a14:useLocalDpi xmlns:a14="http://schemas.microsoft.com/office/drawing/2010/main" val="0"/>
              </a:ext>
            </a:extLst>
          </a:blip>
          <a:stretch>
            <a:fillRect/>
          </a:stretch>
        </p:blipFill>
        <p:spPr>
          <a:xfrm>
            <a:off x="5705475" y="933450"/>
            <a:ext cx="6143626" cy="3905249"/>
          </a:xfrm>
          <a:prstGeom prst="rect">
            <a:avLst/>
          </a:prstGeom>
        </p:spPr>
      </p:pic>
      <p:sp>
        <p:nvSpPr>
          <p:cNvPr id="4" name="TextBox 3">
            <a:extLst>
              <a:ext uri="{FF2B5EF4-FFF2-40B4-BE49-F238E27FC236}">
                <a16:creationId xmlns:a16="http://schemas.microsoft.com/office/drawing/2014/main" id="{37E1E5C3-ADEE-4BC0-9818-4D6BC62163B5}"/>
              </a:ext>
            </a:extLst>
          </p:cNvPr>
          <p:cNvSpPr txBox="1"/>
          <p:nvPr/>
        </p:nvSpPr>
        <p:spPr>
          <a:xfrm>
            <a:off x="0" y="1264372"/>
            <a:ext cx="5529262" cy="4031873"/>
          </a:xfrm>
          <a:prstGeom prst="rect">
            <a:avLst/>
          </a:prstGeom>
          <a:noFill/>
        </p:spPr>
        <p:txBody>
          <a:bodyPr wrap="square">
            <a:spAutoFit/>
          </a:bodyPr>
          <a:lstStyle/>
          <a:p>
            <a:pPr marL="342900" indent="-342900">
              <a:buFont typeface="Arial" panose="020B0604020202020204" pitchFamily="34" charset="0"/>
              <a:buChar char="•"/>
            </a:pPr>
            <a:r>
              <a:rPr lang="en-US" sz="1600" dirty="0"/>
              <a:t>This figure shows the home page of our Cafe Billing System. It consists of 6 buttons which are Bill Counter, Menu, Search Bill, Calculator, About Us and Exit.</a:t>
            </a:r>
          </a:p>
          <a:p>
            <a:r>
              <a:rPr lang="en-US" sz="1600" dirty="0"/>
              <a:t> </a:t>
            </a:r>
          </a:p>
          <a:p>
            <a:pPr marL="342900" indent="-342900">
              <a:buFont typeface="Arial" panose="020B0604020202020204" pitchFamily="34" charset="0"/>
              <a:buChar char="•"/>
            </a:pPr>
            <a:r>
              <a:rPr lang="en-US" sz="1600" u="sng" dirty="0"/>
              <a:t>Bill Counter : </a:t>
            </a:r>
            <a:r>
              <a:rPr lang="en-US" sz="1600" dirty="0"/>
              <a:t> It displays the calculated bill of the customer along with taxes.</a:t>
            </a:r>
          </a:p>
          <a:p>
            <a:endParaRPr lang="en-US" sz="1600" dirty="0"/>
          </a:p>
          <a:p>
            <a:pPr marL="342900" indent="-342900">
              <a:buFont typeface="Arial" panose="020B0604020202020204" pitchFamily="34" charset="0"/>
              <a:buChar char="•"/>
            </a:pPr>
            <a:r>
              <a:rPr lang="en-US" sz="1600" u="sng" dirty="0"/>
              <a:t>Menu : </a:t>
            </a:r>
            <a:r>
              <a:rPr lang="en-US" sz="1600" dirty="0"/>
              <a:t> It displays the Menu Card for ordering.</a:t>
            </a:r>
          </a:p>
          <a:p>
            <a:endParaRPr lang="en-US" sz="1600" dirty="0"/>
          </a:p>
          <a:p>
            <a:pPr marL="342900" indent="-342900">
              <a:buFont typeface="Arial" panose="020B0604020202020204" pitchFamily="34" charset="0"/>
              <a:buChar char="•"/>
            </a:pPr>
            <a:r>
              <a:rPr lang="en-US" sz="1600" u="sng" dirty="0"/>
              <a:t>Search Bill : </a:t>
            </a:r>
            <a:r>
              <a:rPr lang="en-US" sz="1600" dirty="0"/>
              <a:t> It searches the bill of the particular customer.</a:t>
            </a:r>
          </a:p>
          <a:p>
            <a:endParaRPr lang="en-US" sz="1600" dirty="0"/>
          </a:p>
          <a:p>
            <a:pPr marL="342900" indent="-342900">
              <a:buFont typeface="Arial" panose="020B0604020202020204" pitchFamily="34" charset="0"/>
              <a:buChar char="•"/>
            </a:pPr>
            <a:r>
              <a:rPr lang="en-US" sz="1600" u="sng" dirty="0"/>
              <a:t>Calculator : </a:t>
            </a:r>
            <a:r>
              <a:rPr lang="en-US" sz="1600" dirty="0"/>
              <a:t> It is used for calculation purpose. </a:t>
            </a:r>
          </a:p>
          <a:p>
            <a:endParaRPr lang="en-US" sz="1600" dirty="0"/>
          </a:p>
          <a:p>
            <a:pPr marL="342900" indent="-342900">
              <a:buFont typeface="Arial" panose="020B0604020202020204" pitchFamily="34" charset="0"/>
              <a:buChar char="•"/>
            </a:pPr>
            <a:r>
              <a:rPr lang="en-US" sz="1600" u="sng" dirty="0"/>
              <a:t>About Us : </a:t>
            </a:r>
            <a:r>
              <a:rPr lang="en-US" sz="1600" dirty="0"/>
              <a:t> This gives a short information about the Cafe. </a:t>
            </a:r>
          </a:p>
          <a:p>
            <a:endParaRPr lang="en-US" sz="1600" dirty="0"/>
          </a:p>
          <a:p>
            <a:pPr marL="342900" indent="-342900">
              <a:buFont typeface="Arial" panose="020B0604020202020204" pitchFamily="34" charset="0"/>
              <a:buChar char="•"/>
            </a:pPr>
            <a:r>
              <a:rPr lang="en-US" sz="1600" u="sng" dirty="0"/>
              <a:t>Exit : </a:t>
            </a:r>
            <a:r>
              <a:rPr lang="en-US" sz="1600" dirty="0"/>
              <a:t> This is used to close the System.</a:t>
            </a:r>
            <a:endParaRPr lang="en-IN" sz="1600" dirty="0"/>
          </a:p>
        </p:txBody>
      </p:sp>
      <p:sp>
        <p:nvSpPr>
          <p:cNvPr id="6" name="TextBox 5">
            <a:extLst>
              <a:ext uri="{FF2B5EF4-FFF2-40B4-BE49-F238E27FC236}">
                <a16:creationId xmlns:a16="http://schemas.microsoft.com/office/drawing/2014/main" id="{606315FE-40B3-4146-B133-BC2B95E05E36}"/>
              </a:ext>
            </a:extLst>
          </p:cNvPr>
          <p:cNvSpPr txBox="1"/>
          <p:nvPr/>
        </p:nvSpPr>
        <p:spPr>
          <a:xfrm>
            <a:off x="506328" y="186431"/>
            <a:ext cx="6129336" cy="461665"/>
          </a:xfrm>
          <a:prstGeom prst="rect">
            <a:avLst/>
          </a:prstGeom>
          <a:noFill/>
        </p:spPr>
        <p:txBody>
          <a:bodyPr wrap="square">
            <a:spAutoFit/>
          </a:bodyPr>
          <a:lstStyle/>
          <a:p>
            <a:r>
              <a:rPr lang="en-US" sz="2400" dirty="0">
                <a:latin typeface="Arial Rounded MT Bold" panose="020F0704030504030204" pitchFamily="34" charset="0"/>
              </a:rPr>
              <a:t>OUTPUT</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71142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60CD54-F7B2-4608-AC3B-38CF9A57A2BB}"/>
              </a:ext>
            </a:extLst>
          </p:cNvPr>
          <p:cNvPicPr/>
          <p:nvPr/>
        </p:nvPicPr>
        <p:blipFill>
          <a:blip r:embed="rId2">
            <a:extLst>
              <a:ext uri="{28A0092B-C50C-407E-A947-70E740481C1C}">
                <a14:useLocalDpi xmlns:a14="http://schemas.microsoft.com/office/drawing/2010/main" val="0"/>
              </a:ext>
            </a:extLst>
          </a:blip>
          <a:stretch>
            <a:fillRect/>
          </a:stretch>
        </p:blipFill>
        <p:spPr>
          <a:xfrm>
            <a:off x="5743576" y="904876"/>
            <a:ext cx="6172199" cy="4057650"/>
          </a:xfrm>
          <a:prstGeom prst="rect">
            <a:avLst/>
          </a:prstGeom>
        </p:spPr>
      </p:pic>
      <p:sp>
        <p:nvSpPr>
          <p:cNvPr id="4" name="TextBox 3">
            <a:extLst>
              <a:ext uri="{FF2B5EF4-FFF2-40B4-BE49-F238E27FC236}">
                <a16:creationId xmlns:a16="http://schemas.microsoft.com/office/drawing/2014/main" id="{E71BD225-5D40-4F4E-BD9D-4A8E44FE35A6}"/>
              </a:ext>
            </a:extLst>
          </p:cNvPr>
          <p:cNvSpPr txBox="1"/>
          <p:nvPr/>
        </p:nvSpPr>
        <p:spPr>
          <a:xfrm>
            <a:off x="66676" y="1120676"/>
            <a:ext cx="5676900" cy="3477875"/>
          </a:xfrm>
          <a:prstGeom prst="rect">
            <a:avLst/>
          </a:prstGeom>
          <a:noFill/>
        </p:spPr>
        <p:txBody>
          <a:bodyPr wrap="square">
            <a:spAutoFit/>
          </a:bodyPr>
          <a:lstStyle/>
          <a:p>
            <a:pPr marL="285750" indent="-285750">
              <a:buFont typeface="Arial" panose="020B0604020202020204" pitchFamily="34" charset="0"/>
              <a:buChar char="•"/>
            </a:pPr>
            <a:r>
              <a:rPr lang="en-IN" sz="2000" dirty="0"/>
              <a:t>In the figure this page is used for ordering the dishes. One can enter n number of quantities.</a:t>
            </a:r>
          </a:p>
          <a:p>
            <a:endParaRPr lang="en-IN" sz="2000" dirty="0"/>
          </a:p>
          <a:p>
            <a:pPr marL="285750" indent="-285750">
              <a:buFont typeface="Arial" panose="020B0604020202020204" pitchFamily="34" charset="0"/>
              <a:buChar char="•"/>
            </a:pPr>
            <a:r>
              <a:rPr lang="en-IN" sz="2000" dirty="0"/>
              <a:t> Also it has buttons of Menu for viewing Menu , Calculator for Calculation of Bill , show receipt for viewing bill and print to print the bill. </a:t>
            </a:r>
          </a:p>
          <a:p>
            <a:endParaRPr lang="en-IN" sz="2000" dirty="0"/>
          </a:p>
          <a:p>
            <a:pPr marL="285750" indent="-285750">
              <a:buFont typeface="Arial" panose="020B0604020202020204" pitchFamily="34" charset="0"/>
              <a:buChar char="•"/>
            </a:pPr>
            <a:r>
              <a:rPr lang="en-IN" sz="2000" dirty="0"/>
              <a:t>It also displays the customer information like customer name , bill number and asks customer for mode of payment.</a:t>
            </a:r>
          </a:p>
          <a:p>
            <a:r>
              <a:rPr lang="en-IN" sz="2000" dirty="0"/>
              <a:t> </a:t>
            </a:r>
          </a:p>
        </p:txBody>
      </p:sp>
    </p:spTree>
    <p:extLst>
      <p:ext uri="{BB962C8B-B14F-4D97-AF65-F5344CB8AC3E}">
        <p14:creationId xmlns:p14="http://schemas.microsoft.com/office/powerpoint/2010/main" val="246294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BB0DA6-5A11-4079-B762-061363FBFD0E}"/>
              </a:ext>
            </a:extLst>
          </p:cNvPr>
          <p:cNvPicPr>
            <a:picLocks noChangeAspect="1"/>
          </p:cNvPicPr>
          <p:nvPr/>
        </p:nvPicPr>
        <p:blipFill>
          <a:blip r:embed="rId2"/>
          <a:stretch>
            <a:fillRect/>
          </a:stretch>
        </p:blipFill>
        <p:spPr>
          <a:xfrm>
            <a:off x="5794838" y="885826"/>
            <a:ext cx="6031899" cy="4190999"/>
          </a:xfrm>
          <a:prstGeom prst="rect">
            <a:avLst/>
          </a:prstGeom>
        </p:spPr>
      </p:pic>
      <p:sp>
        <p:nvSpPr>
          <p:cNvPr id="4" name="TextBox 3">
            <a:extLst>
              <a:ext uri="{FF2B5EF4-FFF2-40B4-BE49-F238E27FC236}">
                <a16:creationId xmlns:a16="http://schemas.microsoft.com/office/drawing/2014/main" id="{28630922-B2D0-45E9-9219-1583E5B9CBBC}"/>
              </a:ext>
            </a:extLst>
          </p:cNvPr>
          <p:cNvSpPr txBox="1"/>
          <p:nvPr/>
        </p:nvSpPr>
        <p:spPr>
          <a:xfrm>
            <a:off x="188266" y="1082574"/>
            <a:ext cx="5298134" cy="1569660"/>
          </a:xfrm>
          <a:prstGeom prst="rect">
            <a:avLst/>
          </a:prstGeom>
          <a:noFill/>
        </p:spPr>
        <p:txBody>
          <a:bodyPr wrap="square">
            <a:spAutoFit/>
          </a:bodyPr>
          <a:lstStyle/>
          <a:p>
            <a:r>
              <a:rPr lang="en-IN" sz="2400" dirty="0"/>
              <a:t>This  figure displays menu card for ordering purpose. </a:t>
            </a:r>
            <a:r>
              <a:rPr lang="en-US" sz="2400" dirty="0"/>
              <a:t>All the dishes are segregated in different food categories according to their types.</a:t>
            </a:r>
            <a:endParaRPr lang="en-IN" sz="2400" dirty="0"/>
          </a:p>
        </p:txBody>
      </p:sp>
    </p:spTree>
    <p:extLst>
      <p:ext uri="{BB962C8B-B14F-4D97-AF65-F5344CB8AC3E}">
        <p14:creationId xmlns:p14="http://schemas.microsoft.com/office/powerpoint/2010/main" val="34587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D97CE4-41C2-44CC-A5E5-736518FE11D0}"/>
              </a:ext>
            </a:extLst>
          </p:cNvPr>
          <p:cNvPicPr>
            <a:picLocks noChangeAspect="1"/>
          </p:cNvPicPr>
          <p:nvPr/>
        </p:nvPicPr>
        <p:blipFill>
          <a:blip r:embed="rId2"/>
          <a:stretch>
            <a:fillRect/>
          </a:stretch>
        </p:blipFill>
        <p:spPr>
          <a:xfrm>
            <a:off x="5705475" y="885825"/>
            <a:ext cx="6191249" cy="4257676"/>
          </a:xfrm>
          <a:prstGeom prst="rect">
            <a:avLst/>
          </a:prstGeom>
        </p:spPr>
      </p:pic>
      <p:sp>
        <p:nvSpPr>
          <p:cNvPr id="4" name="TextBox 3">
            <a:extLst>
              <a:ext uri="{FF2B5EF4-FFF2-40B4-BE49-F238E27FC236}">
                <a16:creationId xmlns:a16="http://schemas.microsoft.com/office/drawing/2014/main" id="{90B9ADF0-27FB-4ED0-9A3C-38FCAE4ADFAA}"/>
              </a:ext>
            </a:extLst>
          </p:cNvPr>
          <p:cNvSpPr txBox="1"/>
          <p:nvPr/>
        </p:nvSpPr>
        <p:spPr>
          <a:xfrm>
            <a:off x="419816" y="985698"/>
            <a:ext cx="5436394" cy="1200329"/>
          </a:xfrm>
          <a:prstGeom prst="rect">
            <a:avLst/>
          </a:prstGeom>
          <a:noFill/>
        </p:spPr>
        <p:txBody>
          <a:bodyPr wrap="square">
            <a:spAutoFit/>
          </a:bodyPr>
          <a:lstStyle/>
          <a:p>
            <a:r>
              <a:rPr lang="en-IN" sz="2400" dirty="0"/>
              <a:t>This is how the screen will appear after adding quantities and calculating the total along with description of the order.</a:t>
            </a:r>
          </a:p>
        </p:txBody>
      </p:sp>
    </p:spTree>
    <p:extLst>
      <p:ext uri="{BB962C8B-B14F-4D97-AF65-F5344CB8AC3E}">
        <p14:creationId xmlns:p14="http://schemas.microsoft.com/office/powerpoint/2010/main" val="85304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F85742-ECF7-482F-B398-1A23EEFF0784}"/>
              </a:ext>
            </a:extLst>
          </p:cNvPr>
          <p:cNvPicPr/>
          <p:nvPr/>
        </p:nvPicPr>
        <p:blipFill>
          <a:blip r:embed="rId2">
            <a:extLst>
              <a:ext uri="{28A0092B-C50C-407E-A947-70E740481C1C}">
                <a14:useLocalDpi xmlns:a14="http://schemas.microsoft.com/office/drawing/2010/main" val="0"/>
              </a:ext>
            </a:extLst>
          </a:blip>
          <a:stretch>
            <a:fillRect/>
          </a:stretch>
        </p:blipFill>
        <p:spPr>
          <a:xfrm>
            <a:off x="5724525" y="942976"/>
            <a:ext cx="6102985" cy="4152900"/>
          </a:xfrm>
          <a:prstGeom prst="rect">
            <a:avLst/>
          </a:prstGeom>
        </p:spPr>
      </p:pic>
      <p:sp>
        <p:nvSpPr>
          <p:cNvPr id="4" name="TextBox 3">
            <a:extLst>
              <a:ext uri="{FF2B5EF4-FFF2-40B4-BE49-F238E27FC236}">
                <a16:creationId xmlns:a16="http://schemas.microsoft.com/office/drawing/2014/main" id="{AD6195CC-4BC2-4719-B3EF-358B8A7392AE}"/>
              </a:ext>
            </a:extLst>
          </p:cNvPr>
          <p:cNvSpPr txBox="1"/>
          <p:nvPr/>
        </p:nvSpPr>
        <p:spPr>
          <a:xfrm>
            <a:off x="479393" y="1153256"/>
            <a:ext cx="5076733" cy="1200329"/>
          </a:xfrm>
          <a:prstGeom prst="rect">
            <a:avLst/>
          </a:prstGeom>
          <a:noFill/>
        </p:spPr>
        <p:txBody>
          <a:bodyPr wrap="square">
            <a:spAutoFit/>
          </a:bodyPr>
          <a:lstStyle/>
          <a:p>
            <a:r>
              <a:rPr lang="en-IN" sz="2400" dirty="0"/>
              <a:t>This  figure displays the  bill along with the taxes and the Customer Information.</a:t>
            </a:r>
          </a:p>
        </p:txBody>
      </p:sp>
    </p:spTree>
    <p:extLst>
      <p:ext uri="{BB962C8B-B14F-4D97-AF65-F5344CB8AC3E}">
        <p14:creationId xmlns:p14="http://schemas.microsoft.com/office/powerpoint/2010/main" val="397977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9EE5B0-FA80-4A37-A297-353DF7E4EAEE}"/>
              </a:ext>
            </a:extLst>
          </p:cNvPr>
          <p:cNvPicPr>
            <a:picLocks noChangeAspect="1"/>
          </p:cNvPicPr>
          <p:nvPr/>
        </p:nvPicPr>
        <p:blipFill>
          <a:blip r:embed="rId2"/>
          <a:stretch>
            <a:fillRect/>
          </a:stretch>
        </p:blipFill>
        <p:spPr>
          <a:xfrm>
            <a:off x="5715000" y="962025"/>
            <a:ext cx="6111737" cy="4314825"/>
          </a:xfrm>
          <a:prstGeom prst="rect">
            <a:avLst/>
          </a:prstGeom>
        </p:spPr>
      </p:pic>
      <p:sp>
        <p:nvSpPr>
          <p:cNvPr id="4" name="TextBox 3">
            <a:extLst>
              <a:ext uri="{FF2B5EF4-FFF2-40B4-BE49-F238E27FC236}">
                <a16:creationId xmlns:a16="http://schemas.microsoft.com/office/drawing/2014/main" id="{BB3DA31D-25D5-4EE2-B20F-831160756332}"/>
              </a:ext>
            </a:extLst>
          </p:cNvPr>
          <p:cNvSpPr txBox="1"/>
          <p:nvPr/>
        </p:nvSpPr>
        <p:spPr>
          <a:xfrm>
            <a:off x="470517" y="855493"/>
            <a:ext cx="4820574" cy="1569660"/>
          </a:xfrm>
          <a:prstGeom prst="rect">
            <a:avLst/>
          </a:prstGeom>
          <a:noFill/>
        </p:spPr>
        <p:txBody>
          <a:bodyPr wrap="square">
            <a:spAutoFit/>
          </a:bodyPr>
          <a:lstStyle/>
          <a:p>
            <a:r>
              <a:rPr lang="en-US" sz="2400" dirty="0"/>
              <a:t>In this figure one can see that the calculator button proves beneficial for the cashier to calculate error free payments.</a:t>
            </a:r>
            <a:endParaRPr lang="en-IN" sz="2400" dirty="0"/>
          </a:p>
        </p:txBody>
      </p:sp>
    </p:spTree>
    <p:extLst>
      <p:ext uri="{BB962C8B-B14F-4D97-AF65-F5344CB8AC3E}">
        <p14:creationId xmlns:p14="http://schemas.microsoft.com/office/powerpoint/2010/main" val="305072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0A95-273E-4279-A85F-FC09A6493F32}"/>
              </a:ext>
            </a:extLst>
          </p:cNvPr>
          <p:cNvSpPr>
            <a:spLocks noGrp="1"/>
          </p:cNvSpPr>
          <p:nvPr>
            <p:ph type="title"/>
          </p:nvPr>
        </p:nvSpPr>
        <p:spPr>
          <a:xfrm>
            <a:off x="1451579" y="804519"/>
            <a:ext cx="9603275" cy="852831"/>
          </a:xfrm>
        </p:spPr>
        <p:txBody>
          <a:bodyPr/>
          <a:lstStyle/>
          <a:p>
            <a:r>
              <a:rPr lang="en-US" dirty="0">
                <a:latin typeface="Algerian" panose="04020705040A02060702" pitchFamily="82" charset="0"/>
              </a:rPr>
              <a:t>Table of 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C408A98-846F-4F4D-9EC0-EDFA09BBA53A}"/>
              </a:ext>
            </a:extLst>
          </p:cNvPr>
          <p:cNvSpPr>
            <a:spLocks noGrp="1"/>
          </p:cNvSpPr>
          <p:nvPr>
            <p:ph idx="1"/>
          </p:nvPr>
        </p:nvSpPr>
        <p:spPr>
          <a:xfrm>
            <a:off x="1451579" y="2015732"/>
            <a:ext cx="9603275" cy="4037749"/>
          </a:xfrm>
        </p:spPr>
        <p:txBody>
          <a:bodyPr>
            <a:normAutofit fontScale="47500" lnSpcReduction="20000"/>
          </a:bodyPr>
          <a:lstStyle/>
          <a:p>
            <a:r>
              <a:rPr lang="en-US" sz="3800" dirty="0"/>
              <a:t> Introduction	</a:t>
            </a:r>
          </a:p>
          <a:p>
            <a:r>
              <a:rPr lang="en-US" sz="3800" dirty="0"/>
              <a:t> Aim  &amp; Objective</a:t>
            </a:r>
          </a:p>
          <a:p>
            <a:r>
              <a:rPr lang="en-US" sz="3800" dirty="0"/>
              <a:t> Problem Statement</a:t>
            </a:r>
          </a:p>
          <a:p>
            <a:r>
              <a:rPr lang="en-US" sz="3800" dirty="0"/>
              <a:t> Abstract </a:t>
            </a:r>
          </a:p>
          <a:p>
            <a:r>
              <a:rPr lang="en-US" sz="3800" dirty="0"/>
              <a:t> Literature Review</a:t>
            </a:r>
          </a:p>
          <a:p>
            <a:r>
              <a:rPr lang="en-US" sz="3800" dirty="0"/>
              <a:t> System Requirements</a:t>
            </a:r>
          </a:p>
          <a:p>
            <a:r>
              <a:rPr lang="en-US" sz="3800" dirty="0"/>
              <a:t> Frontend </a:t>
            </a:r>
            <a:r>
              <a:rPr lang="en-US" sz="3800"/>
              <a:t>and backend</a:t>
            </a:r>
            <a:endParaRPr lang="en-US" sz="3800" dirty="0"/>
          </a:p>
          <a:p>
            <a:r>
              <a:rPr lang="en-US" sz="3800" dirty="0"/>
              <a:t> Methodology</a:t>
            </a:r>
          </a:p>
          <a:p>
            <a:r>
              <a:rPr lang="en-US" sz="3800" dirty="0"/>
              <a:t> Conclusion </a:t>
            </a:r>
          </a:p>
          <a:p>
            <a:r>
              <a:rPr lang="en-US" sz="3800" dirty="0"/>
              <a:t> Reference</a:t>
            </a:r>
          </a:p>
          <a:p>
            <a:endParaRPr lang="en-IN" dirty="0"/>
          </a:p>
        </p:txBody>
      </p:sp>
    </p:spTree>
    <p:extLst>
      <p:ext uri="{BB962C8B-B14F-4D97-AF65-F5344CB8AC3E}">
        <p14:creationId xmlns:p14="http://schemas.microsoft.com/office/powerpoint/2010/main" val="2245755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7C00F6-A921-498F-9228-9F63933BF2B6}"/>
              </a:ext>
            </a:extLst>
          </p:cNvPr>
          <p:cNvPicPr/>
          <p:nvPr/>
        </p:nvPicPr>
        <p:blipFill>
          <a:blip r:embed="rId2">
            <a:extLst>
              <a:ext uri="{28A0092B-C50C-407E-A947-70E740481C1C}">
                <a14:useLocalDpi xmlns:a14="http://schemas.microsoft.com/office/drawing/2010/main" val="0"/>
              </a:ext>
            </a:extLst>
          </a:blip>
          <a:stretch>
            <a:fillRect/>
          </a:stretch>
        </p:blipFill>
        <p:spPr>
          <a:xfrm>
            <a:off x="5715000" y="866775"/>
            <a:ext cx="6112510" cy="4305300"/>
          </a:xfrm>
          <a:prstGeom prst="rect">
            <a:avLst/>
          </a:prstGeom>
        </p:spPr>
      </p:pic>
      <p:sp>
        <p:nvSpPr>
          <p:cNvPr id="4" name="TextBox 3">
            <a:extLst>
              <a:ext uri="{FF2B5EF4-FFF2-40B4-BE49-F238E27FC236}">
                <a16:creationId xmlns:a16="http://schemas.microsoft.com/office/drawing/2014/main" id="{08440685-99F7-4BC3-B206-65BD93C260CB}"/>
              </a:ext>
            </a:extLst>
          </p:cNvPr>
          <p:cNvSpPr txBox="1"/>
          <p:nvPr/>
        </p:nvSpPr>
        <p:spPr>
          <a:xfrm>
            <a:off x="502119" y="1134084"/>
            <a:ext cx="6100762" cy="461665"/>
          </a:xfrm>
          <a:prstGeom prst="rect">
            <a:avLst/>
          </a:prstGeom>
          <a:noFill/>
        </p:spPr>
        <p:txBody>
          <a:bodyPr wrap="square">
            <a:spAutoFit/>
          </a:bodyPr>
          <a:lstStyle/>
          <a:p>
            <a:r>
              <a:rPr lang="en-IN" sz="2400" dirty="0"/>
              <a:t>This figure shows the printing of bill.</a:t>
            </a:r>
          </a:p>
        </p:txBody>
      </p:sp>
    </p:spTree>
    <p:extLst>
      <p:ext uri="{BB962C8B-B14F-4D97-AF65-F5344CB8AC3E}">
        <p14:creationId xmlns:p14="http://schemas.microsoft.com/office/powerpoint/2010/main" val="90511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A0828F-BA77-4EBB-9E58-25CBA81507F9}"/>
              </a:ext>
            </a:extLst>
          </p:cNvPr>
          <p:cNvPicPr/>
          <p:nvPr/>
        </p:nvPicPr>
        <p:blipFill>
          <a:blip r:embed="rId2">
            <a:extLst>
              <a:ext uri="{28A0092B-C50C-407E-A947-70E740481C1C}">
                <a14:useLocalDpi xmlns:a14="http://schemas.microsoft.com/office/drawing/2010/main" val="0"/>
              </a:ext>
            </a:extLst>
          </a:blip>
          <a:stretch>
            <a:fillRect/>
          </a:stretch>
        </p:blipFill>
        <p:spPr>
          <a:xfrm>
            <a:off x="5772151" y="771525"/>
            <a:ext cx="6055360" cy="4457700"/>
          </a:xfrm>
          <a:prstGeom prst="rect">
            <a:avLst/>
          </a:prstGeom>
        </p:spPr>
      </p:pic>
      <p:sp>
        <p:nvSpPr>
          <p:cNvPr id="4" name="TextBox 3">
            <a:extLst>
              <a:ext uri="{FF2B5EF4-FFF2-40B4-BE49-F238E27FC236}">
                <a16:creationId xmlns:a16="http://schemas.microsoft.com/office/drawing/2014/main" id="{B111EE85-43BB-4B7E-A237-CC60230618BD}"/>
              </a:ext>
            </a:extLst>
          </p:cNvPr>
          <p:cNvSpPr txBox="1"/>
          <p:nvPr/>
        </p:nvSpPr>
        <p:spPr>
          <a:xfrm>
            <a:off x="470516" y="946934"/>
            <a:ext cx="4989251" cy="1569660"/>
          </a:xfrm>
          <a:prstGeom prst="rect">
            <a:avLst/>
          </a:prstGeom>
          <a:noFill/>
        </p:spPr>
        <p:txBody>
          <a:bodyPr wrap="square">
            <a:spAutoFit/>
          </a:bodyPr>
          <a:lstStyle/>
          <a:p>
            <a:r>
              <a:rPr lang="en-IN" sz="2400" dirty="0"/>
              <a:t>This figure shows Search Bill button which is used to search previous customers bill with all the saved information</a:t>
            </a:r>
            <a:r>
              <a:rPr lang="en-IN" sz="2000" dirty="0"/>
              <a:t>.</a:t>
            </a:r>
          </a:p>
        </p:txBody>
      </p:sp>
    </p:spTree>
    <p:extLst>
      <p:ext uri="{BB962C8B-B14F-4D97-AF65-F5344CB8AC3E}">
        <p14:creationId xmlns:p14="http://schemas.microsoft.com/office/powerpoint/2010/main" val="324074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8C13-2D45-48FD-875A-651B57A515EC}"/>
              </a:ext>
            </a:extLst>
          </p:cNvPr>
          <p:cNvSpPr>
            <a:spLocks noGrp="1"/>
          </p:cNvSpPr>
          <p:nvPr>
            <p:ph type="title"/>
          </p:nvPr>
        </p:nvSpPr>
        <p:spPr/>
        <p:txBody>
          <a:bodyPr/>
          <a:lstStyle/>
          <a:p>
            <a:r>
              <a:rPr lang="en-US" dirty="0">
                <a:latin typeface="Algerian" panose="04020705040A02060702" pitchFamily="82" charset="0"/>
              </a:rPr>
              <a:t>Conclusion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7921A15-70AE-4DCC-8EC9-8E4BB3BD8AFE}"/>
              </a:ext>
            </a:extLst>
          </p:cNvPr>
          <p:cNvSpPr>
            <a:spLocks noGrp="1"/>
          </p:cNvSpPr>
          <p:nvPr>
            <p:ph idx="1"/>
          </p:nvPr>
        </p:nvSpPr>
        <p:spPr/>
        <p:txBody>
          <a:bodyPr>
            <a:normAutofit fontScale="77500" lnSpcReduction="20000"/>
          </a:bodyPr>
          <a:lstStyle/>
          <a:p>
            <a:r>
              <a:rPr lang="en-US" dirty="0"/>
              <a:t> After we have completed the project we are sure the problems in the existing system world overcome. </a:t>
            </a:r>
          </a:p>
          <a:p>
            <a:r>
              <a:rPr lang="en-US" dirty="0"/>
              <a:t>The "Cafe Billing System" process made computerized to </a:t>
            </a:r>
            <a:r>
              <a:rPr lang="en-US" b="1" dirty="0">
                <a:solidFill>
                  <a:srgbClr val="FF0000"/>
                </a:solidFill>
              </a:rPr>
              <a:t>reduce human errors &amp; to increase the efficiency</a:t>
            </a:r>
            <a:r>
              <a:rPr lang="en-US" dirty="0"/>
              <a:t>. The main focus of this project is to less human efforts. </a:t>
            </a:r>
          </a:p>
          <a:p>
            <a:r>
              <a:rPr lang="en-US" dirty="0"/>
              <a:t>The maintenance of the records is made efficient, as all the records are stored in the </a:t>
            </a:r>
            <a:r>
              <a:rPr lang="en-US" b="1" dirty="0">
                <a:solidFill>
                  <a:srgbClr val="FF0000"/>
                </a:solidFill>
              </a:rPr>
              <a:t>Access Database</a:t>
            </a:r>
            <a:r>
              <a:rPr lang="en-US" dirty="0"/>
              <a:t>, through which data can be retrieved easily. </a:t>
            </a:r>
          </a:p>
          <a:p>
            <a:r>
              <a:rPr lang="en-US" dirty="0"/>
              <a:t>The </a:t>
            </a:r>
            <a:r>
              <a:rPr lang="en-US" b="1" dirty="0">
                <a:solidFill>
                  <a:srgbClr val="FF0000"/>
                </a:solidFill>
              </a:rPr>
              <a:t>navigation control </a:t>
            </a:r>
            <a:r>
              <a:rPr lang="en-US" dirty="0"/>
              <a:t>is provided in all the forms to navigate through the large amount of records. If the numbers of records are very large than user has to just type in the search string &amp; user gets the results immediately. The editing is also made simple. </a:t>
            </a:r>
          </a:p>
          <a:p>
            <a:r>
              <a:rPr lang="en-US" dirty="0"/>
              <a:t>The user has to just type in the required field &amp; process the update button to update the desired field.</a:t>
            </a:r>
          </a:p>
          <a:p>
            <a:r>
              <a:rPr lang="en-US" dirty="0"/>
              <a:t>The customers are given a particular </a:t>
            </a:r>
            <a:r>
              <a:rPr lang="en-US" b="1" dirty="0">
                <a:solidFill>
                  <a:srgbClr val="FF0000"/>
                </a:solidFill>
              </a:rPr>
              <a:t>unique id no. </a:t>
            </a:r>
            <a:r>
              <a:rPr lang="en-US" dirty="0"/>
              <a:t>so that they can be access correctly &amp; without errors. Our main aim of the project is to get the correct information about a customer visit in the Cafe.</a:t>
            </a:r>
            <a:endParaRPr lang="en-IN" dirty="0"/>
          </a:p>
        </p:txBody>
      </p:sp>
    </p:spTree>
    <p:extLst>
      <p:ext uri="{BB962C8B-B14F-4D97-AF65-F5344CB8AC3E}">
        <p14:creationId xmlns:p14="http://schemas.microsoft.com/office/powerpoint/2010/main" val="105902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535E-2461-471F-8629-553B436AE5A8}"/>
              </a:ext>
            </a:extLst>
          </p:cNvPr>
          <p:cNvSpPr>
            <a:spLocks noGrp="1"/>
          </p:cNvSpPr>
          <p:nvPr>
            <p:ph type="title"/>
          </p:nvPr>
        </p:nvSpPr>
        <p:spPr/>
        <p:txBody>
          <a:bodyPr/>
          <a:lstStyle/>
          <a:p>
            <a:r>
              <a:rPr lang="en-US" dirty="0">
                <a:latin typeface="Algerian" panose="04020705040A02060702" pitchFamily="82" charset="0"/>
              </a:rPr>
              <a:t>references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E3C324A-C1B8-41B7-BD50-67C60D28BD41}"/>
              </a:ext>
            </a:extLst>
          </p:cNvPr>
          <p:cNvSpPr>
            <a:spLocks noGrp="1"/>
          </p:cNvSpPr>
          <p:nvPr>
            <p:ph idx="1"/>
          </p:nvPr>
        </p:nvSpPr>
        <p:spPr/>
        <p:txBody>
          <a:bodyPr>
            <a:normAutofit fontScale="55000" lnSpcReduction="20000"/>
          </a:bodyPr>
          <a:lstStyle/>
          <a:p>
            <a:pPr>
              <a:lnSpc>
                <a:spcPct val="210000"/>
              </a:lnSpc>
              <a:buFont typeface="Wingdings" panose="05000000000000000000" pitchFamily="2" charset="2"/>
              <a:buChar char="q"/>
            </a:pPr>
            <a:r>
              <a:rPr lang="en-US" dirty="0"/>
              <a:t>  </a:t>
            </a:r>
            <a:r>
              <a:rPr lang="en-GB" sz="290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http://eprints.utar.edu.my/3448/1/fyp_IA_2019_WSJ_1506513.pdf</a:t>
            </a:r>
            <a:endParaRPr lang="en-IN" sz="2900" dirty="0">
              <a:solidFill>
                <a:schemeClr val="tx1"/>
              </a:solidFill>
            </a:endParaRPr>
          </a:p>
          <a:p>
            <a:pPr>
              <a:lnSpc>
                <a:spcPct val="210000"/>
              </a:lnSpc>
              <a:buFont typeface="Wingdings" panose="05000000000000000000" pitchFamily="2" charset="2"/>
              <a:buChar char="q"/>
            </a:pPr>
            <a:r>
              <a:rPr lang="en-US" sz="2900" dirty="0"/>
              <a:t> </a:t>
            </a:r>
            <a:r>
              <a:rPr lang="en-GB" sz="2900"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http://www.iaetsdjaras.org/gallery/14-jaras-327-december.pdf</a:t>
            </a:r>
            <a:endParaRPr lang="en-IN" sz="2900" dirty="0">
              <a:solidFill>
                <a:schemeClr val="tx1"/>
              </a:solidFill>
            </a:endParaRPr>
          </a:p>
          <a:p>
            <a:pPr>
              <a:lnSpc>
                <a:spcPct val="210000"/>
              </a:lnSpc>
              <a:buFont typeface="Wingdings" panose="05000000000000000000" pitchFamily="2" charset="2"/>
              <a:buChar char="q"/>
            </a:pPr>
            <a:r>
              <a:rPr lang="en-US" sz="2900" dirty="0"/>
              <a:t> </a:t>
            </a:r>
            <a:r>
              <a:rPr lang="en-GB" sz="2900"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https://www.ijser.org/researchpaper/A-Review-Paper-on-Smart-Restaurant-Ordering-System.pdf</a:t>
            </a:r>
            <a:endParaRPr lang="en-GB" sz="2900" u="sng" kern="1200" dirty="0">
              <a:solidFill>
                <a:schemeClr val="tx1"/>
              </a:solidFill>
              <a:effectLst/>
              <a:latin typeface="+mn-lt"/>
              <a:ea typeface="+mn-ea"/>
              <a:cs typeface="+mn-cs"/>
            </a:endParaRPr>
          </a:p>
          <a:p>
            <a:pPr marL="114300" indent="-342900" algn="l" rtl="0" eaLnBrk="1" fontAlgn="t" latinLnBrk="0" hangingPunct="1">
              <a:lnSpc>
                <a:spcPct val="210000"/>
              </a:lnSpc>
              <a:spcBef>
                <a:spcPts val="0"/>
              </a:spcBef>
              <a:spcAft>
                <a:spcPts val="0"/>
              </a:spcAft>
              <a:buFont typeface="Wingdings" panose="05000000000000000000" pitchFamily="2" charset="2"/>
              <a:buChar char="q"/>
            </a:pPr>
            <a:r>
              <a:rPr lang="en-GB" sz="2900" u="sng" dirty="0"/>
              <a:t> </a:t>
            </a:r>
            <a:r>
              <a:rPr lang="en-GB" sz="2900" b="0" i="0" u="sng" strike="noStrike" kern="1200" dirty="0">
                <a:effectLst/>
                <a:latin typeface="Gill Sans MT" panose="020B0502020104020203" pitchFamily="34" charset="0"/>
                <a:hlinkClick r:id="rId5">
                  <a:extLst>
                    <a:ext uri="{A12FA001-AC4F-418D-AE19-62706E023703}">
                      <ahyp:hlinkClr xmlns:ahyp="http://schemas.microsoft.com/office/drawing/2018/hyperlinkcolor" val="tx"/>
                    </a:ext>
                  </a:extLst>
                </a:hlinkClick>
              </a:rPr>
              <a:t>https://www.irjet.net/archives/V7/i4/IRJET-V7I41009.pdf</a:t>
            </a:r>
            <a:endParaRPr lang="en-IN" sz="2900" b="0" i="0" u="none" strike="noStrike" dirty="0">
              <a:effectLst/>
              <a:latin typeface="Arial" panose="020B0604020202020204" pitchFamily="34" charset="0"/>
            </a:endParaRPr>
          </a:p>
          <a:p>
            <a:pPr marL="57150" indent="-285750" algn="l" rtl="0" eaLnBrk="1" fontAlgn="t" latinLnBrk="0" hangingPunct="1">
              <a:lnSpc>
                <a:spcPct val="210000"/>
              </a:lnSpc>
              <a:spcBef>
                <a:spcPts val="0"/>
              </a:spcBef>
              <a:spcAft>
                <a:spcPts val="0"/>
              </a:spcAft>
              <a:buFont typeface="Wingdings" panose="05000000000000000000" pitchFamily="2" charset="2"/>
              <a:buChar char="q"/>
            </a:pPr>
            <a:r>
              <a:rPr lang="en-GB" sz="2900" b="0" i="0" u="sng" strike="noStrike" kern="1200" dirty="0">
                <a:effectLst/>
                <a:latin typeface="Gill Sans MT" panose="020B0502020104020203" pitchFamily="34" charset="0"/>
                <a:hlinkClick r:id="rId6">
                  <a:extLst>
                    <a:ext uri="{A12FA001-AC4F-418D-AE19-62706E023703}">
                      <ahyp:hlinkClr xmlns:ahyp="http://schemas.microsoft.com/office/drawing/2018/hyperlinkcolor" val="tx"/>
                    </a:ext>
                  </a:extLst>
                </a:hlinkClick>
              </a:rPr>
              <a:t>https://www.iosrjournals.org/iosr-jeee/Papers/Vol10-issue3/Version-1/A010310105.pdf</a:t>
            </a:r>
            <a:endParaRPr lang="en-IN" sz="2900" b="0" i="0" u="none" strike="noStrike" dirty="0">
              <a:effectLst/>
              <a:latin typeface="Arial" panose="020B0604020202020204" pitchFamily="34" charset="0"/>
            </a:endParaRPr>
          </a:p>
          <a:p>
            <a:pPr marL="0" indent="0">
              <a:buNone/>
            </a:pPr>
            <a:endParaRPr lang="en-IN" dirty="0">
              <a:solidFill>
                <a:schemeClr val="tx1"/>
              </a:solidFill>
            </a:endParaRPr>
          </a:p>
          <a:p>
            <a:pPr marL="0" indent="0">
              <a:buNone/>
            </a:pPr>
            <a:r>
              <a:rPr lang="en-IN" dirty="0"/>
              <a:t> </a:t>
            </a:r>
          </a:p>
        </p:txBody>
      </p:sp>
    </p:spTree>
    <p:extLst>
      <p:ext uri="{BB962C8B-B14F-4D97-AF65-F5344CB8AC3E}">
        <p14:creationId xmlns:p14="http://schemas.microsoft.com/office/powerpoint/2010/main" val="1012810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8" descr="Coffee on a wooden table with water ">
            <a:extLst>
              <a:ext uri="{FF2B5EF4-FFF2-40B4-BE49-F238E27FC236}">
                <a16:creationId xmlns:a16="http://schemas.microsoft.com/office/drawing/2014/main" id="{D253FDE5-462C-4069-8EC8-881AF54EDB67}"/>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t="40" b="40"/>
          <a:stretch/>
        </p:blipFill>
        <p:spPr>
          <a:xfrm>
            <a:off x="1" y="1038225"/>
            <a:ext cx="5742985" cy="5885075"/>
          </a:xfrm>
          <a:custGeom>
            <a:avLst/>
            <a:gdLst>
              <a:gd name="connsiteX0" fmla="*/ 1573824 w 5948797"/>
              <a:gd name="connsiteY0" fmla="*/ 765 h 6095979"/>
              <a:gd name="connsiteX1" fmla="*/ 2734655 w 5948797"/>
              <a:gd name="connsiteY1" fmla="*/ 238687 h 6095979"/>
              <a:gd name="connsiteX2" fmla="*/ 5668308 w 5948797"/>
              <a:gd name="connsiteY2" fmla="*/ 3639516 h 6095979"/>
              <a:gd name="connsiteX3" fmla="*/ 5937014 w 5948797"/>
              <a:gd name="connsiteY3" fmla="*/ 5865869 h 6095979"/>
              <a:gd name="connsiteX4" fmla="*/ 5948797 w 5948797"/>
              <a:gd name="connsiteY4" fmla="*/ 6095979 h 6095979"/>
              <a:gd name="connsiteX5" fmla="*/ 0 w 5948797"/>
              <a:gd name="connsiteY5" fmla="*/ 6095979 h 6095979"/>
              <a:gd name="connsiteX6" fmla="*/ 0 w 5948797"/>
              <a:gd name="connsiteY6" fmla="*/ 1621650 h 6095979"/>
              <a:gd name="connsiteX7" fmla="*/ 36302 w 5948797"/>
              <a:gd name="connsiteY7" fmla="*/ 1518814 h 6095979"/>
              <a:gd name="connsiteX8" fmla="*/ 287883 w 5948797"/>
              <a:gd name="connsiteY8" fmla="*/ 956872 h 6095979"/>
              <a:gd name="connsiteX9" fmla="*/ 1573824 w 5948797"/>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797" h="6095979">
                <a:moveTo>
                  <a:pt x="1573824" y="765"/>
                </a:moveTo>
                <a:cubicBezTo>
                  <a:pt x="1940182" y="-10734"/>
                  <a:pt x="2329337" y="109280"/>
                  <a:pt x="2734655" y="238687"/>
                </a:cubicBezTo>
                <a:cubicBezTo>
                  <a:pt x="4118236" y="680647"/>
                  <a:pt x="5296689" y="1302752"/>
                  <a:pt x="5668308" y="3639516"/>
                </a:cubicBezTo>
                <a:cubicBezTo>
                  <a:pt x="5788290" y="4393559"/>
                  <a:pt x="5890538" y="5142244"/>
                  <a:pt x="5937014" y="5865869"/>
                </a:cubicBezTo>
                <a:lnTo>
                  <a:pt x="5948797" y="6095979"/>
                </a:lnTo>
                <a:lnTo>
                  <a:pt x="0" y="6095979"/>
                </a:lnTo>
                <a:lnTo>
                  <a:pt x="0" y="1621650"/>
                </a:lnTo>
                <a:lnTo>
                  <a:pt x="36302" y="1518814"/>
                </a:lnTo>
                <a:cubicBezTo>
                  <a:pt x="109797" y="1321982"/>
                  <a:pt x="192747" y="1133640"/>
                  <a:pt x="287883" y="956872"/>
                </a:cubicBezTo>
                <a:cubicBezTo>
                  <a:pt x="669445" y="247734"/>
                  <a:pt x="1102792" y="15549"/>
                  <a:pt x="1573824" y="765"/>
                </a:cubicBezTo>
                <a:close/>
              </a:path>
            </a:pathLst>
          </a:custGeom>
          <a:solidFill>
            <a:srgbClr val="BC72F0"/>
          </a:solidFill>
        </p:spPr>
      </p:pic>
      <p:sp>
        <p:nvSpPr>
          <p:cNvPr id="4" name="Freeform: Shape 3">
            <a:extLst>
              <a:ext uri="{FF2B5EF4-FFF2-40B4-BE49-F238E27FC236}">
                <a16:creationId xmlns:a16="http://schemas.microsoft.com/office/drawing/2014/main" id="{8BE525EA-D8AB-4F97-BB31-1F1FD80CDCFE}"/>
              </a:ext>
              <a:ext uri="{C183D7F6-B498-43B3-948B-1728B52AA6E4}">
                <adec:decorative xmlns:adec="http://schemas.microsoft.com/office/drawing/2017/decorative" val="1"/>
              </a:ext>
            </a:extLst>
          </p:cNvPr>
          <p:cNvSpPr/>
          <p:nvPr/>
        </p:nvSpPr>
        <p:spPr>
          <a:xfrm rot="5400000" flipH="1">
            <a:off x="223838" y="491499"/>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cap="flat" cmpd="sng" algn="ctr">
            <a:solidFill>
              <a:srgbClr val="DE478E">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venir Next LT Pro Light"/>
              <a:ea typeface="+mn-ea"/>
              <a:cs typeface="+mn-cs"/>
            </a:endParaRPr>
          </a:p>
        </p:txBody>
      </p:sp>
      <p:sp>
        <p:nvSpPr>
          <p:cNvPr id="6" name="TextBox 5">
            <a:extLst>
              <a:ext uri="{FF2B5EF4-FFF2-40B4-BE49-F238E27FC236}">
                <a16:creationId xmlns:a16="http://schemas.microsoft.com/office/drawing/2014/main" id="{5EF66ED1-BCF9-4DD5-819D-C853DCE1D3C1}"/>
              </a:ext>
            </a:extLst>
          </p:cNvPr>
          <p:cNvSpPr txBox="1"/>
          <p:nvPr/>
        </p:nvSpPr>
        <p:spPr>
          <a:xfrm>
            <a:off x="7167563" y="2320409"/>
            <a:ext cx="6105524" cy="584775"/>
          </a:xfrm>
          <a:prstGeom prst="rect">
            <a:avLst/>
          </a:prstGeom>
          <a:noFill/>
        </p:spPr>
        <p:txBody>
          <a:bodyPr wrap="square">
            <a:spAutoFit/>
          </a:bodyPr>
          <a:lstStyle/>
          <a:p>
            <a:r>
              <a:rPr lang="en-US" sz="3200" dirty="0">
                <a:latin typeface="Algerian" panose="04020705040A02060702" pitchFamily="82" charset="0"/>
              </a:rPr>
              <a:t>THANK YOU !!</a:t>
            </a:r>
            <a:endParaRPr lang="en-IN" sz="3200" dirty="0">
              <a:latin typeface="Algerian" panose="04020705040A02060702" pitchFamily="82" charset="0"/>
            </a:endParaRPr>
          </a:p>
        </p:txBody>
      </p:sp>
    </p:spTree>
    <p:extLst>
      <p:ext uri="{BB962C8B-B14F-4D97-AF65-F5344CB8AC3E}">
        <p14:creationId xmlns:p14="http://schemas.microsoft.com/office/powerpoint/2010/main" val="270547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EA0B-BB1C-4005-9F10-B020BE284DAE}"/>
              </a:ext>
            </a:extLst>
          </p:cNvPr>
          <p:cNvSpPr>
            <a:spLocks noGrp="1"/>
          </p:cNvSpPr>
          <p:nvPr>
            <p:ph type="title"/>
          </p:nvPr>
        </p:nvSpPr>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896D6A1-F783-4763-A23A-74907BCD5548}"/>
              </a:ext>
            </a:extLst>
          </p:cNvPr>
          <p:cNvSpPr>
            <a:spLocks noGrp="1"/>
          </p:cNvSpPr>
          <p:nvPr>
            <p:ph idx="1"/>
          </p:nvPr>
        </p:nvSpPr>
        <p:spPr>
          <a:xfrm>
            <a:off x="1771650" y="2015732"/>
            <a:ext cx="9296400" cy="4037749"/>
          </a:xfrm>
        </p:spPr>
        <p:txBody>
          <a:bodyPr>
            <a:normAutofit fontScale="70000" lnSpcReduction="20000"/>
          </a:bodyPr>
          <a:lstStyle/>
          <a:p>
            <a:r>
              <a:rPr lang="en-US" dirty="0"/>
              <a:t> This system is named as </a:t>
            </a:r>
            <a:r>
              <a:rPr lang="en-US" b="1" dirty="0">
                <a:solidFill>
                  <a:srgbClr val="FF0000"/>
                </a:solidFill>
              </a:rPr>
              <a:t>Cafe Billing System</a:t>
            </a:r>
            <a:r>
              <a:rPr lang="en-US" dirty="0"/>
              <a:t>.</a:t>
            </a:r>
          </a:p>
          <a:p>
            <a:r>
              <a:rPr lang="en-US" dirty="0"/>
              <a:t>This is designed especially for a Cafe which wants to </a:t>
            </a:r>
            <a:r>
              <a:rPr lang="en-US" b="1" dirty="0">
                <a:solidFill>
                  <a:srgbClr val="FF0000"/>
                </a:solidFill>
              </a:rPr>
              <a:t>attend their customers </a:t>
            </a:r>
            <a:r>
              <a:rPr lang="en-US" dirty="0"/>
              <a:t>in a </a:t>
            </a:r>
            <a:r>
              <a:rPr lang="en-US" b="1" dirty="0">
                <a:solidFill>
                  <a:srgbClr val="FF0000"/>
                </a:solidFill>
              </a:rPr>
              <a:t>very well manner</a:t>
            </a:r>
            <a:r>
              <a:rPr lang="en-US" dirty="0"/>
              <a:t>. </a:t>
            </a:r>
          </a:p>
          <a:p>
            <a:r>
              <a:rPr lang="en-US" dirty="0"/>
              <a:t>This system has the </a:t>
            </a:r>
            <a:r>
              <a:rPr lang="en-US" b="1" dirty="0">
                <a:solidFill>
                  <a:srgbClr val="FF0000"/>
                </a:solidFill>
              </a:rPr>
              <a:t>capability </a:t>
            </a:r>
            <a:r>
              <a:rPr lang="en-US" dirty="0"/>
              <a:t>to take the orders from the customers.</a:t>
            </a:r>
          </a:p>
          <a:p>
            <a:r>
              <a:rPr lang="en-US" dirty="0"/>
              <a:t>This project sets to </a:t>
            </a:r>
            <a:r>
              <a:rPr lang="en-US" b="1" dirty="0">
                <a:solidFill>
                  <a:srgbClr val="FF0000"/>
                </a:solidFill>
              </a:rPr>
              <a:t>design, build and test </a:t>
            </a:r>
            <a:r>
              <a:rPr lang="en-US" dirty="0"/>
              <a:t>a web-based </a:t>
            </a:r>
            <a:r>
              <a:rPr lang="en-US" b="1" dirty="0">
                <a:solidFill>
                  <a:srgbClr val="FF0000"/>
                </a:solidFill>
              </a:rPr>
              <a:t>computerized </a:t>
            </a:r>
            <a:r>
              <a:rPr lang="en-US" dirty="0"/>
              <a:t>cafe billing system.</a:t>
            </a:r>
          </a:p>
          <a:p>
            <a:r>
              <a:rPr lang="en-US" dirty="0"/>
              <a:t>One of the driving forces behind the innovation of such a system is the attempt </a:t>
            </a:r>
            <a:r>
              <a:rPr lang="en-US" b="1" dirty="0">
                <a:solidFill>
                  <a:srgbClr val="FF0000"/>
                </a:solidFill>
              </a:rPr>
              <a:t>to replace </a:t>
            </a:r>
            <a:r>
              <a:rPr lang="en-US" dirty="0"/>
              <a:t>the </a:t>
            </a:r>
            <a:r>
              <a:rPr lang="en-US" b="1" dirty="0">
                <a:solidFill>
                  <a:srgbClr val="FF0000"/>
                </a:solidFill>
              </a:rPr>
              <a:t>error prone and monotonous paper-based system</a:t>
            </a:r>
            <a:r>
              <a:rPr lang="en-US" dirty="0"/>
              <a:t>.</a:t>
            </a:r>
          </a:p>
          <a:p>
            <a:r>
              <a:rPr lang="en-US" dirty="0"/>
              <a:t> Commonly, the workflow of the system would start from waiters gathering orders from the customer on an order sheet, then passing this to kitchen chefs for meal preparation and finally collecting payment from the customer.</a:t>
            </a:r>
          </a:p>
          <a:p>
            <a:r>
              <a:rPr lang="en-US" b="1" dirty="0">
                <a:solidFill>
                  <a:srgbClr val="FF0000"/>
                </a:solidFill>
              </a:rPr>
              <a:t>IT</a:t>
            </a:r>
            <a:r>
              <a:rPr lang="en-US" dirty="0"/>
              <a:t> has become </a:t>
            </a:r>
            <a:r>
              <a:rPr lang="en-US" b="1" dirty="0">
                <a:solidFill>
                  <a:srgbClr val="FF0000"/>
                </a:solidFill>
              </a:rPr>
              <a:t>important tools </a:t>
            </a:r>
            <a:r>
              <a:rPr lang="en-US" dirty="0"/>
              <a:t>to</a:t>
            </a:r>
            <a:r>
              <a:rPr lang="en-US" b="1" dirty="0">
                <a:solidFill>
                  <a:srgbClr val="FF0000"/>
                </a:solidFill>
              </a:rPr>
              <a:t> </a:t>
            </a:r>
            <a:r>
              <a:rPr lang="en-US" dirty="0"/>
              <a:t>support business operations.</a:t>
            </a:r>
          </a:p>
          <a:p>
            <a:r>
              <a:rPr lang="en-US" dirty="0"/>
              <a:t>Customer can </a:t>
            </a:r>
            <a:r>
              <a:rPr lang="en-US" b="1" dirty="0">
                <a:solidFill>
                  <a:srgbClr val="FF0000"/>
                </a:solidFill>
              </a:rPr>
              <a:t>opt </a:t>
            </a:r>
            <a:r>
              <a:rPr lang="en-US" dirty="0"/>
              <a:t>for his/her choice of payment. </a:t>
            </a:r>
          </a:p>
          <a:p>
            <a:r>
              <a:rPr lang="en-US" dirty="0"/>
              <a:t>This system has the </a:t>
            </a:r>
            <a:r>
              <a:rPr lang="en-US" b="1" dirty="0">
                <a:solidFill>
                  <a:srgbClr val="FF0000"/>
                </a:solidFill>
              </a:rPr>
              <a:t>capability </a:t>
            </a:r>
            <a:r>
              <a:rPr lang="en-US" dirty="0"/>
              <a:t>of </a:t>
            </a:r>
            <a:r>
              <a:rPr lang="en-US" b="1" dirty="0">
                <a:solidFill>
                  <a:srgbClr val="FF0000"/>
                </a:solidFill>
              </a:rPr>
              <a:t>calculating the bill </a:t>
            </a:r>
            <a:r>
              <a:rPr lang="en-US" dirty="0"/>
              <a:t>according to the </a:t>
            </a:r>
            <a:r>
              <a:rPr lang="en-US" b="1" dirty="0">
                <a:solidFill>
                  <a:srgbClr val="FF0000"/>
                </a:solidFill>
              </a:rPr>
              <a:t>total number of the items ordered and taxes </a:t>
            </a:r>
            <a:r>
              <a:rPr lang="en-US" dirty="0"/>
              <a:t>are also added accordingly, then shown to the customer in a proper bill.</a:t>
            </a:r>
          </a:p>
          <a:p>
            <a:endParaRPr lang="en-IN" dirty="0"/>
          </a:p>
        </p:txBody>
      </p:sp>
      <p:pic>
        <p:nvPicPr>
          <p:cNvPr id="4" name="Picture Placeholder 10" descr="A picture containing food, different, several, variety">
            <a:extLst>
              <a:ext uri="{FF2B5EF4-FFF2-40B4-BE49-F238E27FC236}">
                <a16:creationId xmlns:a16="http://schemas.microsoft.com/office/drawing/2014/main" id="{614FEB22-6320-4BD5-88FE-83718E0F159A}"/>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t="210" b="210"/>
          <a:stretch/>
        </p:blipFill>
        <p:spPr>
          <a:xfrm>
            <a:off x="2" y="600075"/>
            <a:ext cx="1520196" cy="5524499"/>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p:spPr>
      </p:pic>
    </p:spTree>
    <p:extLst>
      <p:ext uri="{BB962C8B-B14F-4D97-AF65-F5344CB8AC3E}">
        <p14:creationId xmlns:p14="http://schemas.microsoft.com/office/powerpoint/2010/main" val="37022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810E-BE33-42CE-A804-E6B542E2B8A0}"/>
              </a:ext>
            </a:extLst>
          </p:cNvPr>
          <p:cNvSpPr>
            <a:spLocks noGrp="1"/>
          </p:cNvSpPr>
          <p:nvPr>
            <p:ph type="title"/>
          </p:nvPr>
        </p:nvSpPr>
        <p:spPr/>
        <p:txBody>
          <a:bodyPr/>
          <a:lstStyle/>
          <a:p>
            <a:r>
              <a:rPr lang="en-US" dirty="0">
                <a:latin typeface="Algerian" panose="04020705040A02060702" pitchFamily="82" charset="0"/>
              </a:rPr>
              <a:t>Aim  and objective</a:t>
            </a:r>
            <a:endParaRPr lang="en-IN" dirty="0"/>
          </a:p>
        </p:txBody>
      </p:sp>
      <p:sp>
        <p:nvSpPr>
          <p:cNvPr id="3" name="Content Placeholder 2">
            <a:extLst>
              <a:ext uri="{FF2B5EF4-FFF2-40B4-BE49-F238E27FC236}">
                <a16:creationId xmlns:a16="http://schemas.microsoft.com/office/drawing/2014/main" id="{CE774BC3-4408-4D1E-8421-B771595B5F6B}"/>
              </a:ext>
            </a:extLst>
          </p:cNvPr>
          <p:cNvSpPr>
            <a:spLocks noGrp="1"/>
          </p:cNvSpPr>
          <p:nvPr>
            <p:ph idx="1"/>
          </p:nvPr>
        </p:nvSpPr>
        <p:spPr/>
        <p:txBody>
          <a:bodyPr/>
          <a:lstStyle/>
          <a:p>
            <a:r>
              <a:rPr lang="en-US" dirty="0"/>
              <a:t> To create a </a:t>
            </a:r>
            <a:r>
              <a:rPr lang="en-US" b="1" dirty="0">
                <a:solidFill>
                  <a:srgbClr val="FF0000"/>
                </a:solidFill>
              </a:rPr>
              <a:t>self reliant </a:t>
            </a:r>
            <a:r>
              <a:rPr lang="en-US" dirty="0"/>
              <a:t>cafe billing system with </a:t>
            </a:r>
            <a:r>
              <a:rPr lang="en-US" b="1" dirty="0">
                <a:solidFill>
                  <a:srgbClr val="FF0000"/>
                </a:solidFill>
              </a:rPr>
              <a:t>minimum error </a:t>
            </a:r>
            <a:r>
              <a:rPr lang="en-US" dirty="0"/>
              <a:t>and </a:t>
            </a:r>
            <a:r>
              <a:rPr lang="en-US" b="1" dirty="0">
                <a:solidFill>
                  <a:srgbClr val="FF0000"/>
                </a:solidFill>
              </a:rPr>
              <a:t>fast result</a:t>
            </a:r>
            <a:r>
              <a:rPr lang="en-US" dirty="0"/>
              <a:t>.</a:t>
            </a:r>
          </a:p>
          <a:p>
            <a:r>
              <a:rPr lang="en-US" dirty="0"/>
              <a:t> The main objective of the Cafe Billing System is to </a:t>
            </a:r>
            <a:r>
              <a:rPr lang="en-US" b="1" dirty="0">
                <a:solidFill>
                  <a:srgbClr val="FF0000"/>
                </a:solidFill>
              </a:rPr>
              <a:t>reduce manual work </a:t>
            </a:r>
            <a:r>
              <a:rPr lang="en-US" dirty="0"/>
              <a:t>for managing the details of </a:t>
            </a:r>
            <a:r>
              <a:rPr lang="en-US" b="1" dirty="0">
                <a:solidFill>
                  <a:srgbClr val="FF0000"/>
                </a:solidFill>
              </a:rPr>
              <a:t>Customer details, Customer Payment Mode and Calculation of bill including taxes.</a:t>
            </a:r>
            <a:r>
              <a:rPr lang="en-US" dirty="0"/>
              <a:t> </a:t>
            </a:r>
          </a:p>
          <a:p>
            <a:r>
              <a:rPr lang="en-US" dirty="0"/>
              <a:t>The project is totally built at </a:t>
            </a:r>
            <a:r>
              <a:rPr lang="en-US" b="1" dirty="0">
                <a:solidFill>
                  <a:srgbClr val="FF0000"/>
                </a:solidFill>
              </a:rPr>
              <a:t>administrative end</a:t>
            </a:r>
            <a:r>
              <a:rPr lang="en-US" dirty="0"/>
              <a:t> and thus only the administrator is guaranteed the access. </a:t>
            </a:r>
            <a:endParaRPr lang="en-IN" dirty="0"/>
          </a:p>
          <a:p>
            <a:endParaRPr lang="en-IN" dirty="0"/>
          </a:p>
        </p:txBody>
      </p:sp>
    </p:spTree>
    <p:extLst>
      <p:ext uri="{BB962C8B-B14F-4D97-AF65-F5344CB8AC3E}">
        <p14:creationId xmlns:p14="http://schemas.microsoft.com/office/powerpoint/2010/main" val="145619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6E28-F032-4548-B4F1-12ABAA43347B}"/>
              </a:ext>
            </a:extLst>
          </p:cNvPr>
          <p:cNvSpPr>
            <a:spLocks noGrp="1"/>
          </p:cNvSpPr>
          <p:nvPr>
            <p:ph type="title"/>
          </p:nvPr>
        </p:nvSpPr>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C4EEC90-7E66-48AB-BA7C-0737460886B5}"/>
              </a:ext>
            </a:extLst>
          </p:cNvPr>
          <p:cNvSpPr>
            <a:spLocks noGrp="1"/>
          </p:cNvSpPr>
          <p:nvPr>
            <p:ph idx="1"/>
          </p:nvPr>
        </p:nvSpPr>
        <p:spPr/>
        <p:txBody>
          <a:bodyPr/>
          <a:lstStyle/>
          <a:p>
            <a:r>
              <a:rPr lang="en-US" dirty="0"/>
              <a:t> The cafe owners and managers encounter various problem related to </a:t>
            </a:r>
            <a:r>
              <a:rPr lang="en-US" b="1" dirty="0">
                <a:solidFill>
                  <a:srgbClr val="FF0000"/>
                </a:solidFill>
              </a:rPr>
              <a:t>table management   </a:t>
            </a:r>
            <a:r>
              <a:rPr lang="en-US" dirty="0"/>
              <a:t>this is not the only case, they also face problem regarding </a:t>
            </a:r>
            <a:r>
              <a:rPr lang="en-US" b="1" dirty="0">
                <a:solidFill>
                  <a:srgbClr val="FF0000"/>
                </a:solidFill>
              </a:rPr>
              <a:t>staff management, order delivery and reception</a:t>
            </a:r>
            <a:r>
              <a:rPr lang="en-US" dirty="0"/>
              <a:t>. This workload need at least a group of people to handle, but this program is </a:t>
            </a:r>
            <a:r>
              <a:rPr lang="en-US" b="1" dirty="0">
                <a:solidFill>
                  <a:srgbClr val="FF0000"/>
                </a:solidFill>
              </a:rPr>
              <a:t>combined solution </a:t>
            </a:r>
            <a:r>
              <a:rPr lang="en-US" dirty="0"/>
              <a:t>for all these problems.</a:t>
            </a:r>
            <a:endParaRPr lang="en-IN" dirty="0"/>
          </a:p>
        </p:txBody>
      </p:sp>
    </p:spTree>
    <p:extLst>
      <p:ext uri="{BB962C8B-B14F-4D97-AF65-F5344CB8AC3E}">
        <p14:creationId xmlns:p14="http://schemas.microsoft.com/office/powerpoint/2010/main" val="32779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9FB5-78D8-4095-89BA-904A1DC6785C}"/>
              </a:ext>
            </a:extLst>
          </p:cNvPr>
          <p:cNvSpPr>
            <a:spLocks noGrp="1"/>
          </p:cNvSpPr>
          <p:nvPr>
            <p:ph type="title"/>
          </p:nvPr>
        </p:nvSpPr>
        <p:spPr/>
        <p:txBody>
          <a:bodyPr/>
          <a:lstStyle/>
          <a:p>
            <a:r>
              <a:rPr lang="en-US" dirty="0">
                <a:latin typeface="Algerian" panose="04020705040A02060702" pitchFamily="82" charset="0"/>
              </a:rPr>
              <a:t>abstract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733209B-F19C-46AA-A2D7-91DD0BAA6A12}"/>
              </a:ext>
            </a:extLst>
          </p:cNvPr>
          <p:cNvSpPr>
            <a:spLocks noGrp="1"/>
          </p:cNvSpPr>
          <p:nvPr>
            <p:ph idx="1"/>
          </p:nvPr>
        </p:nvSpPr>
        <p:spPr/>
        <p:txBody>
          <a:bodyPr/>
          <a:lstStyle/>
          <a:p>
            <a:r>
              <a:rPr lang="en-US" dirty="0"/>
              <a:t> This simple Cafe Billing System project is written in </a:t>
            </a:r>
            <a:r>
              <a:rPr lang="en-US" b="1" dirty="0">
                <a:solidFill>
                  <a:srgbClr val="FF0000"/>
                </a:solidFill>
              </a:rPr>
              <a:t>Python</a:t>
            </a:r>
            <a:r>
              <a:rPr lang="en-US" dirty="0"/>
              <a:t>. </a:t>
            </a:r>
          </a:p>
          <a:p>
            <a:r>
              <a:rPr lang="en-US" dirty="0"/>
              <a:t>The project file contains a python script (billing.py). </a:t>
            </a:r>
          </a:p>
          <a:p>
            <a:r>
              <a:rPr lang="en-US" dirty="0"/>
              <a:t>This is a simple </a:t>
            </a:r>
            <a:r>
              <a:rPr lang="en-US" b="1" dirty="0">
                <a:solidFill>
                  <a:srgbClr val="FF0000"/>
                </a:solidFill>
              </a:rPr>
              <a:t>GUI based application </a:t>
            </a:r>
            <a:r>
              <a:rPr lang="en-US" dirty="0"/>
              <a:t>which is very easy to understand and use. </a:t>
            </a:r>
          </a:p>
          <a:p>
            <a:r>
              <a:rPr lang="en-US" dirty="0"/>
              <a:t>The user can view the </a:t>
            </a:r>
            <a:r>
              <a:rPr lang="en-US" b="1" dirty="0">
                <a:solidFill>
                  <a:srgbClr val="FF0000"/>
                </a:solidFill>
              </a:rPr>
              <a:t>total receipt </a:t>
            </a:r>
            <a:r>
              <a:rPr lang="en-US" dirty="0"/>
              <a:t>of their items which displays receipt number and number of their food/drinks items with the total amount along with taxes.</a:t>
            </a:r>
            <a:endParaRPr lang="en-IN" dirty="0"/>
          </a:p>
          <a:p>
            <a:endParaRPr lang="en-IN" dirty="0"/>
          </a:p>
        </p:txBody>
      </p:sp>
    </p:spTree>
    <p:extLst>
      <p:ext uri="{BB962C8B-B14F-4D97-AF65-F5344CB8AC3E}">
        <p14:creationId xmlns:p14="http://schemas.microsoft.com/office/powerpoint/2010/main" val="377523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FE28-D53E-4AEF-9EA9-2AD3AF87CADE}"/>
              </a:ext>
            </a:extLst>
          </p:cNvPr>
          <p:cNvSpPr>
            <a:spLocks noGrp="1"/>
          </p:cNvSpPr>
          <p:nvPr>
            <p:ph type="title"/>
          </p:nvPr>
        </p:nvSpPr>
        <p:spPr/>
        <p:txBody>
          <a:bodyPr/>
          <a:lstStyle/>
          <a:p>
            <a:r>
              <a:rPr lang="en-US" dirty="0">
                <a:latin typeface="Algerian" panose="04020705040A02060702" pitchFamily="82" charset="0"/>
              </a:rPr>
              <a:t>Literature review</a:t>
            </a:r>
            <a:endParaRPr lang="en-IN" dirty="0">
              <a:latin typeface="Algerian" panose="04020705040A02060702" pitchFamily="82" charset="0"/>
            </a:endParaRPr>
          </a:p>
        </p:txBody>
      </p:sp>
      <p:graphicFrame>
        <p:nvGraphicFramePr>
          <p:cNvPr id="5" name="Table 5">
            <a:extLst>
              <a:ext uri="{FF2B5EF4-FFF2-40B4-BE49-F238E27FC236}">
                <a16:creationId xmlns:a16="http://schemas.microsoft.com/office/drawing/2014/main" id="{986A4A22-C528-4A24-83A8-B9B5A8DE5574}"/>
              </a:ext>
            </a:extLst>
          </p:cNvPr>
          <p:cNvGraphicFramePr>
            <a:graphicFrameLocks noGrp="1"/>
          </p:cNvGraphicFramePr>
          <p:nvPr>
            <p:ph idx="1"/>
            <p:extLst>
              <p:ext uri="{D42A27DB-BD31-4B8C-83A1-F6EECF244321}">
                <p14:modId xmlns:p14="http://schemas.microsoft.com/office/powerpoint/2010/main" val="3940803659"/>
              </p:ext>
            </p:extLst>
          </p:nvPr>
        </p:nvGraphicFramePr>
        <p:xfrm>
          <a:off x="373225" y="2016125"/>
          <a:ext cx="11252719" cy="3626407"/>
        </p:xfrm>
        <a:graphic>
          <a:graphicData uri="http://schemas.openxmlformats.org/drawingml/2006/table">
            <a:tbl>
              <a:tblPr firstRow="1" bandRow="1">
                <a:tableStyleId>{5940675A-B579-460E-94D1-54222C63F5DA}</a:tableStyleId>
              </a:tblPr>
              <a:tblGrid>
                <a:gridCol w="2695096">
                  <a:extLst>
                    <a:ext uri="{9D8B030D-6E8A-4147-A177-3AD203B41FA5}">
                      <a16:colId xmlns:a16="http://schemas.microsoft.com/office/drawing/2014/main" val="4136332790"/>
                    </a:ext>
                  </a:extLst>
                </a:gridCol>
                <a:gridCol w="2723925">
                  <a:extLst>
                    <a:ext uri="{9D8B030D-6E8A-4147-A177-3AD203B41FA5}">
                      <a16:colId xmlns:a16="http://schemas.microsoft.com/office/drawing/2014/main" val="2184691182"/>
                    </a:ext>
                  </a:extLst>
                </a:gridCol>
                <a:gridCol w="2723925">
                  <a:extLst>
                    <a:ext uri="{9D8B030D-6E8A-4147-A177-3AD203B41FA5}">
                      <a16:colId xmlns:a16="http://schemas.microsoft.com/office/drawing/2014/main" val="3857105400"/>
                    </a:ext>
                  </a:extLst>
                </a:gridCol>
                <a:gridCol w="3109773">
                  <a:extLst>
                    <a:ext uri="{9D8B030D-6E8A-4147-A177-3AD203B41FA5}">
                      <a16:colId xmlns:a16="http://schemas.microsoft.com/office/drawing/2014/main" val="4076708028"/>
                    </a:ext>
                  </a:extLst>
                </a:gridCol>
              </a:tblGrid>
              <a:tr h="456487">
                <a:tc>
                  <a:txBody>
                    <a:bodyPr/>
                    <a:lstStyle/>
                    <a:p>
                      <a:r>
                        <a:rPr lang="en-US" sz="1800" dirty="0">
                          <a:latin typeface="+mj-lt"/>
                        </a:rPr>
                        <a:t>Year</a:t>
                      </a:r>
                      <a:endParaRPr lang="en-IN" sz="1800" dirty="0">
                        <a:latin typeface="+mj-lt"/>
                      </a:endParaRPr>
                    </a:p>
                  </a:txBody>
                  <a:tcPr/>
                </a:tc>
                <a:tc>
                  <a:txBody>
                    <a:bodyPr/>
                    <a:lstStyle/>
                    <a:p>
                      <a:r>
                        <a:rPr lang="en-US" sz="1800" dirty="0">
                          <a:latin typeface="+mj-lt"/>
                        </a:rPr>
                        <a:t>Author Name</a:t>
                      </a:r>
                      <a:endParaRPr lang="en-IN" sz="1800" dirty="0">
                        <a:latin typeface="+mj-lt"/>
                      </a:endParaRPr>
                    </a:p>
                  </a:txBody>
                  <a:tcPr/>
                </a:tc>
                <a:tc>
                  <a:txBody>
                    <a:bodyPr/>
                    <a:lstStyle/>
                    <a:p>
                      <a:r>
                        <a:rPr lang="en-US" sz="1800" dirty="0">
                          <a:latin typeface="+mj-lt"/>
                        </a:rPr>
                        <a:t>Paper Name</a:t>
                      </a:r>
                      <a:endParaRPr lang="en-IN" sz="1800" dirty="0">
                        <a:latin typeface="+mj-lt"/>
                      </a:endParaRPr>
                    </a:p>
                  </a:txBody>
                  <a:tcPr/>
                </a:tc>
                <a:tc>
                  <a:txBody>
                    <a:bodyPr/>
                    <a:lstStyle/>
                    <a:p>
                      <a:r>
                        <a:rPr lang="en-US" sz="1800" dirty="0">
                          <a:latin typeface="+mj-lt"/>
                        </a:rPr>
                        <a:t>Description</a:t>
                      </a:r>
                      <a:endParaRPr lang="en-IN" sz="1800" dirty="0">
                        <a:latin typeface="+mj-lt"/>
                      </a:endParaRPr>
                    </a:p>
                  </a:txBody>
                  <a:tcPr/>
                </a:tc>
                <a:extLst>
                  <a:ext uri="{0D108BD9-81ED-4DB2-BD59-A6C34878D82A}">
                    <a16:rowId xmlns:a16="http://schemas.microsoft.com/office/drawing/2014/main" val="2745394683"/>
                  </a:ext>
                </a:extLst>
              </a:tr>
              <a:tr h="370840">
                <a:tc>
                  <a:txBody>
                    <a:bodyPr/>
                    <a:lstStyle/>
                    <a:p>
                      <a:r>
                        <a:rPr lang="en-US" sz="1400" dirty="0"/>
                        <a:t>2019</a:t>
                      </a:r>
                      <a:endParaRPr lang="en-IN" sz="1400" dirty="0"/>
                    </a:p>
                  </a:txBody>
                  <a:tcPr/>
                </a:tc>
                <a:tc>
                  <a:txBody>
                    <a:bodyPr/>
                    <a:lstStyle/>
                    <a:p>
                      <a:r>
                        <a:rPr lang="en-GB" sz="1400" kern="1200" dirty="0">
                          <a:solidFill>
                            <a:schemeClr val="tx1"/>
                          </a:solidFill>
                          <a:effectLst/>
                          <a:latin typeface="+mn-lt"/>
                          <a:ea typeface="+mn-ea"/>
                          <a:cs typeface="+mn-cs"/>
                        </a:rPr>
                        <a:t>Wong Siew </a:t>
                      </a:r>
                      <a:r>
                        <a:rPr lang="en-GB" sz="1400" kern="1200" dirty="0" err="1">
                          <a:solidFill>
                            <a:schemeClr val="tx1"/>
                          </a:solidFill>
                          <a:effectLst/>
                          <a:latin typeface="+mn-lt"/>
                          <a:ea typeface="+mn-ea"/>
                          <a:cs typeface="+mn-cs"/>
                        </a:rPr>
                        <a:t>Jiuan</a:t>
                      </a:r>
                      <a:endParaRPr lang="en-IN" sz="1400" dirty="0"/>
                    </a:p>
                  </a:txBody>
                  <a:tcPr/>
                </a:tc>
                <a:tc>
                  <a:txBody>
                    <a:bodyPr/>
                    <a:lstStyle/>
                    <a:p>
                      <a:r>
                        <a:rPr lang="en-GB" sz="140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http://eprints.utar.edu.my/3448/1/fyp_IA_2019_WSJ_1506513.pdf</a:t>
                      </a:r>
                      <a:endParaRPr lang="en-IN" sz="1400" dirty="0">
                        <a:solidFill>
                          <a:schemeClr val="tx1"/>
                        </a:solidFill>
                      </a:endParaRPr>
                    </a:p>
                  </a:txBody>
                  <a:tcPr/>
                </a:tc>
                <a:tc>
                  <a:txBody>
                    <a:bodyPr/>
                    <a:lstStyle/>
                    <a:p>
                      <a:r>
                        <a:rPr lang="en-GB" sz="1400" kern="1200" dirty="0">
                          <a:solidFill>
                            <a:schemeClr val="tx1"/>
                          </a:solidFill>
                          <a:effectLst/>
                          <a:latin typeface="+mn-lt"/>
                          <a:ea typeface="+mn-ea"/>
                          <a:cs typeface="+mn-cs"/>
                        </a:rPr>
                        <a:t>The strength of this system is that the time has been reduced during billing. . Especially during the peak hours the customers do not need to wait for long time .The weakness of this system is it does not support real-time tax calculation. The customers are unable to see the percentage of tax included. </a:t>
                      </a:r>
                      <a:endParaRPr lang="en-IN" sz="1400" dirty="0"/>
                    </a:p>
                  </a:txBody>
                  <a:tcPr/>
                </a:tc>
                <a:extLst>
                  <a:ext uri="{0D108BD9-81ED-4DB2-BD59-A6C34878D82A}">
                    <a16:rowId xmlns:a16="http://schemas.microsoft.com/office/drawing/2014/main" val="2485935453"/>
                  </a:ext>
                </a:extLst>
              </a:tr>
              <a:tr h="370840">
                <a:tc>
                  <a:txBody>
                    <a:bodyPr/>
                    <a:lstStyle/>
                    <a:p>
                      <a:r>
                        <a:rPr lang="en-US" sz="1400" dirty="0"/>
                        <a:t>2017</a:t>
                      </a:r>
                      <a:endParaRPr lang="en-IN" sz="1400" dirty="0"/>
                    </a:p>
                  </a:txBody>
                  <a:tcPr/>
                </a:tc>
                <a:tc>
                  <a:txBody>
                    <a:bodyPr/>
                    <a:lstStyle/>
                    <a:p>
                      <a:pPr algn="l">
                        <a:lnSpc>
                          <a:spcPct val="150000"/>
                        </a:lnSpc>
                        <a:spcAft>
                          <a:spcPts val="800"/>
                        </a:spcAft>
                      </a:pPr>
                      <a:r>
                        <a:rPr lang="en-GB" sz="1400" dirty="0">
                          <a:effectLst/>
                          <a:latin typeface="+mn-lt"/>
                          <a:ea typeface="Arial" panose="020B0604020202020204" pitchFamily="34" charset="0"/>
                          <a:cs typeface="Times New Roman" panose="02020603050405020304" pitchFamily="18" charset="0"/>
                        </a:rPr>
                        <a:t>Shraddha G. Malviya</a:t>
                      </a:r>
                      <a:endParaRPr lang="en-IN" sz="14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r>
                        <a:rPr lang="en-GB" sz="1400"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https://www.ijser.org/researchpaper/A-Review-Paper-on-Smart-Restaurant-Ordering-System.pdf</a:t>
                      </a:r>
                      <a:endParaRPr lang="en-IN" sz="1400" dirty="0">
                        <a:solidFill>
                          <a:schemeClr val="tx1"/>
                        </a:solidFill>
                      </a:endParaRPr>
                    </a:p>
                  </a:txBody>
                  <a:tcPr/>
                </a:tc>
                <a:tc>
                  <a:txBody>
                    <a:bodyPr/>
                    <a:lstStyle/>
                    <a:p>
                      <a:r>
                        <a:rPr lang="en-GB" sz="1400" kern="1200" dirty="0">
                          <a:solidFill>
                            <a:schemeClr val="tx1"/>
                          </a:solidFill>
                          <a:effectLst/>
                          <a:latin typeface="+mn-lt"/>
                          <a:ea typeface="+mn-ea"/>
                          <a:cs typeface="+mn-cs"/>
                        </a:rPr>
                        <a:t>This system enhances the experience and save their time during billing . This project aims to save the time during billing process in cafe as well as to improve the dining experience of customers.</a:t>
                      </a:r>
                      <a:endParaRPr lang="en-IN" sz="1400" dirty="0"/>
                    </a:p>
                  </a:txBody>
                  <a:tcPr/>
                </a:tc>
                <a:extLst>
                  <a:ext uri="{0D108BD9-81ED-4DB2-BD59-A6C34878D82A}">
                    <a16:rowId xmlns:a16="http://schemas.microsoft.com/office/drawing/2014/main" val="3450115601"/>
                  </a:ext>
                </a:extLst>
              </a:tr>
            </a:tbl>
          </a:graphicData>
        </a:graphic>
      </p:graphicFrame>
    </p:spTree>
    <p:extLst>
      <p:ext uri="{BB962C8B-B14F-4D97-AF65-F5344CB8AC3E}">
        <p14:creationId xmlns:p14="http://schemas.microsoft.com/office/powerpoint/2010/main" val="306000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4A34D86-502D-466C-8645-B0ABC878E8B4}"/>
              </a:ext>
            </a:extLst>
          </p:cNvPr>
          <p:cNvGraphicFramePr>
            <a:graphicFrameLocks noGrp="1"/>
          </p:cNvGraphicFramePr>
          <p:nvPr>
            <p:extLst>
              <p:ext uri="{D42A27DB-BD31-4B8C-83A1-F6EECF244321}">
                <p14:modId xmlns:p14="http://schemas.microsoft.com/office/powerpoint/2010/main" val="2991220919"/>
              </p:ext>
            </p:extLst>
          </p:nvPr>
        </p:nvGraphicFramePr>
        <p:xfrm>
          <a:off x="391887" y="177282"/>
          <a:ext cx="11234056" cy="5758484"/>
        </p:xfrm>
        <a:graphic>
          <a:graphicData uri="http://schemas.openxmlformats.org/drawingml/2006/table">
            <a:tbl>
              <a:tblPr firstRow="1" bandRow="1">
                <a:tableStyleId>{5940675A-B579-460E-94D1-54222C63F5DA}</a:tableStyleId>
              </a:tblPr>
              <a:tblGrid>
                <a:gridCol w="2808514">
                  <a:extLst>
                    <a:ext uri="{9D8B030D-6E8A-4147-A177-3AD203B41FA5}">
                      <a16:colId xmlns:a16="http://schemas.microsoft.com/office/drawing/2014/main" val="1810285205"/>
                    </a:ext>
                  </a:extLst>
                </a:gridCol>
                <a:gridCol w="2808514">
                  <a:extLst>
                    <a:ext uri="{9D8B030D-6E8A-4147-A177-3AD203B41FA5}">
                      <a16:colId xmlns:a16="http://schemas.microsoft.com/office/drawing/2014/main" val="621072551"/>
                    </a:ext>
                  </a:extLst>
                </a:gridCol>
                <a:gridCol w="2808514">
                  <a:extLst>
                    <a:ext uri="{9D8B030D-6E8A-4147-A177-3AD203B41FA5}">
                      <a16:colId xmlns:a16="http://schemas.microsoft.com/office/drawing/2014/main" val="2795539637"/>
                    </a:ext>
                  </a:extLst>
                </a:gridCol>
                <a:gridCol w="2808514">
                  <a:extLst>
                    <a:ext uri="{9D8B030D-6E8A-4147-A177-3AD203B41FA5}">
                      <a16:colId xmlns:a16="http://schemas.microsoft.com/office/drawing/2014/main" val="4220629061"/>
                    </a:ext>
                  </a:extLst>
                </a:gridCol>
              </a:tblGrid>
              <a:tr h="396054">
                <a:tc>
                  <a:txBody>
                    <a:bodyPr/>
                    <a:lstStyle/>
                    <a:p>
                      <a:r>
                        <a:rPr lang="en-US" dirty="0">
                          <a:latin typeface="+mj-lt"/>
                        </a:rPr>
                        <a:t>Year</a:t>
                      </a:r>
                      <a:endParaRPr lang="en-IN" dirty="0">
                        <a:latin typeface="+mj-lt"/>
                      </a:endParaRPr>
                    </a:p>
                  </a:txBody>
                  <a:tcPr/>
                </a:tc>
                <a:tc>
                  <a:txBody>
                    <a:bodyPr/>
                    <a:lstStyle/>
                    <a:p>
                      <a:r>
                        <a:rPr lang="en-US" dirty="0">
                          <a:latin typeface="+mj-lt"/>
                        </a:rPr>
                        <a:t>Author Name</a:t>
                      </a:r>
                      <a:endParaRPr lang="en-IN" dirty="0">
                        <a:latin typeface="+mj-lt"/>
                      </a:endParaRPr>
                    </a:p>
                  </a:txBody>
                  <a:tcPr/>
                </a:tc>
                <a:tc>
                  <a:txBody>
                    <a:bodyPr/>
                    <a:lstStyle/>
                    <a:p>
                      <a:r>
                        <a:rPr lang="en-US" dirty="0">
                          <a:latin typeface="+mj-lt"/>
                        </a:rPr>
                        <a:t>Paper Name</a:t>
                      </a:r>
                      <a:endParaRPr lang="en-IN" dirty="0">
                        <a:latin typeface="+mj-lt"/>
                      </a:endParaRPr>
                    </a:p>
                  </a:txBody>
                  <a:tcPr/>
                </a:tc>
                <a:tc>
                  <a:txBody>
                    <a:bodyPr/>
                    <a:lstStyle/>
                    <a:p>
                      <a:r>
                        <a:rPr lang="en-US" dirty="0">
                          <a:latin typeface="+mj-lt"/>
                        </a:rPr>
                        <a:t>Description</a:t>
                      </a:r>
                      <a:endParaRPr lang="en-IN" dirty="0">
                        <a:latin typeface="+mj-lt"/>
                      </a:endParaRPr>
                    </a:p>
                  </a:txBody>
                  <a:tcPr/>
                </a:tc>
                <a:extLst>
                  <a:ext uri="{0D108BD9-81ED-4DB2-BD59-A6C34878D82A}">
                    <a16:rowId xmlns:a16="http://schemas.microsoft.com/office/drawing/2014/main" val="2990934829"/>
                  </a:ext>
                </a:extLst>
              </a:tr>
              <a:tr h="2704997">
                <a:tc>
                  <a:txBody>
                    <a:bodyPr/>
                    <a:lstStyle/>
                    <a:p>
                      <a:r>
                        <a:rPr lang="en-US" sz="1400" dirty="0"/>
                        <a:t>2015</a:t>
                      </a:r>
                      <a:endParaRPr lang="en-IN" sz="1400" dirty="0"/>
                    </a:p>
                  </a:txBody>
                  <a:tcPr/>
                </a:tc>
                <a:tc>
                  <a:txBody>
                    <a:bodyPr/>
                    <a:lstStyle/>
                    <a:p>
                      <a:r>
                        <a:rPr lang="en-GB" sz="1400" kern="1200" dirty="0">
                          <a:solidFill>
                            <a:schemeClr val="tx1"/>
                          </a:solidFill>
                          <a:effectLst/>
                          <a:latin typeface="+mn-lt"/>
                          <a:ea typeface="+mn-ea"/>
                          <a:cs typeface="+mn-cs"/>
                        </a:rPr>
                        <a:t>Prof. N.M </a:t>
                      </a:r>
                      <a:r>
                        <a:rPr lang="en-GB" sz="1400" kern="1200" dirty="0" err="1">
                          <a:solidFill>
                            <a:schemeClr val="tx1"/>
                          </a:solidFill>
                          <a:effectLst/>
                          <a:latin typeface="+mn-lt"/>
                          <a:ea typeface="+mn-ea"/>
                          <a:cs typeface="+mn-cs"/>
                        </a:rPr>
                        <a:t>Yawale</a:t>
                      </a:r>
                      <a:endParaRPr lang="en-IN" sz="1400" dirty="0"/>
                    </a:p>
                  </a:txBody>
                  <a:tcPr/>
                </a:tc>
                <a:tc>
                  <a:txBody>
                    <a:bodyPr/>
                    <a:lstStyle/>
                    <a:p>
                      <a:r>
                        <a:rPr lang="en-GB" sz="140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http://www.iaetsdjaras.org/gallery/14-jaras-327-december.pdf</a:t>
                      </a:r>
                      <a:endParaRPr lang="en-IN" sz="1400" dirty="0">
                        <a:solidFill>
                          <a:schemeClr val="tx1"/>
                        </a:solidFill>
                      </a:endParaRPr>
                    </a:p>
                  </a:txBody>
                  <a:tcPr/>
                </a:tc>
                <a:tc>
                  <a:txBody>
                    <a:bodyPr/>
                    <a:lstStyle/>
                    <a:p>
                      <a:r>
                        <a:rPr lang="en-GB" sz="1400" kern="1200" dirty="0">
                          <a:solidFill>
                            <a:schemeClr val="tx1"/>
                          </a:solidFill>
                          <a:effectLst/>
                          <a:latin typeface="+mn-lt"/>
                          <a:ea typeface="+mn-ea"/>
                          <a:cs typeface="+mn-cs"/>
                        </a:rPr>
                        <a:t>The system is implemented to reduce the manual work and enhances the accuracy of work in a cafe. This system manages and maintains the record of customers and their order . The billing system prepares the bill according to the food. This system entirely reduces the unnecessary time. The cost can be calculated in real time.</a:t>
                      </a:r>
                      <a:endParaRPr lang="en-IN" sz="1400" dirty="0"/>
                    </a:p>
                  </a:txBody>
                  <a:tcPr/>
                </a:tc>
                <a:extLst>
                  <a:ext uri="{0D108BD9-81ED-4DB2-BD59-A6C34878D82A}">
                    <a16:rowId xmlns:a16="http://schemas.microsoft.com/office/drawing/2014/main" val="3139041474"/>
                  </a:ext>
                </a:extLst>
              </a:tr>
              <a:tr h="1316207">
                <a:tc>
                  <a:txBody>
                    <a:bodyPr/>
                    <a:lstStyle/>
                    <a:p>
                      <a:r>
                        <a:rPr lang="en-US" sz="1400" dirty="0"/>
                        <a:t>2013</a:t>
                      </a:r>
                      <a:endParaRPr lang="en-IN" sz="1400" dirty="0"/>
                    </a:p>
                  </a:txBody>
                  <a:tcPr/>
                </a:tc>
                <a:tc>
                  <a:txBody>
                    <a:bodyPr/>
                    <a:lstStyle/>
                    <a:p>
                      <a:r>
                        <a:rPr lang="en-GB" sz="1400" kern="1200" dirty="0">
                          <a:solidFill>
                            <a:schemeClr val="tx1"/>
                          </a:solidFill>
                          <a:effectLst/>
                          <a:latin typeface="+mn-lt"/>
                          <a:ea typeface="+mn-ea"/>
                          <a:cs typeface="+mn-cs"/>
                        </a:rPr>
                        <a:t>Ashwani Banker</a:t>
                      </a:r>
                      <a:endParaRPr lang="en-IN" sz="1400" dirty="0"/>
                    </a:p>
                  </a:txBody>
                  <a:tcPr/>
                </a:tc>
                <a:tc>
                  <a:txBody>
                    <a:bodyPr/>
                    <a:lstStyle/>
                    <a:p>
                      <a:r>
                        <a:rPr lang="en-GB" sz="1400"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https://www.irjet.net/archives/V7/i4/IRJET-V7I41009.pdf</a:t>
                      </a:r>
                      <a:endParaRPr lang="en-IN" sz="1400" dirty="0">
                        <a:solidFill>
                          <a:schemeClr val="tx1"/>
                        </a:solidFill>
                      </a:endParaRPr>
                    </a:p>
                  </a:txBody>
                  <a:tcPr/>
                </a:tc>
                <a:tc>
                  <a:txBody>
                    <a:bodyPr/>
                    <a:lstStyle/>
                    <a:p>
                      <a:pPr algn="l">
                        <a:lnSpc>
                          <a:spcPct val="107000"/>
                        </a:lnSpc>
                        <a:spcAft>
                          <a:spcPts val="800"/>
                        </a:spcAft>
                      </a:pPr>
                      <a:r>
                        <a:rPr lang="en-GB" sz="1400" dirty="0">
                          <a:solidFill>
                            <a:srgbClr val="000000"/>
                          </a:solidFill>
                          <a:effectLst/>
                          <a:latin typeface="+mn-lt"/>
                          <a:ea typeface="Cambria" panose="02040503050406030204" pitchFamily="18" charset="0"/>
                          <a:cs typeface="Cambria" panose="02040503050406030204" pitchFamily="18" charset="0"/>
                        </a:rPr>
                        <a:t>This Cafe Billing system was developed in order to save their time during </a:t>
                      </a:r>
                      <a:r>
                        <a:rPr lang="en-GB" sz="1400" dirty="0" err="1">
                          <a:solidFill>
                            <a:srgbClr val="000000"/>
                          </a:solidFill>
                          <a:effectLst/>
                          <a:latin typeface="+mn-lt"/>
                          <a:ea typeface="Cambria" panose="02040503050406030204" pitchFamily="18" charset="0"/>
                          <a:cs typeface="Cambria" panose="02040503050406030204" pitchFamily="18" charset="0"/>
                        </a:rPr>
                        <a:t>billing.The</a:t>
                      </a:r>
                      <a:r>
                        <a:rPr lang="en-GB" sz="1400" dirty="0">
                          <a:solidFill>
                            <a:srgbClr val="000000"/>
                          </a:solidFill>
                          <a:effectLst/>
                          <a:latin typeface="+mn-lt"/>
                          <a:ea typeface="Cambria" panose="02040503050406030204" pitchFamily="18" charset="0"/>
                          <a:cs typeface="Cambria" panose="02040503050406030204" pitchFamily="18" charset="0"/>
                        </a:rPr>
                        <a:t> online survey showed that most people were satisfied with this </a:t>
                      </a:r>
                      <a:r>
                        <a:rPr lang="en-GB" sz="1400" dirty="0" err="1">
                          <a:solidFill>
                            <a:srgbClr val="000000"/>
                          </a:solidFill>
                          <a:effectLst/>
                          <a:latin typeface="+mn-lt"/>
                          <a:ea typeface="Cambria" panose="02040503050406030204" pitchFamily="18" charset="0"/>
                          <a:cs typeface="Cambria" panose="02040503050406030204" pitchFamily="18" charset="0"/>
                        </a:rPr>
                        <a:t>biiling</a:t>
                      </a:r>
                      <a:r>
                        <a:rPr lang="en-GB" sz="1400" dirty="0">
                          <a:solidFill>
                            <a:srgbClr val="000000"/>
                          </a:solidFill>
                          <a:effectLst/>
                          <a:latin typeface="+mn-lt"/>
                          <a:ea typeface="Cambria" panose="02040503050406030204" pitchFamily="18" charset="0"/>
                          <a:cs typeface="Cambria" panose="02040503050406030204" pitchFamily="18" charset="0"/>
                        </a:rPr>
                        <a:t> system.</a:t>
                      </a:r>
                      <a:endParaRPr lang="en-IN" sz="1400" dirty="0">
                        <a:effectLst/>
                        <a:latin typeface="+mn-lt"/>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362501264"/>
                  </a:ext>
                </a:extLst>
              </a:tr>
              <a:tr h="1302406">
                <a:tc>
                  <a:txBody>
                    <a:bodyPr/>
                    <a:lstStyle/>
                    <a:p>
                      <a:r>
                        <a:rPr lang="en-US" sz="1400" dirty="0"/>
                        <a:t>2010</a:t>
                      </a:r>
                      <a:endParaRPr lang="en-IN" sz="1400" dirty="0"/>
                    </a:p>
                  </a:txBody>
                  <a:tcPr/>
                </a:tc>
                <a:tc>
                  <a:txBody>
                    <a:bodyPr/>
                    <a:lstStyle/>
                    <a:p>
                      <a:r>
                        <a:rPr lang="en-GB" sz="1400" kern="1200" dirty="0" err="1">
                          <a:solidFill>
                            <a:schemeClr val="tx1"/>
                          </a:solidFill>
                          <a:effectLst/>
                          <a:latin typeface="+mn-lt"/>
                          <a:ea typeface="+mn-ea"/>
                          <a:cs typeface="+mn-cs"/>
                        </a:rPr>
                        <a:t>Sakari</a:t>
                      </a:r>
                      <a:r>
                        <a:rPr lang="en-GB" sz="1400" kern="1200" dirty="0">
                          <a:solidFill>
                            <a:schemeClr val="tx1"/>
                          </a:solidFill>
                          <a:effectLst/>
                          <a:latin typeface="+mn-lt"/>
                          <a:ea typeface="+mn-ea"/>
                          <a:cs typeface="+mn-cs"/>
                        </a:rPr>
                        <a:t> </a:t>
                      </a:r>
                      <a:r>
                        <a:rPr lang="en-GB" sz="1400" kern="1200" dirty="0" err="1">
                          <a:solidFill>
                            <a:schemeClr val="tx1"/>
                          </a:solidFill>
                          <a:effectLst/>
                          <a:latin typeface="+mn-lt"/>
                          <a:ea typeface="+mn-ea"/>
                          <a:cs typeface="+mn-cs"/>
                        </a:rPr>
                        <a:t>Pieska</a:t>
                      </a:r>
                      <a:endParaRPr lang="en-IN" sz="1400" dirty="0"/>
                    </a:p>
                  </a:txBody>
                  <a:tcPr/>
                </a:tc>
                <a:tc>
                  <a:txBody>
                    <a:bodyPr/>
                    <a:lstStyle/>
                    <a:p>
                      <a:r>
                        <a:rPr lang="en-GB" sz="1400"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https://www.iosrjournals.org/iosr-jeee/Papers/Vol10-issue3/Version-1/A010310105.pdf</a:t>
                      </a:r>
                      <a:endParaRPr lang="en-IN" sz="1400" dirty="0">
                        <a:solidFill>
                          <a:schemeClr val="tx1"/>
                        </a:solidFill>
                      </a:endParaRPr>
                    </a:p>
                  </a:txBody>
                  <a:tcPr/>
                </a:tc>
                <a:tc>
                  <a:txBody>
                    <a:bodyPr/>
                    <a:lstStyle/>
                    <a:p>
                      <a:r>
                        <a:rPr lang="en-GB" sz="1400" kern="1200" dirty="0">
                          <a:solidFill>
                            <a:schemeClr val="tx1"/>
                          </a:solidFill>
                          <a:effectLst/>
                          <a:latin typeface="+mn-lt"/>
                          <a:ea typeface="+mn-ea"/>
                          <a:cs typeface="+mn-cs"/>
                        </a:rPr>
                        <a:t>This billing system was used to enhance the accuracy of work. It was used to generate bills without any discrepancies by saving customers information.</a:t>
                      </a:r>
                      <a:endParaRPr lang="en-IN" sz="1400" dirty="0"/>
                    </a:p>
                  </a:txBody>
                  <a:tcPr/>
                </a:tc>
                <a:extLst>
                  <a:ext uri="{0D108BD9-81ED-4DB2-BD59-A6C34878D82A}">
                    <a16:rowId xmlns:a16="http://schemas.microsoft.com/office/drawing/2014/main" val="3986479617"/>
                  </a:ext>
                </a:extLst>
              </a:tr>
            </a:tbl>
          </a:graphicData>
        </a:graphic>
      </p:graphicFrame>
    </p:spTree>
    <p:extLst>
      <p:ext uri="{BB962C8B-B14F-4D97-AF65-F5344CB8AC3E}">
        <p14:creationId xmlns:p14="http://schemas.microsoft.com/office/powerpoint/2010/main" val="371471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4E79-F43D-4EFD-97EA-88AA1D942CB5}"/>
              </a:ext>
            </a:extLst>
          </p:cNvPr>
          <p:cNvSpPr>
            <a:spLocks noGrp="1"/>
          </p:cNvSpPr>
          <p:nvPr>
            <p:ph type="title"/>
          </p:nvPr>
        </p:nvSpPr>
        <p:spPr/>
        <p:txBody>
          <a:bodyPr/>
          <a:lstStyle/>
          <a:p>
            <a:r>
              <a:rPr lang="en-US" dirty="0">
                <a:latin typeface="Algerian" panose="04020705040A02060702" pitchFamily="82" charset="0"/>
              </a:rPr>
              <a:t>System requirements</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34891167-9CD3-4174-B1B4-431F32AF1650}"/>
              </a:ext>
            </a:extLst>
          </p:cNvPr>
          <p:cNvGraphicFramePr>
            <a:graphicFrameLocks noGrp="1"/>
          </p:cNvGraphicFramePr>
          <p:nvPr>
            <p:ph idx="1"/>
            <p:extLst>
              <p:ext uri="{D42A27DB-BD31-4B8C-83A1-F6EECF244321}">
                <p14:modId xmlns:p14="http://schemas.microsoft.com/office/powerpoint/2010/main" val="3278830933"/>
              </p:ext>
            </p:extLst>
          </p:nvPr>
        </p:nvGraphicFramePr>
        <p:xfrm>
          <a:off x="1450975" y="2016125"/>
          <a:ext cx="9604374" cy="2743200"/>
        </p:xfrm>
        <a:graphic>
          <a:graphicData uri="http://schemas.openxmlformats.org/drawingml/2006/table">
            <a:tbl>
              <a:tblPr firstRow="1" bandRow="1">
                <a:tableStyleId>{5940675A-B579-460E-94D1-54222C63F5DA}</a:tableStyleId>
              </a:tblPr>
              <a:tblGrid>
                <a:gridCol w="4802187">
                  <a:extLst>
                    <a:ext uri="{9D8B030D-6E8A-4147-A177-3AD203B41FA5}">
                      <a16:colId xmlns:a16="http://schemas.microsoft.com/office/drawing/2014/main" val="1561544023"/>
                    </a:ext>
                  </a:extLst>
                </a:gridCol>
                <a:gridCol w="4802187">
                  <a:extLst>
                    <a:ext uri="{9D8B030D-6E8A-4147-A177-3AD203B41FA5}">
                      <a16:colId xmlns:a16="http://schemas.microsoft.com/office/drawing/2014/main" val="3721284379"/>
                    </a:ext>
                  </a:extLst>
                </a:gridCol>
              </a:tblGrid>
              <a:tr h="370840">
                <a:tc>
                  <a:txBody>
                    <a:bodyPr/>
                    <a:lstStyle/>
                    <a:p>
                      <a:r>
                        <a:rPr lang="en-US" sz="2400" dirty="0"/>
                        <a:t>Processor</a:t>
                      </a:r>
                      <a:endParaRPr lang="en-IN" sz="2400" dirty="0"/>
                    </a:p>
                  </a:txBody>
                  <a:tcPr/>
                </a:tc>
                <a:tc>
                  <a:txBody>
                    <a:bodyPr/>
                    <a:lstStyle/>
                    <a:p>
                      <a:r>
                        <a:rPr lang="en-US" sz="2400" dirty="0"/>
                        <a:t>Core 2 Dual / 4.3 more</a:t>
                      </a:r>
                      <a:endParaRPr lang="en-IN" sz="2400" dirty="0"/>
                    </a:p>
                  </a:txBody>
                  <a:tcPr/>
                </a:tc>
                <a:extLst>
                  <a:ext uri="{0D108BD9-81ED-4DB2-BD59-A6C34878D82A}">
                    <a16:rowId xmlns:a16="http://schemas.microsoft.com/office/drawing/2014/main" val="1060595936"/>
                  </a:ext>
                </a:extLst>
              </a:tr>
              <a:tr h="370840">
                <a:tc>
                  <a:txBody>
                    <a:bodyPr/>
                    <a:lstStyle/>
                    <a:p>
                      <a:r>
                        <a:rPr lang="en-US" sz="2400" dirty="0"/>
                        <a:t>RAM</a:t>
                      </a:r>
                      <a:endParaRPr lang="en-IN" sz="2400" dirty="0"/>
                    </a:p>
                  </a:txBody>
                  <a:tcPr/>
                </a:tc>
                <a:tc>
                  <a:txBody>
                    <a:bodyPr/>
                    <a:lstStyle/>
                    <a:p>
                      <a:r>
                        <a:rPr lang="en-US" sz="2400" dirty="0"/>
                        <a:t>1.2 GB or more</a:t>
                      </a:r>
                      <a:endParaRPr lang="en-IN" sz="2400" dirty="0"/>
                    </a:p>
                  </a:txBody>
                  <a:tcPr/>
                </a:tc>
                <a:extLst>
                  <a:ext uri="{0D108BD9-81ED-4DB2-BD59-A6C34878D82A}">
                    <a16:rowId xmlns:a16="http://schemas.microsoft.com/office/drawing/2014/main" val="713273299"/>
                  </a:ext>
                </a:extLst>
              </a:tr>
              <a:tr h="370840">
                <a:tc>
                  <a:txBody>
                    <a:bodyPr/>
                    <a:lstStyle/>
                    <a:p>
                      <a:r>
                        <a:rPr lang="en-US" sz="2400" dirty="0"/>
                        <a:t>HDD</a:t>
                      </a:r>
                      <a:endParaRPr lang="en-IN" sz="2400" dirty="0"/>
                    </a:p>
                  </a:txBody>
                  <a:tcPr/>
                </a:tc>
                <a:tc>
                  <a:txBody>
                    <a:bodyPr/>
                    <a:lstStyle/>
                    <a:p>
                      <a:r>
                        <a:rPr lang="en-US" sz="2400" dirty="0"/>
                        <a:t>500 GB / 1 TB or more</a:t>
                      </a:r>
                      <a:endParaRPr lang="en-IN" sz="2400" dirty="0"/>
                    </a:p>
                  </a:txBody>
                  <a:tcPr/>
                </a:tc>
                <a:extLst>
                  <a:ext uri="{0D108BD9-81ED-4DB2-BD59-A6C34878D82A}">
                    <a16:rowId xmlns:a16="http://schemas.microsoft.com/office/drawing/2014/main" val="2205967601"/>
                  </a:ext>
                </a:extLst>
              </a:tr>
              <a:tr h="370840">
                <a:tc>
                  <a:txBody>
                    <a:bodyPr/>
                    <a:lstStyle/>
                    <a:p>
                      <a:r>
                        <a:rPr lang="en-US" sz="2400" dirty="0"/>
                        <a:t>OS</a:t>
                      </a:r>
                      <a:endParaRPr lang="en-IN" sz="2400" dirty="0"/>
                    </a:p>
                  </a:txBody>
                  <a:tcPr/>
                </a:tc>
                <a:tc>
                  <a:txBody>
                    <a:bodyPr/>
                    <a:lstStyle/>
                    <a:p>
                      <a:r>
                        <a:rPr lang="en-US" sz="2400" dirty="0"/>
                        <a:t>Window 7 , 8 , 10</a:t>
                      </a:r>
                      <a:endParaRPr lang="en-IN" sz="2400" dirty="0"/>
                    </a:p>
                  </a:txBody>
                  <a:tcPr/>
                </a:tc>
                <a:extLst>
                  <a:ext uri="{0D108BD9-81ED-4DB2-BD59-A6C34878D82A}">
                    <a16:rowId xmlns:a16="http://schemas.microsoft.com/office/drawing/2014/main" val="660882703"/>
                  </a:ext>
                </a:extLst>
              </a:tr>
              <a:tr h="370840">
                <a:tc>
                  <a:txBody>
                    <a:bodyPr/>
                    <a:lstStyle/>
                    <a:p>
                      <a:r>
                        <a:rPr lang="en-US" sz="2400" dirty="0"/>
                        <a:t>Database</a:t>
                      </a:r>
                      <a:endParaRPr lang="en-IN" sz="2400" dirty="0"/>
                    </a:p>
                  </a:txBody>
                  <a:tcPr/>
                </a:tc>
                <a:tc>
                  <a:txBody>
                    <a:bodyPr/>
                    <a:lstStyle/>
                    <a:p>
                      <a:r>
                        <a:rPr lang="en-US" sz="2400" dirty="0"/>
                        <a:t>Sqlite3</a:t>
                      </a:r>
                      <a:endParaRPr lang="en-IN" sz="2400" dirty="0"/>
                    </a:p>
                  </a:txBody>
                  <a:tcPr/>
                </a:tc>
                <a:extLst>
                  <a:ext uri="{0D108BD9-81ED-4DB2-BD59-A6C34878D82A}">
                    <a16:rowId xmlns:a16="http://schemas.microsoft.com/office/drawing/2014/main" val="3532436180"/>
                  </a:ext>
                </a:extLst>
              </a:tr>
              <a:tr h="370840">
                <a:tc>
                  <a:txBody>
                    <a:bodyPr/>
                    <a:lstStyle/>
                    <a:p>
                      <a:r>
                        <a:rPr lang="en-US" sz="2400" dirty="0"/>
                        <a:t>Software</a:t>
                      </a:r>
                      <a:endParaRPr lang="en-IN" sz="2400" dirty="0"/>
                    </a:p>
                  </a:txBody>
                  <a:tcPr/>
                </a:tc>
                <a:tc>
                  <a:txBody>
                    <a:bodyPr/>
                    <a:lstStyle/>
                    <a:p>
                      <a:r>
                        <a:rPr lang="en-US" sz="2400" dirty="0"/>
                        <a:t>Visual Studio Code</a:t>
                      </a:r>
                      <a:endParaRPr lang="en-IN" sz="2400" dirty="0"/>
                    </a:p>
                  </a:txBody>
                  <a:tcPr/>
                </a:tc>
                <a:extLst>
                  <a:ext uri="{0D108BD9-81ED-4DB2-BD59-A6C34878D82A}">
                    <a16:rowId xmlns:a16="http://schemas.microsoft.com/office/drawing/2014/main" val="1955706020"/>
                  </a:ext>
                </a:extLst>
              </a:tr>
            </a:tbl>
          </a:graphicData>
        </a:graphic>
      </p:graphicFrame>
    </p:spTree>
    <p:extLst>
      <p:ext uri="{BB962C8B-B14F-4D97-AF65-F5344CB8AC3E}">
        <p14:creationId xmlns:p14="http://schemas.microsoft.com/office/powerpoint/2010/main" val="18640034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912</TotalTime>
  <Words>1797</Words>
  <Application>Microsoft Office PowerPoint</Application>
  <PresentationFormat>Widescreen</PresentationFormat>
  <Paragraphs>142</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Arial Rounded MT Bold</vt:lpstr>
      <vt:lpstr>Avenir Next LT Pro Light</vt:lpstr>
      <vt:lpstr>Gill Sans MT</vt:lpstr>
      <vt:lpstr>Wingdings</vt:lpstr>
      <vt:lpstr>Gallery</vt:lpstr>
      <vt:lpstr>Café billing system</vt:lpstr>
      <vt:lpstr>Table of contents</vt:lpstr>
      <vt:lpstr>introduction</vt:lpstr>
      <vt:lpstr>Aim  and objective</vt:lpstr>
      <vt:lpstr>Problem statement</vt:lpstr>
      <vt:lpstr>abstract</vt:lpstr>
      <vt:lpstr>Literature review</vt:lpstr>
      <vt:lpstr>PowerPoint Presentation</vt:lpstr>
      <vt:lpstr>System requirements</vt:lpstr>
      <vt:lpstr>Frontend and backend </vt:lpstr>
      <vt:lpstr>PowerPoint Presentation</vt:lpstr>
      <vt:lpstr>PowerPoint Presentation</vt:lpstr>
      <vt:lpstr>Block diagram explanation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bhnb </dc:title>
  <dc:creator>Ketki Kulkarni</dc:creator>
  <cp:lastModifiedBy>Ketki Kulkarni</cp:lastModifiedBy>
  <cp:revision>71</cp:revision>
  <dcterms:created xsi:type="dcterms:W3CDTF">2021-03-19T09:08:22Z</dcterms:created>
  <dcterms:modified xsi:type="dcterms:W3CDTF">2021-04-27T12:53:09Z</dcterms:modified>
</cp:coreProperties>
</file>