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58" r:id="rId5"/>
    <p:sldId id="260" r:id="rId6"/>
    <p:sldId id="261" r:id="rId7"/>
    <p:sldId id="267" r:id="rId8"/>
    <p:sldId id="268" r:id="rId9"/>
    <p:sldId id="269" r:id="rId10"/>
    <p:sldId id="270" r:id="rId11"/>
    <p:sldId id="262" r:id="rId12"/>
    <p:sldId id="265" r:id="rId13"/>
    <p:sldId id="263"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p:scale>
          <a:sx n="90" d="100"/>
          <a:sy n="90" d="100"/>
        </p:scale>
        <p:origin x="427"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22048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E16B7-38E6-4787-96D4-0726D414285B}"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325550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178081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182408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3163870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4171729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1381825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230215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119184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158751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E16B7-38E6-4787-96D4-0726D414285B}"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101905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E16B7-38E6-4787-96D4-0726D414285B}"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416113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375450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31934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9CE16B7-38E6-4787-96D4-0726D414285B}" type="datetimeFigureOut">
              <a:rPr lang="en-IN" smtClean="0"/>
              <a:t>21-04-2022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254485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E16B7-38E6-4787-96D4-0726D414285B}"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A6F04-48A3-493E-B2F8-9A98C96BDFBB}" type="slidenum">
              <a:rPr lang="en-IN" smtClean="0"/>
              <a:t>‹#›</a:t>
            </a:fld>
            <a:endParaRPr lang="en-IN"/>
          </a:p>
        </p:txBody>
      </p:sp>
    </p:spTree>
    <p:extLst>
      <p:ext uri="{BB962C8B-B14F-4D97-AF65-F5344CB8AC3E}">
        <p14:creationId xmlns:p14="http://schemas.microsoft.com/office/powerpoint/2010/main" val="26727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9CE16B7-38E6-4787-96D4-0726D414285B}" type="datetimeFigureOut">
              <a:rPr lang="en-IN" smtClean="0"/>
              <a:t>21-04-2022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8A6F04-48A3-493E-B2F8-9A98C96BDFBB}" type="slidenum">
              <a:rPr lang="en-IN" smtClean="0"/>
              <a:t>‹#›</a:t>
            </a:fld>
            <a:endParaRPr lang="en-IN"/>
          </a:p>
        </p:txBody>
      </p:sp>
    </p:spTree>
    <p:extLst>
      <p:ext uri="{BB962C8B-B14F-4D97-AF65-F5344CB8AC3E}">
        <p14:creationId xmlns:p14="http://schemas.microsoft.com/office/powerpoint/2010/main" val="135001257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3686497_Application_of_Cartoon_Like_Effects_to_Actual_Images" TargetMode="External"/><Relationship Id="rId2" Type="http://schemas.openxmlformats.org/officeDocument/2006/relationships/hyperlink" Target="https://www.academia.edu/44964756/Cartooning_an_Image_Using_Opencv_and_Python" TargetMode="External"/><Relationship Id="rId1" Type="http://schemas.openxmlformats.org/officeDocument/2006/relationships/slideLayout" Target="../slideLayouts/slideLayout2.xml"/><Relationship Id="rId6" Type="http://schemas.openxmlformats.org/officeDocument/2006/relationships/hyperlink" Target="https://doi.org/10.46501/IJMTST0705010" TargetMode="External"/><Relationship Id="rId5" Type="http://schemas.openxmlformats.org/officeDocument/2006/relationships/hyperlink" Target="https://www.irjet.net/archives/V7/i1/IRJET-V7I1376.pdf" TargetMode="External"/><Relationship Id="rId4" Type="http://schemas.openxmlformats.org/officeDocument/2006/relationships/hyperlink" Target="https://www.researchgate.net/publication/264132632_A_Study_on_the_Cartoon_Style_in_Image_Conten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ai.net/p/machine-learning/machine-learning-algorithms-for-beginners-with-python-code-examples-ml-19c6afd60da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ponsors.towardsai.net/" TargetMode="External"/><Relationship Id="rId2" Type="http://schemas.openxmlformats.org/officeDocument/2006/relationships/hyperlink" Target="https://towardsai.net/p/data-science/arketing-analytics-insights-using-machine-learning-338bb94acc1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DF77-E89A-4F52-A46E-8604E23202F8}"/>
              </a:ext>
            </a:extLst>
          </p:cNvPr>
          <p:cNvSpPr>
            <a:spLocks noGrp="1"/>
          </p:cNvSpPr>
          <p:nvPr>
            <p:ph type="ctrTitle"/>
          </p:nvPr>
        </p:nvSpPr>
        <p:spPr>
          <a:xfrm>
            <a:off x="1524000" y="1122363"/>
            <a:ext cx="9144000" cy="715402"/>
          </a:xfrm>
        </p:spPr>
        <p:txBody>
          <a:bodyPr>
            <a:normAutofit fontScale="90000"/>
          </a:bodyPr>
          <a:lstStyle/>
          <a:p>
            <a:r>
              <a:rPr lang="en-US" dirty="0">
                <a:latin typeface="Algerian" panose="04020705040A02060702" pitchFamily="82" charset="0"/>
              </a:rPr>
              <a:t>IMAGE CARTOONIFIER</a:t>
            </a:r>
            <a:endParaRPr lang="en-IN" dirty="0"/>
          </a:p>
        </p:txBody>
      </p:sp>
      <p:sp>
        <p:nvSpPr>
          <p:cNvPr id="3" name="Subtitle 2">
            <a:extLst>
              <a:ext uri="{FF2B5EF4-FFF2-40B4-BE49-F238E27FC236}">
                <a16:creationId xmlns:a16="http://schemas.microsoft.com/office/drawing/2014/main" id="{5847B28F-FA01-4877-A14D-30EABC8199EB}"/>
              </a:ext>
            </a:extLst>
          </p:cNvPr>
          <p:cNvSpPr>
            <a:spLocks noGrp="1"/>
          </p:cNvSpPr>
          <p:nvPr>
            <p:ph type="subTitle" idx="1"/>
          </p:nvPr>
        </p:nvSpPr>
        <p:spPr>
          <a:xfrm>
            <a:off x="1524000" y="2402541"/>
            <a:ext cx="9144000" cy="2855259"/>
          </a:xfrm>
        </p:spPr>
        <p:txBody>
          <a:bodyPr/>
          <a:lstStyle/>
          <a:p>
            <a:r>
              <a:rPr lang="en-US" sz="2400" dirty="0" err="1">
                <a:solidFill>
                  <a:schemeClr val="tx1">
                    <a:lumMod val="95000"/>
                    <a:lumOff val="5000"/>
                  </a:schemeClr>
                </a:solidFill>
                <a:latin typeface="Gill Sans MT" panose="020B0502020104020203" pitchFamily="34" charset="0"/>
              </a:rPr>
              <a:t>Miniproject</a:t>
            </a:r>
            <a:r>
              <a:rPr lang="en-US" sz="2400" dirty="0">
                <a:solidFill>
                  <a:schemeClr val="tx1">
                    <a:lumMod val="95000"/>
                    <a:lumOff val="5000"/>
                  </a:schemeClr>
                </a:solidFill>
                <a:latin typeface="Gill Sans MT" panose="020B0502020104020203" pitchFamily="34" charset="0"/>
              </a:rPr>
              <a:t> by:</a:t>
            </a:r>
          </a:p>
          <a:p>
            <a:r>
              <a:rPr lang="en-US" sz="2400" dirty="0">
                <a:solidFill>
                  <a:schemeClr val="tx1">
                    <a:lumMod val="95000"/>
                    <a:lumOff val="5000"/>
                  </a:schemeClr>
                </a:solidFill>
                <a:latin typeface="Gill Sans MT" panose="020B0502020104020203" pitchFamily="34" charset="0"/>
              </a:rPr>
              <a:t>Karishma Bairi (A-15)</a:t>
            </a:r>
          </a:p>
          <a:p>
            <a:r>
              <a:rPr lang="en-US" sz="2400" dirty="0">
                <a:solidFill>
                  <a:schemeClr val="tx1">
                    <a:lumMod val="95000"/>
                    <a:lumOff val="5000"/>
                  </a:schemeClr>
                </a:solidFill>
                <a:latin typeface="Gill Sans MT" panose="020B0502020104020203" pitchFamily="34" charset="0"/>
              </a:rPr>
              <a:t>Shweta </a:t>
            </a:r>
            <a:r>
              <a:rPr lang="en-US" sz="2400" dirty="0" err="1">
                <a:solidFill>
                  <a:schemeClr val="tx1">
                    <a:lumMod val="95000"/>
                    <a:lumOff val="5000"/>
                  </a:schemeClr>
                </a:solidFill>
                <a:latin typeface="Gill Sans MT" panose="020B0502020104020203" pitchFamily="34" charset="0"/>
              </a:rPr>
              <a:t>Kaware</a:t>
            </a:r>
            <a:r>
              <a:rPr lang="en-US" sz="2400" dirty="0">
                <a:solidFill>
                  <a:schemeClr val="tx1">
                    <a:lumMod val="95000"/>
                    <a:lumOff val="5000"/>
                  </a:schemeClr>
                </a:solidFill>
                <a:latin typeface="Gill Sans MT" panose="020B0502020104020203" pitchFamily="34" charset="0"/>
              </a:rPr>
              <a:t> (A-06)</a:t>
            </a:r>
          </a:p>
          <a:p>
            <a:r>
              <a:rPr lang="en-US" sz="2400" dirty="0">
                <a:solidFill>
                  <a:schemeClr val="tx1">
                    <a:lumMod val="95000"/>
                    <a:lumOff val="5000"/>
                  </a:schemeClr>
                </a:solidFill>
                <a:latin typeface="Gill Sans MT" panose="020B0502020104020203" pitchFamily="34" charset="0"/>
              </a:rPr>
              <a:t>Abhishek </a:t>
            </a:r>
            <a:r>
              <a:rPr lang="en-US" sz="2400" dirty="0" err="1">
                <a:solidFill>
                  <a:schemeClr val="tx1">
                    <a:lumMod val="95000"/>
                    <a:lumOff val="5000"/>
                  </a:schemeClr>
                </a:solidFill>
                <a:latin typeface="Gill Sans MT" panose="020B0502020104020203" pitchFamily="34" charset="0"/>
              </a:rPr>
              <a:t>Eitkar</a:t>
            </a:r>
            <a:r>
              <a:rPr lang="en-US" sz="2400" dirty="0">
                <a:solidFill>
                  <a:schemeClr val="tx1">
                    <a:lumMod val="95000"/>
                    <a:lumOff val="5000"/>
                  </a:schemeClr>
                </a:solidFill>
                <a:latin typeface="Gill Sans MT" panose="020B0502020104020203" pitchFamily="34" charset="0"/>
              </a:rPr>
              <a:t> (A-14)</a:t>
            </a:r>
          </a:p>
          <a:p>
            <a:r>
              <a:rPr lang="en-US" sz="2400" dirty="0">
                <a:solidFill>
                  <a:schemeClr val="tx1">
                    <a:lumMod val="95000"/>
                    <a:lumOff val="5000"/>
                  </a:schemeClr>
                </a:solidFill>
                <a:latin typeface="Gill Sans MT" panose="020B0502020104020203" pitchFamily="34" charset="0"/>
              </a:rPr>
              <a:t>Under guidance of </a:t>
            </a:r>
            <a:r>
              <a:rPr lang="en-US" sz="2400" b="1" dirty="0">
                <a:solidFill>
                  <a:schemeClr val="tx1">
                    <a:lumMod val="95000"/>
                    <a:lumOff val="5000"/>
                  </a:schemeClr>
                </a:solidFill>
                <a:latin typeface="Gill Sans MT" panose="020B0502020104020203" pitchFamily="34" charset="0"/>
              </a:rPr>
              <a:t>Prof.  Seema </a:t>
            </a:r>
            <a:r>
              <a:rPr lang="en-US" sz="2400" b="1" dirty="0" err="1">
                <a:solidFill>
                  <a:schemeClr val="tx1">
                    <a:lumMod val="95000"/>
                    <a:lumOff val="5000"/>
                  </a:schemeClr>
                </a:solidFill>
                <a:latin typeface="Gill Sans MT" panose="020B0502020104020203" pitchFamily="34" charset="0"/>
              </a:rPr>
              <a:t>Biday</a:t>
            </a:r>
            <a:endParaRPr lang="en-IN" sz="2400" b="1" dirty="0">
              <a:solidFill>
                <a:schemeClr val="tx1">
                  <a:lumMod val="95000"/>
                  <a:lumOff val="5000"/>
                </a:schemeClr>
              </a:solidFill>
              <a:latin typeface="Gill Sans MT" panose="020B0502020104020203" pitchFamily="34" charset="0"/>
            </a:endParaRPr>
          </a:p>
          <a:p>
            <a:endParaRPr lang="en-IN" dirty="0"/>
          </a:p>
        </p:txBody>
      </p:sp>
    </p:spTree>
    <p:extLst>
      <p:ext uri="{BB962C8B-B14F-4D97-AF65-F5344CB8AC3E}">
        <p14:creationId xmlns:p14="http://schemas.microsoft.com/office/powerpoint/2010/main" val="421805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E21F-FBDB-4D7E-85A8-85F912F0163A}"/>
              </a:ext>
            </a:extLst>
          </p:cNvPr>
          <p:cNvSpPr>
            <a:spLocks noGrp="1"/>
          </p:cNvSpPr>
          <p:nvPr>
            <p:ph type="title"/>
          </p:nvPr>
        </p:nvSpPr>
        <p:spPr>
          <a:xfrm>
            <a:off x="1104293" y="1570317"/>
            <a:ext cx="9404723" cy="4754283"/>
          </a:xfrm>
        </p:spPr>
        <p:txBody>
          <a:bodyPr/>
          <a:lstStyle/>
          <a:p>
            <a:r>
              <a:rPr lang="en-US" sz="1800" b="0" i="0" dirty="0">
                <a:solidFill>
                  <a:schemeClr val="tx1"/>
                </a:solidFill>
                <a:effectLst/>
                <a:latin typeface="Times New Roman" panose="02020603050405020304" pitchFamily="18" charset="0"/>
                <a:cs typeface="Times New Roman" panose="02020603050405020304" pitchFamily="18" charset="0"/>
              </a:rPr>
              <a:t>The algorithm follows a bottom-up procedure. Given </a:t>
            </a:r>
            <a:r>
              <a:rPr lang="en-US" sz="1800" b="1" i="0" dirty="0">
                <a:solidFill>
                  <a:schemeClr val="tx1"/>
                </a:solidFill>
                <a:effectLst/>
                <a:latin typeface="Times New Roman" panose="02020603050405020304" pitchFamily="18" charset="0"/>
                <a:cs typeface="Times New Roman" panose="02020603050405020304" pitchFamily="18" charset="0"/>
              </a:rPr>
              <a:t>G=(V,E) </a:t>
            </a:r>
            <a:r>
              <a:rPr lang="en-US" sz="1800" b="0" i="0" dirty="0">
                <a:solidFill>
                  <a:schemeClr val="tx1"/>
                </a:solidFill>
                <a:effectLst/>
                <a:latin typeface="Times New Roman" panose="02020603050405020304" pitchFamily="18" charset="0"/>
                <a:cs typeface="Times New Roman" panose="02020603050405020304" pitchFamily="18" charset="0"/>
              </a:rPr>
              <a:t>and </a:t>
            </a:r>
            <a:r>
              <a:rPr lang="en-US" sz="1800" b="1" i="0" dirty="0">
                <a:solidFill>
                  <a:schemeClr val="tx1"/>
                </a:solidFill>
                <a:effectLst/>
                <a:latin typeface="Times New Roman" panose="02020603050405020304" pitchFamily="18" charset="0"/>
                <a:cs typeface="Times New Roman" panose="02020603050405020304" pitchFamily="18" charset="0"/>
              </a:rPr>
              <a:t>|V|=n, |E|=m</a:t>
            </a:r>
            <a:r>
              <a:rPr lang="en-US" sz="1800" b="0" i="0" dirty="0">
                <a:solidFill>
                  <a:schemeClr val="tx1"/>
                </a:solidFill>
                <a:effectLst/>
                <a:latin typeface="Times New Roman" panose="02020603050405020304" pitchFamily="18" charset="0"/>
                <a:cs typeface="Times New Roman" panose="02020603050405020304" pitchFamily="18" charset="0"/>
              </a:rPr>
              <a:t>. Where |V| is the number of vertices(pixels) and |E| is the number of edges.</a:t>
            </a: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Edges are sorted by weight in ascending order, labeled as e</a:t>
            </a:r>
            <a:r>
              <a:rPr lang="en-US" sz="1800" b="0" i="0" baseline="-25000" dirty="0">
                <a:solidFill>
                  <a:schemeClr val="tx1"/>
                </a:solidFill>
                <a:effectLst/>
                <a:latin typeface="Times New Roman" panose="02020603050405020304" pitchFamily="18" charset="0"/>
                <a:cs typeface="Times New Roman" panose="02020603050405020304" pitchFamily="18" charset="0"/>
              </a:rPr>
              <a:t>1</a:t>
            </a:r>
            <a:r>
              <a:rPr lang="en-US" sz="1800" b="0" i="0" dirty="0">
                <a:solidFill>
                  <a:schemeClr val="tx1"/>
                </a:solidFill>
                <a:effectLst/>
                <a:latin typeface="Times New Roman" panose="02020603050405020304" pitchFamily="18" charset="0"/>
                <a:cs typeface="Times New Roman" panose="02020603050405020304" pitchFamily="18" charset="0"/>
              </a:rPr>
              <a:t>,e</a:t>
            </a:r>
            <a:r>
              <a:rPr lang="en-US" sz="1800" b="0" i="0" baseline="-25000" dirty="0">
                <a:solidFill>
                  <a:schemeClr val="tx1"/>
                </a:solidFill>
                <a:effectLst/>
                <a:latin typeface="Times New Roman" panose="02020603050405020304" pitchFamily="18" charset="0"/>
                <a:cs typeface="Times New Roman" panose="02020603050405020304" pitchFamily="18" charset="0"/>
              </a:rPr>
              <a:t>2</a:t>
            </a:r>
            <a:r>
              <a:rPr lang="en-US" sz="1800" b="0" i="0" dirty="0">
                <a:solidFill>
                  <a:schemeClr val="tx1"/>
                </a:solidFill>
                <a:effectLst/>
                <a:latin typeface="Times New Roman" panose="02020603050405020304" pitchFamily="18" charset="0"/>
                <a:cs typeface="Times New Roman" panose="02020603050405020304" pitchFamily="18" charset="0"/>
              </a:rPr>
              <a:t>,…,</a:t>
            </a:r>
            <a:r>
              <a:rPr lang="en-US" sz="1800" b="0" i="0" dirty="0" err="1">
                <a:solidFill>
                  <a:schemeClr val="tx1"/>
                </a:solidFill>
                <a:effectLst/>
                <a:latin typeface="Times New Roman" panose="02020603050405020304" pitchFamily="18" charset="0"/>
                <a:cs typeface="Times New Roman" panose="02020603050405020304" pitchFamily="18" charset="0"/>
              </a:rPr>
              <a:t>e</a:t>
            </a:r>
            <a:r>
              <a:rPr lang="en-US" sz="1800" b="0" i="0" baseline="-25000" dirty="0" err="1">
                <a:solidFill>
                  <a:schemeClr val="tx1"/>
                </a:solidFill>
                <a:effectLst/>
                <a:latin typeface="Times New Roman" panose="02020603050405020304" pitchFamily="18" charset="0"/>
                <a:cs typeface="Times New Roman" panose="02020603050405020304" pitchFamily="18" charset="0"/>
              </a:rPr>
              <a:t>m</a:t>
            </a:r>
            <a:r>
              <a:rPr lang="en-US" sz="1800" b="0" i="0" dirty="0">
                <a:solidFill>
                  <a:schemeClr val="tx1"/>
                </a:solidFill>
                <a:effectLst/>
                <a:latin typeface="Times New Roman" panose="02020603050405020304" pitchFamily="18" charset="0"/>
                <a:cs typeface="Times New Roman" panose="02020603050405020304" pitchFamily="18" charset="0"/>
              </a:rPr>
              <a:t>.</a:t>
            </a: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Initially, each pixel stays in its own component, so we start with n components.</a:t>
            </a: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Repeat for k=1,…,m:</a:t>
            </a: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The segmentation snapshot at step k is denoted as Sk.</a:t>
            </a: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We take the k-</a:t>
            </a:r>
            <a:r>
              <a:rPr lang="en-US" sz="1800" b="0" i="0" dirty="0" err="1">
                <a:solidFill>
                  <a:schemeClr val="tx1"/>
                </a:solidFill>
                <a:effectLst/>
                <a:latin typeface="Times New Roman" panose="02020603050405020304" pitchFamily="18" charset="0"/>
                <a:cs typeface="Times New Roman" panose="02020603050405020304" pitchFamily="18" charset="0"/>
              </a:rPr>
              <a:t>th</a:t>
            </a:r>
            <a:r>
              <a:rPr lang="en-US" sz="1800" b="0" i="0" dirty="0">
                <a:solidFill>
                  <a:schemeClr val="tx1"/>
                </a:solidFill>
                <a:effectLst/>
                <a:latin typeface="Times New Roman" panose="02020603050405020304" pitchFamily="18" charset="0"/>
                <a:cs typeface="Times New Roman" panose="02020603050405020304" pitchFamily="18" charset="0"/>
              </a:rPr>
              <a:t> edge in the order, ek=(v</a:t>
            </a:r>
            <a:r>
              <a:rPr lang="en-US" sz="1800" b="0" i="0" baseline="-25000" dirty="0">
                <a:solidFill>
                  <a:schemeClr val="tx1"/>
                </a:solidFill>
                <a:effectLst/>
                <a:latin typeface="Times New Roman" panose="02020603050405020304" pitchFamily="18" charset="0"/>
                <a:cs typeface="Times New Roman" panose="02020603050405020304" pitchFamily="18" charset="0"/>
              </a:rPr>
              <a:t>i</a:t>
            </a:r>
            <a:r>
              <a:rPr lang="en-US" sz="1800" b="0" i="0" dirty="0">
                <a:solidFill>
                  <a:schemeClr val="tx1"/>
                </a:solidFill>
                <a:effectLst/>
                <a:latin typeface="Times New Roman" panose="02020603050405020304" pitchFamily="18" charset="0"/>
                <a:cs typeface="Times New Roman" panose="02020603050405020304" pitchFamily="18" charset="0"/>
              </a:rPr>
              <a:t> , </a:t>
            </a:r>
            <a:r>
              <a:rPr lang="en-US" sz="1800" b="0" i="0" dirty="0" err="1">
                <a:solidFill>
                  <a:schemeClr val="tx1"/>
                </a:solidFill>
                <a:effectLst/>
                <a:latin typeface="Times New Roman" panose="02020603050405020304" pitchFamily="18" charset="0"/>
                <a:cs typeface="Times New Roman" panose="02020603050405020304" pitchFamily="18" charset="0"/>
              </a:rPr>
              <a:t>v</a:t>
            </a:r>
            <a:r>
              <a:rPr lang="en-US" sz="1800" b="0" i="0" baseline="-25000" dirty="0" err="1">
                <a:solidFill>
                  <a:schemeClr val="tx1"/>
                </a:solidFill>
                <a:effectLst/>
                <a:latin typeface="Times New Roman" panose="02020603050405020304" pitchFamily="18" charset="0"/>
                <a:cs typeface="Times New Roman" panose="02020603050405020304" pitchFamily="18" charset="0"/>
              </a:rPr>
              <a:t>j</a:t>
            </a:r>
            <a:r>
              <a:rPr lang="en-US" sz="1800" b="0" i="0" dirty="0">
                <a:solidFill>
                  <a:schemeClr val="tx1"/>
                </a:solidFill>
                <a:effectLst/>
                <a:latin typeface="Times New Roman" panose="02020603050405020304" pitchFamily="18" charset="0"/>
                <a:cs typeface="Times New Roman" panose="02020603050405020304" pitchFamily="18" charset="0"/>
              </a:rPr>
              <a:t>).</a:t>
            </a: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If v</a:t>
            </a:r>
            <a:r>
              <a:rPr lang="en-US" sz="1800" b="0" i="0" baseline="-25000" dirty="0">
                <a:solidFill>
                  <a:schemeClr val="tx1"/>
                </a:solidFill>
                <a:effectLst/>
                <a:latin typeface="Times New Roman" panose="02020603050405020304" pitchFamily="18" charset="0"/>
                <a:cs typeface="Times New Roman" panose="02020603050405020304" pitchFamily="18" charset="0"/>
              </a:rPr>
              <a:t>i</a:t>
            </a:r>
            <a:r>
              <a:rPr lang="en-US" sz="1800" b="0" i="0" dirty="0">
                <a:solidFill>
                  <a:schemeClr val="tx1"/>
                </a:solidFill>
                <a:effectLst/>
                <a:latin typeface="Times New Roman" panose="02020603050405020304" pitchFamily="18" charset="0"/>
                <a:cs typeface="Times New Roman" panose="02020603050405020304" pitchFamily="18" charset="0"/>
              </a:rPr>
              <a:t> and </a:t>
            </a:r>
            <a:r>
              <a:rPr lang="en-US" sz="1800" b="0" i="0" dirty="0" err="1">
                <a:solidFill>
                  <a:schemeClr val="tx1"/>
                </a:solidFill>
                <a:effectLst/>
                <a:latin typeface="Times New Roman" panose="02020603050405020304" pitchFamily="18" charset="0"/>
                <a:cs typeface="Times New Roman" panose="02020603050405020304" pitchFamily="18" charset="0"/>
              </a:rPr>
              <a:t>v</a:t>
            </a:r>
            <a:r>
              <a:rPr lang="en-US" sz="1800" b="0" i="0" baseline="-25000" dirty="0" err="1">
                <a:solidFill>
                  <a:schemeClr val="tx1"/>
                </a:solidFill>
                <a:effectLst/>
                <a:latin typeface="Times New Roman" panose="02020603050405020304" pitchFamily="18" charset="0"/>
                <a:cs typeface="Times New Roman" panose="02020603050405020304" pitchFamily="18" charset="0"/>
              </a:rPr>
              <a:t>j</a:t>
            </a:r>
            <a:r>
              <a:rPr lang="en-US" sz="1800" b="0" i="0" dirty="0">
                <a:solidFill>
                  <a:schemeClr val="tx1"/>
                </a:solidFill>
                <a:effectLst/>
                <a:latin typeface="Times New Roman" panose="02020603050405020304" pitchFamily="18" charset="0"/>
                <a:cs typeface="Times New Roman" panose="02020603050405020304" pitchFamily="18" charset="0"/>
              </a:rPr>
              <a:t> belong to the same component, do nothing and thus </a:t>
            </a:r>
            <a:r>
              <a:rPr lang="en-US" sz="1800" b="0" i="0" dirty="0" err="1">
                <a:solidFill>
                  <a:schemeClr val="tx1"/>
                </a:solidFill>
                <a:effectLst/>
                <a:latin typeface="Times New Roman" panose="02020603050405020304" pitchFamily="18" charset="0"/>
                <a:cs typeface="Times New Roman" panose="02020603050405020304" pitchFamily="18" charset="0"/>
              </a:rPr>
              <a:t>S</a:t>
            </a:r>
            <a:r>
              <a:rPr lang="en-US" sz="1800" b="0" i="0" baseline="30000" dirty="0" err="1">
                <a:solidFill>
                  <a:schemeClr val="tx1"/>
                </a:solidFill>
                <a:effectLst/>
                <a:latin typeface="Times New Roman" panose="02020603050405020304" pitchFamily="18" charset="0"/>
                <a:cs typeface="Times New Roman" panose="02020603050405020304" pitchFamily="18" charset="0"/>
              </a:rPr>
              <a:t>k</a:t>
            </a:r>
            <a:r>
              <a:rPr lang="en-US" sz="1800" b="0" i="0" dirty="0">
                <a:solidFill>
                  <a:schemeClr val="tx1"/>
                </a:solidFill>
                <a:effectLst/>
                <a:latin typeface="Times New Roman" panose="02020603050405020304" pitchFamily="18" charset="0"/>
                <a:cs typeface="Times New Roman" panose="02020603050405020304" pitchFamily="18" charset="0"/>
              </a:rPr>
              <a:t>=S</a:t>
            </a:r>
            <a:r>
              <a:rPr lang="en-US" sz="1800" b="0" i="0" baseline="30000" dirty="0">
                <a:solidFill>
                  <a:schemeClr val="tx1"/>
                </a:solidFill>
                <a:effectLst/>
                <a:latin typeface="Times New Roman" panose="02020603050405020304" pitchFamily="18" charset="0"/>
                <a:cs typeface="Times New Roman" panose="02020603050405020304" pitchFamily="18" charset="0"/>
              </a:rPr>
              <a:t>k−1</a:t>
            </a:r>
            <a:r>
              <a:rPr lang="en-US" sz="1800" b="0" i="0" dirty="0">
                <a:solidFill>
                  <a:schemeClr val="tx1"/>
                </a:solidFill>
                <a:effectLst/>
                <a:latin typeface="Times New Roman" panose="02020603050405020304" pitchFamily="18" charset="0"/>
                <a:cs typeface="Times New Roman" panose="02020603050405020304" pitchFamily="18" charset="0"/>
              </a:rPr>
              <a:t>.</a:t>
            </a: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If v</a:t>
            </a:r>
            <a:r>
              <a:rPr lang="en-US" sz="1800" b="0" i="0" baseline="-25000" dirty="0">
                <a:solidFill>
                  <a:schemeClr val="tx1"/>
                </a:solidFill>
                <a:effectLst/>
                <a:latin typeface="Times New Roman" panose="02020603050405020304" pitchFamily="18" charset="0"/>
                <a:cs typeface="Times New Roman" panose="02020603050405020304" pitchFamily="18" charset="0"/>
              </a:rPr>
              <a:t>i</a:t>
            </a:r>
            <a:r>
              <a:rPr lang="en-US" sz="1800" b="0" i="0" dirty="0">
                <a:solidFill>
                  <a:schemeClr val="tx1"/>
                </a:solidFill>
                <a:effectLst/>
                <a:latin typeface="Times New Roman" panose="02020603050405020304" pitchFamily="18" charset="0"/>
                <a:cs typeface="Times New Roman" panose="02020603050405020304" pitchFamily="18" charset="0"/>
              </a:rPr>
              <a:t> and </a:t>
            </a:r>
            <a:r>
              <a:rPr lang="en-US" sz="1800" b="0" i="0" dirty="0" err="1">
                <a:solidFill>
                  <a:schemeClr val="tx1"/>
                </a:solidFill>
                <a:effectLst/>
                <a:latin typeface="Times New Roman" panose="02020603050405020304" pitchFamily="18" charset="0"/>
                <a:cs typeface="Times New Roman" panose="02020603050405020304" pitchFamily="18" charset="0"/>
              </a:rPr>
              <a:t>v</a:t>
            </a:r>
            <a:r>
              <a:rPr lang="en-US" sz="1800" b="0" i="0" baseline="-25000" dirty="0" err="1">
                <a:solidFill>
                  <a:schemeClr val="tx1"/>
                </a:solidFill>
                <a:effectLst/>
                <a:latin typeface="Times New Roman" panose="02020603050405020304" pitchFamily="18" charset="0"/>
                <a:cs typeface="Times New Roman" panose="02020603050405020304" pitchFamily="18" charset="0"/>
              </a:rPr>
              <a:t>j</a:t>
            </a:r>
            <a:r>
              <a:rPr lang="en-US" sz="1800" b="0" i="0" dirty="0">
                <a:solidFill>
                  <a:schemeClr val="tx1"/>
                </a:solidFill>
                <a:effectLst/>
                <a:latin typeface="Times New Roman" panose="02020603050405020304" pitchFamily="18" charset="0"/>
                <a:cs typeface="Times New Roman" panose="02020603050405020304" pitchFamily="18" charset="0"/>
              </a:rPr>
              <a:t> belong to two different components C</a:t>
            </a:r>
            <a:r>
              <a:rPr lang="en-US" sz="1800" b="0" i="0" baseline="-25000" dirty="0">
                <a:solidFill>
                  <a:schemeClr val="tx1"/>
                </a:solidFill>
                <a:effectLst/>
                <a:latin typeface="Times New Roman" panose="02020603050405020304" pitchFamily="18" charset="0"/>
                <a:cs typeface="Times New Roman" panose="02020603050405020304" pitchFamily="18" charset="0"/>
              </a:rPr>
              <a:t>i</a:t>
            </a:r>
            <a:r>
              <a:rPr lang="en-US" sz="1800" b="0" i="0" baseline="30000" dirty="0">
                <a:solidFill>
                  <a:schemeClr val="tx1"/>
                </a:solidFill>
                <a:effectLst/>
                <a:latin typeface="Times New Roman" panose="02020603050405020304" pitchFamily="18" charset="0"/>
                <a:cs typeface="Times New Roman" panose="02020603050405020304" pitchFamily="18" charset="0"/>
              </a:rPr>
              <a:t>k−1</a:t>
            </a:r>
            <a:r>
              <a:rPr lang="en-US" sz="1800" b="0" i="0" dirty="0">
                <a:solidFill>
                  <a:schemeClr val="tx1"/>
                </a:solidFill>
                <a:effectLst/>
                <a:latin typeface="Times New Roman" panose="02020603050405020304" pitchFamily="18" charset="0"/>
                <a:cs typeface="Times New Roman" panose="02020603050405020304" pitchFamily="18" charset="0"/>
              </a:rPr>
              <a:t> and C</a:t>
            </a:r>
            <a:r>
              <a:rPr lang="en-US" sz="1800" b="0" i="0" baseline="-25000" dirty="0">
                <a:solidFill>
                  <a:schemeClr val="tx1"/>
                </a:solidFill>
                <a:effectLst/>
                <a:latin typeface="Times New Roman" panose="02020603050405020304" pitchFamily="18" charset="0"/>
                <a:cs typeface="Times New Roman" panose="02020603050405020304" pitchFamily="18" charset="0"/>
              </a:rPr>
              <a:t>j</a:t>
            </a:r>
            <a:r>
              <a:rPr lang="en-US" sz="1800" b="0" i="0" baseline="30000" dirty="0">
                <a:solidFill>
                  <a:schemeClr val="tx1"/>
                </a:solidFill>
                <a:effectLst/>
                <a:latin typeface="Times New Roman" panose="02020603050405020304" pitchFamily="18" charset="0"/>
                <a:cs typeface="Times New Roman" panose="02020603050405020304" pitchFamily="18" charset="0"/>
              </a:rPr>
              <a:t>k−1</a:t>
            </a:r>
            <a:r>
              <a:rPr lang="en-US" sz="1800" b="0" i="0" dirty="0">
                <a:solidFill>
                  <a:schemeClr val="tx1"/>
                </a:solidFill>
                <a:effectLst/>
                <a:latin typeface="Times New Roman" panose="02020603050405020304" pitchFamily="18" charset="0"/>
                <a:cs typeface="Times New Roman" panose="02020603050405020304" pitchFamily="18" charset="0"/>
              </a:rPr>
              <a:t> as in the segmentation of S</a:t>
            </a:r>
            <a:r>
              <a:rPr lang="en-US" sz="1800" b="0" i="0" baseline="30000" dirty="0">
                <a:solidFill>
                  <a:schemeClr val="tx1"/>
                </a:solidFill>
                <a:effectLst/>
                <a:latin typeface="Times New Roman" panose="02020603050405020304" pitchFamily="18" charset="0"/>
                <a:cs typeface="Times New Roman" panose="02020603050405020304" pitchFamily="18" charset="0"/>
              </a:rPr>
              <a:t>k−1</a:t>
            </a:r>
            <a:r>
              <a:rPr lang="en-US" sz="1800" b="0" i="0" dirty="0">
                <a:solidFill>
                  <a:schemeClr val="tx1"/>
                </a:solidFill>
                <a:effectLst/>
                <a:latin typeface="Times New Roman" panose="02020603050405020304" pitchFamily="18" charset="0"/>
                <a:cs typeface="Times New Roman" panose="02020603050405020304" pitchFamily="18" charset="0"/>
              </a:rPr>
              <a:t> we want to merge them into one if w(</a:t>
            </a:r>
            <a:r>
              <a:rPr lang="en-US" sz="1800" b="0" i="0" dirty="0" err="1">
                <a:solidFill>
                  <a:schemeClr val="tx1"/>
                </a:solidFill>
                <a:effectLst/>
                <a:latin typeface="Times New Roman" panose="02020603050405020304" pitchFamily="18" charset="0"/>
                <a:cs typeface="Times New Roman" panose="02020603050405020304" pitchFamily="18" charset="0"/>
              </a:rPr>
              <a:t>v</a:t>
            </a:r>
            <a:r>
              <a:rPr lang="en-US" sz="1800" b="0" i="0" baseline="-25000" dirty="0" err="1">
                <a:solidFill>
                  <a:schemeClr val="tx1"/>
                </a:solidFill>
                <a:effectLst/>
                <a:latin typeface="Times New Roman" panose="02020603050405020304" pitchFamily="18" charset="0"/>
                <a:cs typeface="Times New Roman" panose="02020603050405020304" pitchFamily="18" charset="0"/>
              </a:rPr>
              <a:t>i</a:t>
            </a:r>
            <a:r>
              <a:rPr lang="en-US" sz="1800" b="0" i="0" dirty="0" err="1">
                <a:solidFill>
                  <a:schemeClr val="tx1"/>
                </a:solidFill>
                <a:effectLst/>
                <a:latin typeface="Times New Roman" panose="02020603050405020304" pitchFamily="18" charset="0"/>
                <a:cs typeface="Times New Roman" panose="02020603050405020304" pitchFamily="18" charset="0"/>
              </a:rPr>
              <a:t>,v</a:t>
            </a:r>
            <a:r>
              <a:rPr lang="en-US" sz="1800" b="0" i="0" baseline="-25000" dirty="0" err="1">
                <a:solidFill>
                  <a:schemeClr val="tx1"/>
                </a:solidFill>
                <a:effectLst/>
                <a:latin typeface="Times New Roman" panose="02020603050405020304" pitchFamily="18" charset="0"/>
                <a:cs typeface="Times New Roman" panose="02020603050405020304" pitchFamily="18" charset="0"/>
              </a:rPr>
              <a:t>j</a:t>
            </a:r>
            <a:r>
              <a:rPr lang="en-US" sz="1800" b="0" i="0" dirty="0">
                <a:solidFill>
                  <a:schemeClr val="tx1"/>
                </a:solidFill>
                <a:effectLst/>
                <a:latin typeface="Times New Roman" panose="02020603050405020304" pitchFamily="18" charset="0"/>
                <a:cs typeface="Times New Roman" panose="02020603050405020304" pitchFamily="18" charset="0"/>
              </a:rPr>
              <a:t>) ≤ </a:t>
            </a:r>
            <a:r>
              <a:rPr lang="en-US" sz="1800" b="0" i="0" dirty="0" err="1">
                <a:solidFill>
                  <a:schemeClr val="tx1"/>
                </a:solidFill>
                <a:effectLst/>
                <a:latin typeface="Times New Roman" panose="02020603050405020304" pitchFamily="18" charset="0"/>
                <a:cs typeface="Times New Roman" panose="02020603050405020304" pitchFamily="18" charset="0"/>
              </a:rPr>
              <a:t>MInt</a:t>
            </a:r>
            <a:r>
              <a:rPr lang="en-US" sz="1800" b="0" i="0" dirty="0">
                <a:solidFill>
                  <a:schemeClr val="tx1"/>
                </a:solidFill>
                <a:effectLst/>
                <a:latin typeface="Times New Roman" panose="02020603050405020304" pitchFamily="18" charset="0"/>
                <a:cs typeface="Times New Roman" panose="02020603050405020304" pitchFamily="18" charset="0"/>
              </a:rPr>
              <a:t>(C</a:t>
            </a:r>
            <a:r>
              <a:rPr lang="en-US" sz="1800" b="0" i="0" baseline="-25000" dirty="0">
                <a:solidFill>
                  <a:schemeClr val="tx1"/>
                </a:solidFill>
                <a:effectLst/>
                <a:latin typeface="Times New Roman" panose="02020603050405020304" pitchFamily="18" charset="0"/>
                <a:cs typeface="Times New Roman" panose="02020603050405020304" pitchFamily="18" charset="0"/>
              </a:rPr>
              <a:t>i</a:t>
            </a:r>
            <a:r>
              <a:rPr lang="en-US" sz="1800" b="0" i="0" baseline="30000" dirty="0">
                <a:solidFill>
                  <a:schemeClr val="tx1"/>
                </a:solidFill>
                <a:effectLst/>
                <a:latin typeface="Times New Roman" panose="02020603050405020304" pitchFamily="18" charset="0"/>
                <a:cs typeface="Times New Roman" panose="02020603050405020304" pitchFamily="18" charset="0"/>
              </a:rPr>
              <a:t>k−1</a:t>
            </a:r>
            <a:r>
              <a:rPr lang="en-US" sz="1800" b="0" i="0" dirty="0">
                <a:solidFill>
                  <a:schemeClr val="tx1"/>
                </a:solidFill>
                <a:effectLst/>
                <a:latin typeface="Times New Roman" panose="02020603050405020304" pitchFamily="18" charset="0"/>
                <a:cs typeface="Times New Roman" panose="02020603050405020304" pitchFamily="18" charset="0"/>
              </a:rPr>
              <a:t>,C</a:t>
            </a:r>
            <a:r>
              <a:rPr lang="en-US" sz="1800" b="0" i="0" baseline="-25000" dirty="0">
                <a:solidFill>
                  <a:schemeClr val="tx1"/>
                </a:solidFill>
                <a:effectLst/>
                <a:latin typeface="Times New Roman" panose="02020603050405020304" pitchFamily="18" charset="0"/>
                <a:cs typeface="Times New Roman" panose="02020603050405020304" pitchFamily="18" charset="0"/>
              </a:rPr>
              <a:t>j</a:t>
            </a:r>
            <a:r>
              <a:rPr lang="en-US" sz="1800" b="0" i="0" baseline="30000" dirty="0">
                <a:solidFill>
                  <a:schemeClr val="tx1"/>
                </a:solidFill>
                <a:effectLst/>
                <a:latin typeface="Times New Roman" panose="02020603050405020304" pitchFamily="18" charset="0"/>
                <a:cs typeface="Times New Roman" panose="02020603050405020304" pitchFamily="18" charset="0"/>
              </a:rPr>
              <a:t>k−1</a:t>
            </a:r>
            <a:r>
              <a:rPr lang="en-US" sz="1800" b="0" i="0" dirty="0">
                <a:solidFill>
                  <a:schemeClr val="tx1"/>
                </a:solidFill>
                <a:effectLst/>
                <a:latin typeface="Times New Roman" panose="02020603050405020304" pitchFamily="18" charset="0"/>
                <a:cs typeface="Times New Roman" panose="02020603050405020304" pitchFamily="18" charset="0"/>
              </a:rPr>
              <a:t>); otherwise do nothing</a:t>
            </a:r>
            <a:r>
              <a:rPr lang="en-US" sz="1400" b="0" i="0" dirty="0">
                <a:solidFill>
                  <a:schemeClr val="tx1"/>
                </a:solidFill>
                <a:effectLst/>
                <a:latin typeface="Times New Roman" panose="02020603050405020304" pitchFamily="18" charset="0"/>
                <a:cs typeface="Times New Roman" panose="02020603050405020304" pitchFamily="18" charset="0"/>
              </a:rPr>
              <a:t>.</a:t>
            </a:r>
            <a:br>
              <a:rPr lang="en-US" sz="1400" b="0" i="0" dirty="0">
                <a:solidFill>
                  <a:schemeClr val="tx1"/>
                </a:solidFill>
                <a:effectLst/>
                <a:latin typeface="Times New Roman" panose="02020603050405020304" pitchFamily="18" charset="0"/>
                <a:cs typeface="Times New Roman" panose="02020603050405020304" pitchFamily="18" charset="0"/>
              </a:rPr>
            </a:br>
            <a:br>
              <a:rPr lang="en-US" sz="1400" b="0" i="0" dirty="0">
                <a:solidFill>
                  <a:schemeClr val="tx1"/>
                </a:solidFill>
                <a:effectLst/>
                <a:latin typeface="Times New Roman" panose="02020603050405020304" pitchFamily="18" charset="0"/>
                <a:cs typeface="Times New Roman" panose="02020603050405020304" pitchFamily="18" charset="0"/>
              </a:rPr>
            </a:br>
            <a:r>
              <a:rPr lang="en-US" sz="800" b="0" i="0" dirty="0">
                <a:solidFill>
                  <a:srgbClr val="222222"/>
                </a:solidFill>
                <a:effectLst/>
                <a:latin typeface="Lato" panose="020F0502020204030203" pitchFamily="34" charset="0"/>
              </a:rPr>
              <a:t> </a:t>
            </a:r>
            <a:br>
              <a:rPr lang="en-US" sz="800" b="0" i="0" dirty="0">
                <a:solidFill>
                  <a:srgbClr val="222222"/>
                </a:solidFill>
                <a:effectLst/>
                <a:latin typeface="Lato" panose="020F0502020204030203" pitchFamily="34" charset="0"/>
              </a:rPr>
            </a:b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91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535D-0C83-4CDA-AFC5-DE2C451C3075}"/>
              </a:ext>
            </a:extLst>
          </p:cNvPr>
          <p:cNvSpPr>
            <a:spLocks noGrp="1"/>
          </p:cNvSpPr>
          <p:nvPr>
            <p:ph type="title"/>
          </p:nvPr>
        </p:nvSpPr>
        <p:spPr/>
        <p:txBody>
          <a:bodyPr/>
          <a:lstStyle/>
          <a:p>
            <a:pPr algn="ctr"/>
            <a:r>
              <a:rPr lang="en-US" dirty="0">
                <a:latin typeface="Algerian" panose="04020705040A02060702" pitchFamily="82" charset="0"/>
              </a:rPr>
              <a:t>RESULT</a:t>
            </a:r>
            <a:endParaRPr lang="en-IN" dirty="0"/>
          </a:p>
        </p:txBody>
      </p:sp>
      <p:pic>
        <p:nvPicPr>
          <p:cNvPr id="5" name="Picture 4">
            <a:extLst>
              <a:ext uri="{FF2B5EF4-FFF2-40B4-BE49-F238E27FC236}">
                <a16:creationId xmlns:a16="http://schemas.microsoft.com/office/drawing/2014/main" id="{B4333A69-314F-47D2-94A2-D04DA0979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272" y="1448818"/>
            <a:ext cx="7783539" cy="4378241"/>
          </a:xfrm>
          <a:prstGeom prst="rect">
            <a:avLst/>
          </a:prstGeom>
        </p:spPr>
      </p:pic>
    </p:spTree>
    <p:extLst>
      <p:ext uri="{BB962C8B-B14F-4D97-AF65-F5344CB8AC3E}">
        <p14:creationId xmlns:p14="http://schemas.microsoft.com/office/powerpoint/2010/main" val="185432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0FE3B5-BDF4-4244-ABD3-F549DCCA5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6" y="958103"/>
            <a:ext cx="8785412" cy="4941794"/>
          </a:xfrm>
          <a:prstGeom prst="rect">
            <a:avLst/>
          </a:prstGeom>
        </p:spPr>
      </p:pic>
    </p:spTree>
    <p:extLst>
      <p:ext uri="{BB962C8B-B14F-4D97-AF65-F5344CB8AC3E}">
        <p14:creationId xmlns:p14="http://schemas.microsoft.com/office/powerpoint/2010/main" val="155580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3276-A58D-4BFD-A00B-5871FAA6B189}"/>
              </a:ext>
            </a:extLst>
          </p:cNvPr>
          <p:cNvSpPr>
            <a:spLocks noGrp="1"/>
          </p:cNvSpPr>
          <p:nvPr>
            <p:ph type="title"/>
          </p:nvPr>
        </p:nvSpPr>
        <p:spPr/>
        <p:txBody>
          <a:bodyPr/>
          <a:lstStyle/>
          <a:p>
            <a:pPr algn="ctr"/>
            <a:r>
              <a:rPr lang="en-US" dirty="0">
                <a:latin typeface="Algerian" panose="04020705040A02060702" pitchFamily="82" charset="0"/>
              </a:rPr>
              <a:t>CONCLUSION</a:t>
            </a:r>
            <a:endParaRPr lang="en-IN" dirty="0"/>
          </a:p>
        </p:txBody>
      </p:sp>
      <p:sp>
        <p:nvSpPr>
          <p:cNvPr id="3" name="Content Placeholder 2">
            <a:extLst>
              <a:ext uri="{FF2B5EF4-FFF2-40B4-BE49-F238E27FC236}">
                <a16:creationId xmlns:a16="http://schemas.microsoft.com/office/drawing/2014/main" id="{7E6D169A-6C4B-4A87-A7B1-6F33097B486C}"/>
              </a:ext>
            </a:extLst>
          </p:cNvPr>
          <p:cNvSpPr>
            <a:spLocks noGrp="1"/>
          </p:cNvSpPr>
          <p:nvPr>
            <p:ph idx="1"/>
          </p:nvPr>
        </p:nvSpPr>
        <p:spPr>
          <a:xfrm>
            <a:off x="1363289" y="1541930"/>
            <a:ext cx="8946541" cy="4679575"/>
          </a:xfrm>
        </p:spPr>
        <p:txBody>
          <a:bodyPr>
            <a:normAutofit fontScale="85000" lnSpcReduction="20000"/>
          </a:bodyPr>
          <a:lstStyle/>
          <a:p>
            <a:r>
              <a:rPr lang="en-US" dirty="0"/>
              <a:t>First of all, the basic tools to handle the titled problems of the thesis are incorporated. </a:t>
            </a:r>
          </a:p>
          <a:p>
            <a:r>
              <a:rPr lang="en-US" dirty="0"/>
              <a:t>It includes origin and history of image processing, different types of uncertain environment, existing methods for cartoon imaging. </a:t>
            </a:r>
          </a:p>
          <a:p>
            <a:r>
              <a:rPr lang="en-US" dirty="0"/>
              <a:t>Amid the previous three decades, the topic of image processing has gained vital name and recognition among researchers because of their frequent look in varied and widespread applications within the field of various branches of science and engineering. </a:t>
            </a:r>
          </a:p>
          <a:p>
            <a:r>
              <a:rPr lang="en-US" dirty="0"/>
              <a:t>As an example, image processing is helpful to issues in signature recognition, digital video processing, Remote Sensing and finance. </a:t>
            </a:r>
          </a:p>
          <a:p>
            <a:r>
              <a:rPr lang="en-US" dirty="0"/>
              <a:t>Conclusion and Future Directions. Firstly, we use high-resolution camera to take picture of the internal structure of the wire. Secondly, we use OpenCV image processing functions to implement image pre-processing. Thirdly we use morphological opening and closing operations to segment image because of their blur image edges. </a:t>
            </a:r>
          </a:p>
          <a:p>
            <a:r>
              <a:rPr lang="en-US" dirty="0"/>
              <a:t>The main attraction of the paper is to solve different types of images having one object, two object and three object which can’t be solved by any of the exiting methods but can be solved by our proposed method.</a:t>
            </a:r>
            <a:endParaRPr lang="en-IN" dirty="0"/>
          </a:p>
        </p:txBody>
      </p:sp>
    </p:spTree>
    <p:extLst>
      <p:ext uri="{BB962C8B-B14F-4D97-AF65-F5344CB8AC3E}">
        <p14:creationId xmlns:p14="http://schemas.microsoft.com/office/powerpoint/2010/main" val="321800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A81-61DB-4C63-AB04-D82A0E9DD41C}"/>
              </a:ext>
            </a:extLst>
          </p:cNvPr>
          <p:cNvSpPr>
            <a:spLocks noGrp="1"/>
          </p:cNvSpPr>
          <p:nvPr>
            <p:ph type="title"/>
          </p:nvPr>
        </p:nvSpPr>
        <p:spPr/>
        <p:txBody>
          <a:bodyPr/>
          <a:lstStyle/>
          <a:p>
            <a:pPr algn="ctr"/>
            <a:r>
              <a:rPr lang="en-US" dirty="0">
                <a:latin typeface="Algerian" panose="04020705040A02060702" pitchFamily="82" charset="0"/>
              </a:rPr>
              <a:t>REFERENCES</a:t>
            </a:r>
            <a:endParaRPr lang="en-IN" dirty="0"/>
          </a:p>
        </p:txBody>
      </p:sp>
      <p:sp>
        <p:nvSpPr>
          <p:cNvPr id="3" name="Content Placeholder 2">
            <a:extLst>
              <a:ext uri="{FF2B5EF4-FFF2-40B4-BE49-F238E27FC236}">
                <a16:creationId xmlns:a16="http://schemas.microsoft.com/office/drawing/2014/main" id="{872F94A1-4793-46D6-AC5C-E58701DB0678}"/>
              </a:ext>
            </a:extLst>
          </p:cNvPr>
          <p:cNvSpPr>
            <a:spLocks noGrp="1"/>
          </p:cNvSpPr>
          <p:nvPr>
            <p:ph idx="1"/>
          </p:nvPr>
        </p:nvSpPr>
        <p:spPr/>
        <p:txBody>
          <a:bodyPr/>
          <a:lstStyle/>
          <a:p>
            <a:r>
              <a:rPr lang="en-IN" dirty="0">
                <a:hlinkClick r:id="rId2"/>
              </a:rPr>
              <a:t>https://www.academia.edu/44964756/Cartooning_an_Image_Using_Opencv_and_Python</a:t>
            </a:r>
            <a:endParaRPr lang="en-IN" dirty="0"/>
          </a:p>
          <a:p>
            <a:r>
              <a:rPr lang="en-IN" dirty="0">
                <a:hlinkClick r:id="rId3"/>
              </a:rPr>
              <a:t>https://www.researchgate.net/publication/333686497_Application_of_Cartoon_Like_Effects_to_Actual_Images</a:t>
            </a:r>
            <a:endParaRPr lang="en-IN" dirty="0"/>
          </a:p>
          <a:p>
            <a:r>
              <a:rPr lang="en-IN" dirty="0">
                <a:hlinkClick r:id="rId4"/>
              </a:rPr>
              <a:t>https://www.researchgate.net/publication/264132632_A_Study_on_the_Cartoon_Style_in_Image_Contents</a:t>
            </a:r>
            <a:endParaRPr lang="en-IN" dirty="0"/>
          </a:p>
          <a:p>
            <a:r>
              <a:rPr lang="en-IN" dirty="0">
                <a:hlinkClick r:id="rId5"/>
              </a:rPr>
              <a:t>https://www.irjet.net/archives/V7/i1/IRJET-V7I1376.pdf</a:t>
            </a:r>
            <a:endParaRPr lang="en-IN" dirty="0"/>
          </a:p>
          <a:p>
            <a:r>
              <a:rPr lang="en-IN" dirty="0">
                <a:hlinkClick r:id="rId6"/>
              </a:rPr>
              <a:t>https://doi.org/10.46501/IJMTST0705010</a:t>
            </a:r>
            <a:endParaRPr lang="en-IN" dirty="0"/>
          </a:p>
          <a:p>
            <a:endParaRPr lang="en-IN" dirty="0"/>
          </a:p>
          <a:p>
            <a:endParaRPr lang="en-IN" dirty="0"/>
          </a:p>
        </p:txBody>
      </p:sp>
    </p:spTree>
    <p:extLst>
      <p:ext uri="{BB962C8B-B14F-4D97-AF65-F5344CB8AC3E}">
        <p14:creationId xmlns:p14="http://schemas.microsoft.com/office/powerpoint/2010/main" val="155459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8F3B-BD06-4E81-9F36-F9A07133232C}"/>
              </a:ext>
            </a:extLst>
          </p:cNvPr>
          <p:cNvSpPr>
            <a:spLocks noGrp="1"/>
          </p:cNvSpPr>
          <p:nvPr>
            <p:ph type="title"/>
          </p:nvPr>
        </p:nvSpPr>
        <p:spPr>
          <a:xfrm>
            <a:off x="1221844" y="3060452"/>
            <a:ext cx="9404723" cy="1400530"/>
          </a:xfrm>
        </p:spPr>
        <p:txBody>
          <a:bodyPr/>
          <a:lstStyle/>
          <a:p>
            <a:pPr algn="ctr"/>
            <a:r>
              <a:rPr lang="en-IN" sz="6600" b="1" dirty="0"/>
              <a:t>THANK YOU !</a:t>
            </a:r>
          </a:p>
        </p:txBody>
      </p:sp>
    </p:spTree>
    <p:extLst>
      <p:ext uri="{BB962C8B-B14F-4D97-AF65-F5344CB8AC3E}">
        <p14:creationId xmlns:p14="http://schemas.microsoft.com/office/powerpoint/2010/main" val="414832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6B34-F80D-4237-8501-4A5C2589A9BF}"/>
              </a:ext>
            </a:extLst>
          </p:cNvPr>
          <p:cNvSpPr>
            <a:spLocks noGrp="1"/>
          </p:cNvSpPr>
          <p:nvPr>
            <p:ph type="title"/>
          </p:nvPr>
        </p:nvSpPr>
        <p:spPr>
          <a:xfrm>
            <a:off x="744723" y="416859"/>
            <a:ext cx="9404723" cy="838200"/>
          </a:xfrm>
        </p:spPr>
        <p:txBody>
          <a:bodyPr/>
          <a:lstStyle/>
          <a:p>
            <a:r>
              <a:rPr lang="en-US" dirty="0">
                <a:latin typeface="Algerian" panose="04020705040A02060702" pitchFamily="82" charset="0"/>
              </a:rPr>
              <a:t>Table of Contents</a:t>
            </a:r>
            <a:endParaRPr lang="en-IN" dirty="0"/>
          </a:p>
        </p:txBody>
      </p:sp>
      <p:sp>
        <p:nvSpPr>
          <p:cNvPr id="3" name="Content Placeholder 2">
            <a:extLst>
              <a:ext uri="{FF2B5EF4-FFF2-40B4-BE49-F238E27FC236}">
                <a16:creationId xmlns:a16="http://schemas.microsoft.com/office/drawing/2014/main" id="{392C82B4-FD19-404E-8815-9084D9D0DC9E}"/>
              </a:ext>
            </a:extLst>
          </p:cNvPr>
          <p:cNvSpPr>
            <a:spLocks noGrp="1"/>
          </p:cNvSpPr>
          <p:nvPr>
            <p:ph idx="1"/>
          </p:nvPr>
        </p:nvSpPr>
        <p:spPr/>
        <p:txBody>
          <a:bodyPr/>
          <a:lstStyle/>
          <a:p>
            <a:r>
              <a:rPr lang="en-US" dirty="0">
                <a:latin typeface="Gill Sans MT" panose="020B0502020104020203" pitchFamily="34" charset="0"/>
              </a:rPr>
              <a:t>Abstract</a:t>
            </a:r>
          </a:p>
          <a:p>
            <a:r>
              <a:rPr lang="en-US" dirty="0">
                <a:latin typeface="Gill Sans MT" panose="020B0502020104020203" pitchFamily="34" charset="0"/>
              </a:rPr>
              <a:t>Introduction</a:t>
            </a:r>
          </a:p>
          <a:p>
            <a:r>
              <a:rPr lang="en-US" dirty="0">
                <a:latin typeface="Gill Sans MT" panose="020B0502020104020203" pitchFamily="34" charset="0"/>
              </a:rPr>
              <a:t>Literature Survey</a:t>
            </a:r>
          </a:p>
          <a:p>
            <a:r>
              <a:rPr lang="en-US" dirty="0">
                <a:latin typeface="Gill Sans MT" panose="020B0502020104020203" pitchFamily="34" charset="0"/>
              </a:rPr>
              <a:t>Methodology</a:t>
            </a:r>
          </a:p>
          <a:p>
            <a:r>
              <a:rPr lang="en-US" dirty="0">
                <a:latin typeface="Gill Sans MT" panose="020B0502020104020203" pitchFamily="34" charset="0"/>
              </a:rPr>
              <a:t>Result</a:t>
            </a:r>
          </a:p>
          <a:p>
            <a:r>
              <a:rPr lang="en-IN" dirty="0">
                <a:latin typeface="Gill Sans MT" panose="020B0502020104020203" pitchFamily="34" charset="0"/>
              </a:rPr>
              <a:t>Conclusion</a:t>
            </a:r>
          </a:p>
          <a:p>
            <a:r>
              <a:rPr lang="en-IN" dirty="0">
                <a:latin typeface="Gill Sans MT" panose="020B0502020104020203" pitchFamily="34" charset="0"/>
              </a:rPr>
              <a:t>References</a:t>
            </a:r>
          </a:p>
          <a:p>
            <a:pPr marL="0" indent="0">
              <a:buNone/>
            </a:pPr>
            <a:endParaRPr lang="en-IN" dirty="0"/>
          </a:p>
        </p:txBody>
      </p:sp>
    </p:spTree>
    <p:extLst>
      <p:ext uri="{BB962C8B-B14F-4D97-AF65-F5344CB8AC3E}">
        <p14:creationId xmlns:p14="http://schemas.microsoft.com/office/powerpoint/2010/main" val="92446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AFC6-0DF6-4C92-8218-BF1354A4DC90}"/>
              </a:ext>
            </a:extLst>
          </p:cNvPr>
          <p:cNvSpPr>
            <a:spLocks noGrp="1"/>
          </p:cNvSpPr>
          <p:nvPr>
            <p:ph type="title"/>
          </p:nvPr>
        </p:nvSpPr>
        <p:spPr>
          <a:xfrm>
            <a:off x="646111" y="425824"/>
            <a:ext cx="9404723" cy="1367117"/>
          </a:xfrm>
        </p:spPr>
        <p:txBody>
          <a:bodyPr/>
          <a:lstStyle/>
          <a:p>
            <a:pPr algn="ctr"/>
            <a:r>
              <a:rPr lang="en-US" dirty="0">
                <a:latin typeface="Algerian" panose="04020705040A02060702" pitchFamily="82" charset="0"/>
              </a:rPr>
              <a:t>Abstract</a:t>
            </a:r>
            <a:endParaRPr lang="en-IN" dirty="0"/>
          </a:p>
        </p:txBody>
      </p:sp>
      <p:sp>
        <p:nvSpPr>
          <p:cNvPr id="3" name="Content Placeholder 2">
            <a:extLst>
              <a:ext uri="{FF2B5EF4-FFF2-40B4-BE49-F238E27FC236}">
                <a16:creationId xmlns:a16="http://schemas.microsoft.com/office/drawing/2014/main" id="{FE2139B5-DB0D-4E18-A683-465907EE1640}"/>
              </a:ext>
            </a:extLst>
          </p:cNvPr>
          <p:cNvSpPr>
            <a:spLocks noGrp="1"/>
          </p:cNvSpPr>
          <p:nvPr>
            <p:ph idx="1"/>
          </p:nvPr>
        </p:nvSpPr>
        <p:spPr>
          <a:xfrm>
            <a:off x="1622729" y="2008095"/>
            <a:ext cx="8946541" cy="4195481"/>
          </a:xfrm>
        </p:spPr>
        <p:txBody>
          <a:bodyPr>
            <a:normAutofit lnSpcReduction="10000"/>
          </a:bodyPr>
          <a:lstStyle/>
          <a:p>
            <a:r>
              <a:rPr lang="en-US" dirty="0"/>
              <a:t>In the field of the research processing of an image consisting of identifying an object in an image, identify the dimensions, no of objects, changing the images to blur effect and such effects are highly appreciated in this modern era of media and communication. </a:t>
            </a:r>
          </a:p>
          <a:p>
            <a:r>
              <a:rPr lang="en-US" dirty="0"/>
              <a:t>There are multiple properties in the Image Processing. </a:t>
            </a:r>
          </a:p>
          <a:p>
            <a:r>
              <a:rPr lang="en-US" dirty="0"/>
              <a:t>Each of the property estimates the image to be produced more with essence and sharper image. </a:t>
            </a:r>
          </a:p>
          <a:p>
            <a:r>
              <a:rPr lang="en-US" dirty="0"/>
              <a:t>Each Image is examined to various grid. </a:t>
            </a:r>
          </a:p>
          <a:p>
            <a:r>
              <a:rPr lang="en-US" dirty="0"/>
              <a:t>Each picture element together is viewed as a 2-D Matrix with each of the cell store different pixel values corresponding to each of the picture element.</a:t>
            </a:r>
            <a:endParaRPr lang="en-IN" dirty="0"/>
          </a:p>
        </p:txBody>
      </p:sp>
    </p:spTree>
    <p:extLst>
      <p:ext uri="{BB962C8B-B14F-4D97-AF65-F5344CB8AC3E}">
        <p14:creationId xmlns:p14="http://schemas.microsoft.com/office/powerpoint/2010/main" val="224111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52DB-3152-4AE2-B46D-837DD6C5495E}"/>
              </a:ext>
            </a:extLst>
          </p:cNvPr>
          <p:cNvSpPr>
            <a:spLocks noGrp="1"/>
          </p:cNvSpPr>
          <p:nvPr>
            <p:ph type="title"/>
          </p:nvPr>
        </p:nvSpPr>
        <p:spPr>
          <a:xfrm>
            <a:off x="646111" y="452718"/>
            <a:ext cx="9404723" cy="1071282"/>
          </a:xfrm>
        </p:spPr>
        <p:txBody>
          <a:bodyPr/>
          <a:lstStyle/>
          <a:p>
            <a:pPr algn="ctr"/>
            <a:r>
              <a:rPr lang="en-US" dirty="0">
                <a:latin typeface="Algerian" panose="04020705040A02060702" pitchFamily="82" charset="0"/>
              </a:rPr>
              <a:t>INTRODUCTION</a:t>
            </a:r>
            <a:endParaRPr lang="en-IN" dirty="0"/>
          </a:p>
        </p:txBody>
      </p:sp>
      <p:sp>
        <p:nvSpPr>
          <p:cNvPr id="3" name="Content Placeholder 2">
            <a:extLst>
              <a:ext uri="{FF2B5EF4-FFF2-40B4-BE49-F238E27FC236}">
                <a16:creationId xmlns:a16="http://schemas.microsoft.com/office/drawing/2014/main" id="{C05831A1-4E27-4EFA-929E-70D9F684D3D4}"/>
              </a:ext>
            </a:extLst>
          </p:cNvPr>
          <p:cNvSpPr>
            <a:spLocks noGrp="1"/>
          </p:cNvSpPr>
          <p:nvPr>
            <p:ph idx="1"/>
          </p:nvPr>
        </p:nvSpPr>
        <p:spPr>
          <a:xfrm>
            <a:off x="1060146" y="1338480"/>
            <a:ext cx="10071707" cy="4672105"/>
          </a:xfrm>
        </p:spPr>
        <p:txBody>
          <a:bodyPr>
            <a:noAutofit/>
          </a:bodyPr>
          <a:lstStyle/>
          <a:p>
            <a:r>
              <a:rPr lang="en-US" sz="1600" dirty="0"/>
              <a:t>The image processing plays a major role in all computers related applications. </a:t>
            </a:r>
          </a:p>
          <a:p>
            <a:r>
              <a:rPr lang="en-US" sz="1600" dirty="0"/>
              <a:t>The image processing appears in many real-life applications, e.g., home security, banking system, education sector, defense system, Railway, and so on. </a:t>
            </a:r>
          </a:p>
          <a:p>
            <a:r>
              <a:rPr lang="en-US" sz="1600" dirty="0"/>
              <a:t>Cartooning of an image offers a rapid contribution to human interest. Each confined methodology helps in filtering the picture element that forms to an image. There are various factors that enables to produce the essence of an image. The concerns ae contrasting and appropriate color mixing, matching between any two pixels connecting two cells, accurate placing of objects together combined to form image features. </a:t>
            </a:r>
          </a:p>
          <a:p>
            <a:r>
              <a:rPr lang="en-US" sz="1600" dirty="0"/>
              <a:t>The amount of research in the image processing has helped to acquire early detection of tumors. There plays a vital role in the field of image processing and in the field of Biology. This research bound to save livelihood as early detection can be identified and effective treatment can be started off. These extended concepts have enabled to build better security systems which ensure safety. The security/surveillance systems have managed to build systems depending on the image processing algorithms. </a:t>
            </a:r>
          </a:p>
          <a:p>
            <a:r>
              <a:rPr lang="en-US" sz="1600" dirty="0"/>
              <a:t>The basic concept in this algorithm involves the technique of converting the RGB </a:t>
            </a:r>
            <a:r>
              <a:rPr lang="en-US" sz="1600" dirty="0" err="1"/>
              <a:t>colour</a:t>
            </a:r>
            <a:r>
              <a:rPr lang="en-US" sz="1600" dirty="0"/>
              <a:t> image to an accurate, cartooned image without multiple filtrations or blurred image without proper facilitation of edge detection. This user interface allows to apply the animation effects. This naturally provides an artistic effect and comics as well with wide range of pictures.</a:t>
            </a:r>
            <a:endParaRPr lang="en-IN" sz="1600" dirty="0"/>
          </a:p>
        </p:txBody>
      </p:sp>
    </p:spTree>
    <p:extLst>
      <p:ext uri="{BB962C8B-B14F-4D97-AF65-F5344CB8AC3E}">
        <p14:creationId xmlns:p14="http://schemas.microsoft.com/office/powerpoint/2010/main" val="399970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3F61-FF6E-4E35-AD03-A566453C0EEA}"/>
              </a:ext>
            </a:extLst>
          </p:cNvPr>
          <p:cNvSpPr>
            <a:spLocks noGrp="1"/>
          </p:cNvSpPr>
          <p:nvPr>
            <p:ph type="title"/>
          </p:nvPr>
        </p:nvSpPr>
        <p:spPr/>
        <p:txBody>
          <a:bodyPr/>
          <a:lstStyle/>
          <a:p>
            <a:pPr algn="ctr"/>
            <a:r>
              <a:rPr lang="en-US" dirty="0">
                <a:latin typeface="Algerian" panose="04020705040A02060702" pitchFamily="82" charset="0"/>
              </a:rPr>
              <a:t>LITERATURE SURVEY</a:t>
            </a:r>
            <a:endParaRPr lang="en-IN" dirty="0"/>
          </a:p>
        </p:txBody>
      </p:sp>
      <p:graphicFrame>
        <p:nvGraphicFramePr>
          <p:cNvPr id="4" name="Content Placeholder 3">
            <a:extLst>
              <a:ext uri="{FF2B5EF4-FFF2-40B4-BE49-F238E27FC236}">
                <a16:creationId xmlns:a16="http://schemas.microsoft.com/office/drawing/2014/main" id="{2FA55B75-3D88-4BE7-BEFA-21F60749DB84}"/>
              </a:ext>
            </a:extLst>
          </p:cNvPr>
          <p:cNvGraphicFramePr>
            <a:graphicFrameLocks noGrp="1"/>
          </p:cNvGraphicFramePr>
          <p:nvPr>
            <p:ph idx="1"/>
            <p:extLst>
              <p:ext uri="{D42A27DB-BD31-4B8C-83A1-F6EECF244321}">
                <p14:modId xmlns:p14="http://schemas.microsoft.com/office/powerpoint/2010/main" val="4147962106"/>
              </p:ext>
            </p:extLst>
          </p:nvPr>
        </p:nvGraphicFramePr>
        <p:xfrm>
          <a:off x="889000" y="1371600"/>
          <a:ext cx="10083798" cy="5096932"/>
        </p:xfrm>
        <a:graphic>
          <a:graphicData uri="http://schemas.openxmlformats.org/drawingml/2006/table">
            <a:tbl>
              <a:tblPr firstRow="1" firstCol="1" bandRow="1">
                <a:tableStyleId>{5C22544A-7EE6-4342-B048-85BDC9FD1C3A}</a:tableStyleId>
              </a:tblPr>
              <a:tblGrid>
                <a:gridCol w="1093789">
                  <a:extLst>
                    <a:ext uri="{9D8B030D-6E8A-4147-A177-3AD203B41FA5}">
                      <a16:colId xmlns:a16="http://schemas.microsoft.com/office/drawing/2014/main" val="1236056617"/>
                    </a:ext>
                  </a:extLst>
                </a:gridCol>
                <a:gridCol w="1856643">
                  <a:extLst>
                    <a:ext uri="{9D8B030D-6E8A-4147-A177-3AD203B41FA5}">
                      <a16:colId xmlns:a16="http://schemas.microsoft.com/office/drawing/2014/main" val="351110813"/>
                    </a:ext>
                  </a:extLst>
                </a:gridCol>
                <a:gridCol w="7133366">
                  <a:extLst>
                    <a:ext uri="{9D8B030D-6E8A-4147-A177-3AD203B41FA5}">
                      <a16:colId xmlns:a16="http://schemas.microsoft.com/office/drawing/2014/main" val="244384610"/>
                    </a:ext>
                  </a:extLst>
                </a:gridCol>
              </a:tblGrid>
              <a:tr h="698762">
                <a:tc>
                  <a:txBody>
                    <a:bodyPr/>
                    <a:lstStyle/>
                    <a:p>
                      <a:pPr algn="just">
                        <a:lnSpc>
                          <a:spcPct val="150000"/>
                        </a:lnSpc>
                        <a:spcAft>
                          <a:spcPts val="800"/>
                        </a:spcAft>
                      </a:pPr>
                      <a:r>
                        <a:rPr lang="en-US" sz="1200">
                          <a:effectLst/>
                        </a:rPr>
                        <a:t>Year</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Author Name</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ctr">
                        <a:lnSpc>
                          <a:spcPct val="150000"/>
                        </a:lnSpc>
                        <a:spcAft>
                          <a:spcPts val="800"/>
                        </a:spcAft>
                      </a:pPr>
                      <a:r>
                        <a:rPr lang="en-US" sz="1200">
                          <a:effectLst/>
                        </a:rPr>
                        <a:t>Paper Name</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extLst>
                  <a:ext uri="{0D108BD9-81ED-4DB2-BD59-A6C34878D82A}">
                    <a16:rowId xmlns:a16="http://schemas.microsoft.com/office/drawing/2014/main" val="180456287"/>
                  </a:ext>
                </a:extLst>
              </a:tr>
              <a:tr h="955940">
                <a:tc>
                  <a:txBody>
                    <a:bodyPr/>
                    <a:lstStyle/>
                    <a:p>
                      <a:pPr algn="just">
                        <a:lnSpc>
                          <a:spcPct val="150000"/>
                        </a:lnSpc>
                        <a:spcAft>
                          <a:spcPts val="800"/>
                        </a:spcAft>
                      </a:pPr>
                      <a:r>
                        <a:rPr lang="en-US" sz="1200" dirty="0">
                          <a:effectLst/>
                        </a:rPr>
                        <a:t>2020</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Mohapatra H.; Rath A. K.</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l">
                        <a:lnSpc>
                          <a:spcPct val="106000"/>
                        </a:lnSpc>
                        <a:spcAft>
                          <a:spcPts val="800"/>
                        </a:spcAft>
                      </a:pPr>
                      <a:r>
                        <a:rPr lang="en-US" sz="1200">
                          <a:effectLst/>
                        </a:rPr>
                        <a:t>A. K. Fundamentals of software engineering: Designed to provide an insight into thesoftware engineering concepts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extLst>
                  <a:ext uri="{0D108BD9-81ED-4DB2-BD59-A6C34878D82A}">
                    <a16:rowId xmlns:a16="http://schemas.microsoft.com/office/drawing/2014/main" val="1381837826"/>
                  </a:ext>
                </a:extLst>
              </a:tr>
              <a:tr h="616574">
                <a:tc>
                  <a:txBody>
                    <a:bodyPr/>
                    <a:lstStyle/>
                    <a:p>
                      <a:pPr algn="just">
                        <a:lnSpc>
                          <a:spcPct val="150000"/>
                        </a:lnSpc>
                        <a:spcAft>
                          <a:spcPts val="800"/>
                        </a:spcAft>
                      </a:pPr>
                      <a:r>
                        <a:rPr lang="en-US" sz="1200">
                          <a:effectLst/>
                        </a:rPr>
                        <a:t>2019</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Kumar R.; Dey A</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A study of neutrosophic shortest path problem. In Neutrosophic Graph Theory and Algorithms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extLst>
                  <a:ext uri="{0D108BD9-81ED-4DB2-BD59-A6C34878D82A}">
                    <a16:rowId xmlns:a16="http://schemas.microsoft.com/office/drawing/2014/main" val="3287308801"/>
                  </a:ext>
                </a:extLst>
              </a:tr>
              <a:tr h="1183811">
                <a:tc>
                  <a:txBody>
                    <a:bodyPr/>
                    <a:lstStyle/>
                    <a:p>
                      <a:pPr algn="just">
                        <a:lnSpc>
                          <a:spcPct val="150000"/>
                        </a:lnSpc>
                        <a:spcAft>
                          <a:spcPts val="800"/>
                        </a:spcAft>
                      </a:pPr>
                      <a:r>
                        <a:rPr lang="en-US" sz="1200">
                          <a:effectLst/>
                        </a:rPr>
                        <a:t>2018</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Kumar R.; Edaltpanh S. A.; Jha S.; Broumi S.; Dey A.</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Neutrosophic shortest path problem. Neutrosophic Sets and Systems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extLst>
                  <a:ext uri="{0D108BD9-81ED-4DB2-BD59-A6C34878D82A}">
                    <a16:rowId xmlns:a16="http://schemas.microsoft.com/office/drawing/2014/main" val="4247365282"/>
                  </a:ext>
                </a:extLst>
              </a:tr>
              <a:tr h="941885">
                <a:tc>
                  <a:txBody>
                    <a:bodyPr/>
                    <a:lstStyle/>
                    <a:p>
                      <a:pPr algn="just">
                        <a:lnSpc>
                          <a:spcPct val="150000"/>
                        </a:lnSpc>
                        <a:spcAft>
                          <a:spcPts val="800"/>
                        </a:spcAft>
                      </a:pPr>
                      <a:r>
                        <a:rPr lang="en-US" sz="1200">
                          <a:effectLst/>
                        </a:rPr>
                        <a:t>2017</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Nirgude V.; Mahapatra H.; Shivarkar 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l">
                        <a:lnSpc>
                          <a:spcPct val="106000"/>
                        </a:lnSpc>
                        <a:spcAft>
                          <a:spcPts val="800"/>
                        </a:spcAft>
                      </a:pPr>
                      <a:r>
                        <a:rPr lang="en-US" sz="1200">
                          <a:effectLst/>
                        </a:rPr>
                        <a:t>Face recognition system using principal component analysis &amp; linear discriminant analysis method simultaneously with 3d morphable model and neural network BPNN method. Global Journal of Advanced Engineering Technologies and Sciences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extLst>
                  <a:ext uri="{0D108BD9-81ED-4DB2-BD59-A6C34878D82A}">
                    <a16:rowId xmlns:a16="http://schemas.microsoft.com/office/drawing/2014/main" val="2088400506"/>
                  </a:ext>
                </a:extLst>
              </a:tr>
              <a:tr h="699960">
                <a:tc>
                  <a:txBody>
                    <a:bodyPr/>
                    <a:lstStyle/>
                    <a:p>
                      <a:pPr algn="just">
                        <a:lnSpc>
                          <a:spcPct val="150000"/>
                        </a:lnSpc>
                        <a:spcAft>
                          <a:spcPts val="800"/>
                        </a:spcAft>
                      </a:pPr>
                      <a:r>
                        <a:rPr lang="en-US" sz="1200">
                          <a:effectLst/>
                        </a:rPr>
                        <a:t>2015</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just">
                        <a:lnSpc>
                          <a:spcPct val="150000"/>
                        </a:lnSpc>
                        <a:spcAft>
                          <a:spcPts val="800"/>
                        </a:spcAft>
                      </a:pPr>
                      <a:r>
                        <a:rPr lang="en-US" sz="1200">
                          <a:effectLst/>
                        </a:rPr>
                        <a:t>BM M.; Mohapatra H</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tc>
                  <a:txBody>
                    <a:bodyPr/>
                    <a:lstStyle/>
                    <a:p>
                      <a:pPr algn="l">
                        <a:lnSpc>
                          <a:spcPct val="106000"/>
                        </a:lnSpc>
                        <a:spcAft>
                          <a:spcPts val="800"/>
                        </a:spcAft>
                      </a:pPr>
                      <a:r>
                        <a:rPr lang="en-US" sz="1200" dirty="0">
                          <a:effectLst/>
                        </a:rPr>
                        <a:t>Human centric software engineering. International Journal of Innovations &amp; Advancement in Computer Science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52256" marR="52256" marT="0" marB="0"/>
                </a:tc>
                <a:extLst>
                  <a:ext uri="{0D108BD9-81ED-4DB2-BD59-A6C34878D82A}">
                    <a16:rowId xmlns:a16="http://schemas.microsoft.com/office/drawing/2014/main" val="352350495"/>
                  </a:ext>
                </a:extLst>
              </a:tr>
            </a:tbl>
          </a:graphicData>
        </a:graphic>
      </p:graphicFrame>
    </p:spTree>
    <p:extLst>
      <p:ext uri="{BB962C8B-B14F-4D97-AF65-F5344CB8AC3E}">
        <p14:creationId xmlns:p14="http://schemas.microsoft.com/office/powerpoint/2010/main" val="87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5981-9031-48C7-92A1-8DB42FE7BA15}"/>
              </a:ext>
            </a:extLst>
          </p:cNvPr>
          <p:cNvSpPr>
            <a:spLocks noGrp="1"/>
          </p:cNvSpPr>
          <p:nvPr>
            <p:ph type="title"/>
          </p:nvPr>
        </p:nvSpPr>
        <p:spPr>
          <a:xfrm>
            <a:off x="645130" y="183778"/>
            <a:ext cx="9404723" cy="569258"/>
          </a:xfrm>
        </p:spPr>
        <p:txBody>
          <a:bodyPr/>
          <a:lstStyle/>
          <a:p>
            <a:pPr algn="ctr"/>
            <a:r>
              <a:rPr lang="en-US" dirty="0">
                <a:latin typeface="Algerian" panose="04020705040A02060702" pitchFamily="82" charset="0"/>
              </a:rPr>
              <a:t>METHODOLOGY</a:t>
            </a:r>
            <a:endParaRPr lang="en-IN" dirty="0"/>
          </a:p>
        </p:txBody>
      </p:sp>
      <p:sp>
        <p:nvSpPr>
          <p:cNvPr id="3" name="Content Placeholder 2">
            <a:extLst>
              <a:ext uri="{FF2B5EF4-FFF2-40B4-BE49-F238E27FC236}">
                <a16:creationId xmlns:a16="http://schemas.microsoft.com/office/drawing/2014/main" id="{4E51BDE6-F295-49D4-B62B-8AEFA9985846}"/>
              </a:ext>
            </a:extLst>
          </p:cNvPr>
          <p:cNvSpPr>
            <a:spLocks noGrp="1"/>
          </p:cNvSpPr>
          <p:nvPr>
            <p:ph idx="1"/>
          </p:nvPr>
        </p:nvSpPr>
        <p:spPr>
          <a:xfrm>
            <a:off x="1103312" y="753036"/>
            <a:ext cx="8946541" cy="5495364"/>
          </a:xfrm>
        </p:spPr>
        <p:txBody>
          <a:bodyPr>
            <a:normAutofit/>
          </a:bodyPr>
          <a:lstStyle/>
          <a:p>
            <a:pPr marL="0" indent="0">
              <a:buNone/>
            </a:pPr>
            <a:r>
              <a:rPr lang="en-IN" b="0" dirty="0">
                <a:solidFill>
                  <a:srgbClr val="D4D4D4"/>
                </a:solidFill>
                <a:effectLst/>
                <a:latin typeface="Consolas" panose="020B0609020204030204" pitchFamily="49" charset="0"/>
              </a:rPr>
              <a:t>       </a:t>
            </a: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4E357FAE-331D-4FBB-95EF-5C70D8B34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267" y="1481666"/>
            <a:ext cx="9533466" cy="4766734"/>
          </a:xfrm>
          <a:prstGeom prst="rect">
            <a:avLst/>
          </a:prstGeom>
        </p:spPr>
      </p:pic>
    </p:spTree>
    <p:extLst>
      <p:ext uri="{BB962C8B-B14F-4D97-AF65-F5344CB8AC3E}">
        <p14:creationId xmlns:p14="http://schemas.microsoft.com/office/powerpoint/2010/main" val="350197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2DE7-DBA9-49F4-AC95-9D5CFC088E42}"/>
              </a:ext>
            </a:extLst>
          </p:cNvPr>
          <p:cNvSpPr>
            <a:spLocks noGrp="1"/>
          </p:cNvSpPr>
          <p:nvPr>
            <p:ph type="ctrTitle"/>
          </p:nvPr>
        </p:nvSpPr>
        <p:spPr>
          <a:xfrm>
            <a:off x="1292911" y="1577943"/>
            <a:ext cx="9244013" cy="3702114"/>
          </a:xfrm>
        </p:spPr>
        <p:txBody>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The model decomposes images into three different cartoon representations, which further counsel the network optimization to generate </a:t>
            </a:r>
            <a:r>
              <a:rPr lang="en-US" sz="1600" b="0" i="0" dirty="0" err="1">
                <a:solidFill>
                  <a:schemeClr val="tx1"/>
                </a:solidFill>
                <a:effectLst/>
                <a:latin typeface="Times New Roman" panose="02020603050405020304" pitchFamily="18" charset="0"/>
                <a:cs typeface="Times New Roman" panose="02020603050405020304" pitchFamily="18" charset="0"/>
              </a:rPr>
              <a:t>cartoonized</a:t>
            </a:r>
            <a:r>
              <a:rPr lang="en-US" sz="1600" b="0" i="0" dirty="0">
                <a:solidFill>
                  <a:schemeClr val="tx1"/>
                </a:solidFill>
                <a:effectLst/>
                <a:latin typeface="Times New Roman" panose="02020603050405020304" pitchFamily="18" charset="0"/>
                <a:cs typeface="Times New Roman" panose="02020603050405020304" pitchFamily="18" charset="0"/>
              </a:rPr>
              <a:t> images.</a:t>
            </a: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1" i="0" dirty="0">
                <a:solidFill>
                  <a:schemeClr val="tx1"/>
                </a:solidFill>
                <a:effectLst/>
                <a:latin typeface="Times New Roman" panose="02020603050405020304" pitchFamily="18" charset="0"/>
                <a:cs typeface="Times New Roman" panose="02020603050405020304" pitchFamily="18" charset="0"/>
              </a:rPr>
              <a:t>Surface Representation:</a:t>
            </a:r>
            <a:r>
              <a:rPr lang="en-US" sz="1600" b="0" i="0" dirty="0">
                <a:solidFill>
                  <a:schemeClr val="tx1"/>
                </a:solidFill>
                <a:effectLst/>
                <a:latin typeface="Times New Roman" panose="02020603050405020304" pitchFamily="18" charset="0"/>
                <a:cs typeface="Times New Roman" panose="02020603050405020304" pitchFamily="18" charset="0"/>
              </a:rPr>
              <a:t> It helps to extract smooth surfaces of the image that contains a weighted low-frequency component where the color composition and surface texture are retained along with edges, textures, and details.</a:t>
            </a: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1" i="0" dirty="0">
                <a:solidFill>
                  <a:schemeClr val="tx1"/>
                </a:solidFill>
                <a:effectLst/>
                <a:latin typeface="Times New Roman" panose="02020603050405020304" pitchFamily="18" charset="0"/>
                <a:cs typeface="Times New Roman" panose="02020603050405020304" pitchFamily="18" charset="0"/>
              </a:rPr>
              <a:t>Structure Representation</a:t>
            </a:r>
            <a:r>
              <a:rPr lang="en-US" sz="1600" b="0" i="0" dirty="0">
                <a:solidFill>
                  <a:schemeClr val="tx1"/>
                </a:solidFill>
                <a:effectLst/>
                <a:latin typeface="Times New Roman" panose="02020603050405020304" pitchFamily="18" charset="0"/>
                <a:cs typeface="Times New Roman" panose="02020603050405020304" pitchFamily="18" charset="0"/>
              </a:rPr>
              <a:t>: It helps to derive global structural information and sparse color blocks, once done we implement adaptive coloring </a:t>
            </a:r>
            <a:r>
              <a:rPr lang="en-US" sz="1600" b="0" i="0" dirty="0">
                <a:solidFill>
                  <a:schemeClr val="tx1"/>
                </a:solidFill>
                <a:effectLst/>
                <a:latin typeface="Times New Roman" panose="02020603050405020304" pitchFamily="18" charset="0"/>
                <a:cs typeface="Times New Roman" panose="02020603050405020304" pitchFamily="18" charset="0"/>
                <a:hlinkClick r:id="rId2" tooltip="machine learning algorithms">
                  <a:extLst>
                    <a:ext uri="{A12FA001-AC4F-418D-AE19-62706E023703}">
                      <ahyp:hlinkClr xmlns:ahyp="http://schemas.microsoft.com/office/drawing/2018/hyperlinkcolor" val="tx"/>
                    </a:ext>
                  </a:extLst>
                </a:hlinkClick>
              </a:rPr>
              <a:t>algorithms</a:t>
            </a:r>
            <a:r>
              <a:rPr lang="en-US" sz="1600" b="0" i="0" dirty="0">
                <a:solidFill>
                  <a:schemeClr val="tx1"/>
                </a:solidFill>
                <a:effectLst/>
                <a:latin typeface="Times New Roman" panose="02020603050405020304" pitchFamily="18" charset="0"/>
                <a:cs typeface="Times New Roman" panose="02020603050405020304" pitchFamily="18" charset="0"/>
              </a:rPr>
              <a:t> like the </a:t>
            </a:r>
            <a:r>
              <a:rPr lang="en-US" sz="1600" b="0" i="0" dirty="0" err="1">
                <a:solidFill>
                  <a:schemeClr val="tx1"/>
                </a:solidFill>
                <a:effectLst/>
                <a:latin typeface="Times New Roman" panose="02020603050405020304" pitchFamily="18" charset="0"/>
                <a:cs typeface="Times New Roman" panose="02020603050405020304" pitchFamily="18" charset="0"/>
              </a:rPr>
              <a:t>Felzenswalb</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hlinkClick r:id="rId2" tooltip="machine learning algorithms">
                  <a:extLst>
                    <a:ext uri="{A12FA001-AC4F-418D-AE19-62706E023703}">
                      <ahyp:hlinkClr xmlns:ahyp="http://schemas.microsoft.com/office/drawing/2018/hyperlinkcolor" val="tx"/>
                    </a:ext>
                  </a:extLst>
                </a:hlinkClick>
              </a:rPr>
              <a:t>algorithm</a:t>
            </a:r>
            <a:r>
              <a:rPr lang="en-US" sz="1600" b="0" i="0" dirty="0">
                <a:solidFill>
                  <a:schemeClr val="tx1"/>
                </a:solidFill>
                <a:effectLst/>
                <a:latin typeface="Times New Roman" panose="02020603050405020304" pitchFamily="18" charset="0"/>
                <a:cs typeface="Times New Roman" panose="02020603050405020304" pitchFamily="18" charset="0"/>
              </a:rPr>
              <a:t> to develop structural representation that can help us to generate sparse visual effects for celluloid styled cartoon process.</a:t>
            </a: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1" i="0" dirty="0">
                <a:solidFill>
                  <a:schemeClr val="tx1"/>
                </a:solidFill>
                <a:effectLst/>
                <a:latin typeface="Times New Roman" panose="02020603050405020304" pitchFamily="18" charset="0"/>
                <a:cs typeface="Times New Roman" panose="02020603050405020304" pitchFamily="18" charset="0"/>
              </a:rPr>
              <a:t>Textured Representation</a:t>
            </a:r>
            <a:r>
              <a:rPr lang="en-US" sz="1600" b="0" i="0" dirty="0">
                <a:solidFill>
                  <a:schemeClr val="tx1"/>
                </a:solidFill>
                <a:effectLst/>
                <a:latin typeface="Times New Roman" panose="02020603050405020304" pitchFamily="18" charset="0"/>
                <a:cs typeface="Times New Roman" panose="02020603050405020304" pitchFamily="18" charset="0"/>
              </a:rPr>
              <a:t>: It helps us to retain painted details and edges. The three-dimensional image is converted to single-channel intensity map that helps to retain pixel intensity compromising color and luminance, it follows the approach of manual artist that first draw a line sketch with contours and then apply colors to it.</a:t>
            </a: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br>
              <a:rPr lang="en-US" sz="800" dirty="0"/>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69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7819-B257-45C9-A55B-BB281B43D795}"/>
              </a:ext>
            </a:extLst>
          </p:cNvPr>
          <p:cNvSpPr>
            <a:spLocks noGrp="1"/>
          </p:cNvSpPr>
          <p:nvPr>
            <p:ph type="ctrTitle"/>
          </p:nvPr>
        </p:nvSpPr>
        <p:spPr>
          <a:xfrm>
            <a:off x="1329266" y="431799"/>
            <a:ext cx="9201681" cy="6426201"/>
          </a:xfrm>
        </p:spPr>
        <p:txBody>
          <a:bodyPr/>
          <a:lstStyle/>
          <a:p>
            <a:r>
              <a:rPr lang="en-US" sz="2400" b="1" i="0" u="sng" dirty="0">
                <a:solidFill>
                  <a:schemeClr val="tx1"/>
                </a:solidFill>
                <a:effectLst/>
                <a:latin typeface="Times New Roman" panose="02020603050405020304" pitchFamily="18" charset="0"/>
                <a:cs typeface="Times New Roman" panose="02020603050405020304" pitchFamily="18" charset="0"/>
              </a:rPr>
              <a:t>Approach:</a:t>
            </a:r>
            <a:br>
              <a:rPr lang="en-US" sz="2400" b="1" i="0" u="sng"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1" i="0" dirty="0">
                <a:solidFill>
                  <a:schemeClr val="tx1"/>
                </a:solidFill>
                <a:effectLst/>
                <a:latin typeface="Georgia" panose="02040502050405020303" pitchFamily="18" charset="0"/>
              </a:rPr>
              <a:t>Preprocessing</a:t>
            </a:r>
            <a:br>
              <a:rPr lang="en-US" sz="1600" b="1" i="0" dirty="0">
                <a:solidFill>
                  <a:schemeClr val="tx1"/>
                </a:solidFill>
                <a:effectLst/>
                <a:latin typeface="Georgia" panose="02040502050405020303" pitchFamily="18" charset="0"/>
              </a:rPr>
            </a:br>
            <a:r>
              <a:rPr lang="en-US" sz="1600" b="0" i="0" dirty="0">
                <a:solidFill>
                  <a:schemeClr val="tx1"/>
                </a:solidFill>
                <a:effectLst/>
                <a:latin typeface="Georgia" panose="02040502050405020303" pitchFamily="18" charset="0"/>
              </a:rPr>
              <a:t>Along with the proposed three-step approach, preprocessing is an important part of our model. It helps to smoothen the image, filter the features, converting it to sketches, and translating the output from a domain to another. After implementing these related work we can be sure that the output generated by our model will give us the best output that retains the highest quality features.</a:t>
            </a: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br>
              <a:rPr lang="en-US" sz="1600" b="0" i="0" dirty="0">
                <a:solidFill>
                  <a:schemeClr val="tx1"/>
                </a:solidFill>
                <a:effectLst/>
                <a:latin typeface="Georgia" panose="02040502050405020303" pitchFamily="18" charset="0"/>
              </a:rPr>
            </a:br>
            <a:r>
              <a:rPr lang="en-IN" sz="1600" b="1" i="0" dirty="0" err="1">
                <a:solidFill>
                  <a:schemeClr val="tx1"/>
                </a:solidFill>
                <a:effectLst/>
                <a:latin typeface="Times New Roman" panose="02020603050405020304" pitchFamily="18" charset="0"/>
                <a:cs typeface="Times New Roman" panose="02020603050405020304" pitchFamily="18" charset="0"/>
              </a:rPr>
              <a:t>Preprocessing</a:t>
            </a:r>
            <a:r>
              <a:rPr lang="en-IN" sz="1600" b="1" i="0" dirty="0">
                <a:solidFill>
                  <a:schemeClr val="tx1"/>
                </a:solidFill>
                <a:effectLst/>
                <a:latin typeface="Times New Roman" panose="02020603050405020304" pitchFamily="18" charset="0"/>
                <a:cs typeface="Times New Roman" panose="02020603050405020304" pitchFamily="18" charset="0"/>
              </a:rPr>
              <a:t>:</a:t>
            </a:r>
            <a:r>
              <a:rPr lang="en-IN" sz="800" b="1" dirty="0">
                <a:solidFill>
                  <a:srgbClr val="353535"/>
                </a:solidFill>
                <a:latin typeface="Georgia" panose="02040502050405020303"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Along with the proposed three-step approach, preprocessing is an important part of our model. It helps to smoothen the image, filter the features, converting it to sketches, and translating the output from a domain to another. After implementing these related work we can be sure that the output generated by our model will give us the best output that retains the highest quality features.</a:t>
            </a: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Georgia" panose="02040502050405020303" pitchFamily="18" charset="0"/>
              </a:rPr>
            </a:br>
            <a:r>
              <a:rPr lang="en-US" sz="1600" b="0" i="0" dirty="0">
                <a:solidFill>
                  <a:schemeClr val="tx1"/>
                </a:solidFill>
                <a:effectLst/>
                <a:latin typeface="Times New Roman" panose="02020603050405020304" pitchFamily="18" charset="0"/>
                <a:cs typeface="Times New Roman" panose="02020603050405020304" pitchFamily="18" charset="0"/>
              </a:rPr>
              <a:t>S</a:t>
            </a:r>
            <a:r>
              <a:rPr lang="en-US" sz="1600" b="1" i="0" dirty="0">
                <a:solidFill>
                  <a:schemeClr val="tx1"/>
                </a:solidFill>
                <a:effectLst/>
                <a:latin typeface="Times New Roman" panose="02020603050405020304" pitchFamily="18" charset="0"/>
                <a:cs typeface="Times New Roman" panose="02020603050405020304" pitchFamily="18" charset="0"/>
              </a:rPr>
              <a:t>uper-pixel and Structure Extraction: </a:t>
            </a:r>
            <a:r>
              <a:rPr lang="en-US" sz="1600" b="0" i="0" dirty="0">
                <a:solidFill>
                  <a:schemeClr val="tx1"/>
                </a:solidFill>
                <a:effectLst/>
                <a:latin typeface="Times New Roman" panose="02020603050405020304" pitchFamily="18" charset="0"/>
                <a:cs typeface="Times New Roman" panose="02020603050405020304" pitchFamily="18" charset="0"/>
              </a:rPr>
              <a:t>This method is used to divide the image into regions and defining a predicate for measuring the boundary between two regions. Based on the predicate </a:t>
            </a:r>
            <a:r>
              <a:rPr lang="en-US" sz="1600" b="0" i="0" dirty="0">
                <a:solidFill>
                  <a:schemeClr val="tx1"/>
                </a:solidFill>
                <a:effectLst/>
                <a:latin typeface="Times New Roman" panose="02020603050405020304" pitchFamily="18" charset="0"/>
                <a:cs typeface="Times New Roman" panose="02020603050405020304" pitchFamily="18" charset="0"/>
                <a:hlinkClick r:id="rId2" tooltip="marketing analytics">
                  <a:extLst>
                    <a:ext uri="{A12FA001-AC4F-418D-AE19-62706E023703}">
                      <ahyp:hlinkClr xmlns:ahyp="http://schemas.microsoft.com/office/drawing/2018/hyperlinkcolor" val="tx"/>
                    </a:ext>
                  </a:extLst>
                </a:hlinkClick>
              </a:rPr>
              <a:t>segmentation</a:t>
            </a:r>
            <a:r>
              <a:rPr lang="en-US" sz="1600" b="0" i="0" dirty="0">
                <a:solidFill>
                  <a:schemeClr val="tx1"/>
                </a:solidFill>
                <a:effectLst/>
                <a:latin typeface="Times New Roman" panose="02020603050405020304" pitchFamily="18" charset="0"/>
                <a:cs typeface="Times New Roman" panose="02020603050405020304" pitchFamily="18" charset="0"/>
              </a:rPr>
              <a:t>, an algorithm is developed whose decision is based on a greedy technique but still helps to satisfy global properties. After identification of contours, we implement </a:t>
            </a:r>
            <a:r>
              <a:rPr lang="en-US" sz="1600" b="1" i="1" dirty="0">
                <a:solidFill>
                  <a:schemeClr val="tx1"/>
                </a:solidFill>
                <a:effectLst/>
                <a:latin typeface="Times New Roman" panose="02020603050405020304" pitchFamily="18" charset="0"/>
                <a:cs typeface="Times New Roman" panose="02020603050405020304" pitchFamily="18" charset="0"/>
              </a:rPr>
              <a:t>Gradient Ascent</a:t>
            </a:r>
            <a:r>
              <a:rPr lang="en-US" sz="1600" b="0" i="1"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to initialize the image with rough clusters and iteratively amend the clusters until convergence. Advancing our process, to develop a cartoon-like </a:t>
            </a:r>
            <a:r>
              <a:rPr lang="en-US" sz="1600" b="0" i="0" dirty="0">
                <a:solidFill>
                  <a:schemeClr val="tx1"/>
                </a:solidFill>
                <a:effectLst/>
                <a:latin typeface="Times New Roman" panose="02020603050405020304" pitchFamily="18" charset="0"/>
                <a:cs typeface="Times New Roman" panose="02020603050405020304" pitchFamily="18" charset="0"/>
                <a:hlinkClick r:id="rId2" tooltip="marketing analytics">
                  <a:extLst>
                    <a:ext uri="{A12FA001-AC4F-418D-AE19-62706E023703}">
                      <ahyp:hlinkClr xmlns:ahyp="http://schemas.microsoft.com/office/drawing/2018/hyperlinkcolor" val="tx"/>
                    </a:ext>
                  </a:extLst>
                </a:hlinkClick>
              </a:rPr>
              <a:t>segmentation</a:t>
            </a:r>
            <a:r>
              <a:rPr lang="en-US" sz="1600" b="0" i="0" dirty="0">
                <a:solidFill>
                  <a:schemeClr val="tx1"/>
                </a:solidFill>
                <a:effectLst/>
                <a:latin typeface="Times New Roman" panose="02020603050405020304" pitchFamily="18" charset="0"/>
                <a:cs typeface="Times New Roman" panose="02020603050405020304" pitchFamily="18" charset="0"/>
              </a:rPr>
              <a:t> method we use</a:t>
            </a:r>
            <a:r>
              <a:rPr lang="en-US" sz="1600" b="1" i="0" dirty="0">
                <a:solidFill>
                  <a:schemeClr val="tx1"/>
                </a:solidFill>
                <a:effectLst/>
                <a:latin typeface="Times New Roman" panose="02020603050405020304" pitchFamily="18" charset="0"/>
                <a:cs typeface="Times New Roman" panose="02020603050405020304" pitchFamily="18" charset="0"/>
              </a:rPr>
              <a:t> the </a:t>
            </a:r>
            <a:r>
              <a:rPr lang="en-US" sz="1600" b="1" i="1" dirty="0" err="1">
                <a:solidFill>
                  <a:schemeClr val="tx1"/>
                </a:solidFill>
                <a:effectLst/>
                <a:latin typeface="Times New Roman" panose="02020603050405020304" pitchFamily="18" charset="0"/>
                <a:cs typeface="Times New Roman" panose="02020603050405020304" pitchFamily="18" charset="0"/>
              </a:rPr>
              <a:t>Felzenszwalb</a:t>
            </a:r>
            <a:r>
              <a:rPr lang="en-US" sz="1600" b="1" i="1" dirty="0">
                <a:solidFill>
                  <a:schemeClr val="tx1"/>
                </a:solidFill>
                <a:effectLst/>
                <a:latin typeface="Times New Roman" panose="02020603050405020304" pitchFamily="18" charset="0"/>
                <a:cs typeface="Times New Roman" panose="02020603050405020304" pitchFamily="18" charset="0"/>
              </a:rPr>
              <a:t> algorithm</a:t>
            </a: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that helps us to seize global </a:t>
            </a:r>
            <a:r>
              <a:rPr lang="en-US" sz="1600" b="0" i="0" dirty="0">
                <a:solidFill>
                  <a:schemeClr val="tx1"/>
                </a:solidFill>
                <a:effectLst/>
                <a:latin typeface="Times New Roman" panose="02020603050405020304" pitchFamily="18" charset="0"/>
                <a:cs typeface="Times New Roman" panose="02020603050405020304" pitchFamily="18" charset="0"/>
                <a:hlinkClick r:id="rId3" tooltip="AI sponsors">
                  <a:extLst>
                    <a:ext uri="{A12FA001-AC4F-418D-AE19-62706E023703}">
                      <ahyp:hlinkClr xmlns:ahyp="http://schemas.microsoft.com/office/drawing/2018/hyperlinkcolor" val="tx"/>
                    </a:ext>
                  </a:extLst>
                </a:hlinkClick>
              </a:rPr>
              <a:t>content</a:t>
            </a:r>
            <a:r>
              <a:rPr lang="en-US" sz="1600" b="0" i="0" dirty="0">
                <a:solidFill>
                  <a:schemeClr val="tx1"/>
                </a:solidFill>
                <a:effectLst/>
                <a:latin typeface="Times New Roman" panose="02020603050405020304" pitchFamily="18" charset="0"/>
                <a:cs typeface="Times New Roman" panose="02020603050405020304" pitchFamily="18" charset="0"/>
              </a:rPr>
              <a:t> information and produce practically usable results for celluloid style cartoon workflows.</a:t>
            </a: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r>
              <a:rPr lang="en-US" sz="1600" b="1" i="0" dirty="0">
                <a:solidFill>
                  <a:schemeClr val="tx1"/>
                </a:solidFill>
                <a:effectLst/>
                <a:latin typeface="Times New Roman" panose="02020603050405020304" pitchFamily="18" charset="0"/>
                <a:cs typeface="Times New Roman" panose="02020603050405020304" pitchFamily="18" charset="0"/>
              </a:rPr>
              <a:t>Image Smoothening</a:t>
            </a:r>
            <a:r>
              <a:rPr lang="en-US" sz="1600" b="0" i="0" dirty="0">
                <a:solidFill>
                  <a:schemeClr val="tx1"/>
                </a:solidFill>
                <a:effectLst/>
                <a:latin typeface="Times New Roman" panose="02020603050405020304" pitchFamily="18" charset="0"/>
                <a:cs typeface="Times New Roman" panose="02020603050405020304" pitchFamily="18" charset="0"/>
              </a:rPr>
              <a:t>: To extract smooth and cartoon resembling surfaces from images, </a:t>
            </a:r>
            <a:r>
              <a:rPr lang="en-US" sz="1600" b="1" i="1" dirty="0">
                <a:solidFill>
                  <a:schemeClr val="tx1"/>
                </a:solidFill>
                <a:effectLst/>
                <a:latin typeface="Times New Roman" panose="02020603050405020304" pitchFamily="18" charset="0"/>
                <a:cs typeface="Times New Roman" panose="02020603050405020304" pitchFamily="18" charset="0"/>
              </a:rPr>
              <a:t>Guided filters</a:t>
            </a:r>
            <a:r>
              <a:rPr lang="en-US" sz="1600" b="0" i="0" dirty="0">
                <a:solidFill>
                  <a:schemeClr val="tx1"/>
                </a:solidFill>
                <a:effectLst/>
                <a:latin typeface="Times New Roman" panose="02020603050405020304" pitchFamily="18" charset="0"/>
                <a:cs typeface="Times New Roman" panose="02020603050405020304" pitchFamily="18" charset="0"/>
              </a:rPr>
              <a:t> are used. A guided filter is an advanced version of </a:t>
            </a:r>
            <a:r>
              <a:rPr lang="en-US" sz="1600" b="1" i="1" dirty="0">
                <a:solidFill>
                  <a:schemeClr val="tx1"/>
                </a:solidFill>
                <a:effectLst/>
                <a:latin typeface="Times New Roman" panose="02020603050405020304" pitchFamily="18" charset="0"/>
                <a:cs typeface="Times New Roman" panose="02020603050405020304" pitchFamily="18" charset="0"/>
              </a:rPr>
              <a:t>Bilateral filters</a:t>
            </a:r>
            <a:r>
              <a:rPr lang="en-US" sz="1600" b="0" i="0" dirty="0">
                <a:solidFill>
                  <a:schemeClr val="tx1"/>
                </a:solidFill>
                <a:effectLst/>
                <a:latin typeface="Times New Roman" panose="02020603050405020304" pitchFamily="18" charset="0"/>
                <a:cs typeface="Times New Roman" panose="02020603050405020304" pitchFamily="18" charset="0"/>
              </a:rPr>
              <a:t> with better near the edge behavior. The goal is simply </a:t>
            </a:r>
            <a:r>
              <a:rPr lang="en-US" sz="1600" b="0" i="1" dirty="0">
                <a:solidFill>
                  <a:schemeClr val="tx1"/>
                </a:solidFill>
                <a:effectLst/>
                <a:latin typeface="Times New Roman" panose="02020603050405020304" pitchFamily="18" charset="0"/>
                <a:cs typeface="Times New Roman" panose="02020603050405020304" pitchFamily="18" charset="0"/>
              </a:rPr>
              <a:t>removing/significantly decreasing</a:t>
            </a:r>
            <a:r>
              <a:rPr lang="en-US" sz="1600" b="0" i="0" dirty="0">
                <a:solidFill>
                  <a:schemeClr val="tx1"/>
                </a:solidFill>
                <a:effectLst/>
                <a:latin typeface="Times New Roman" panose="02020603050405020304" pitchFamily="18" charset="0"/>
                <a:cs typeface="Times New Roman" panose="02020603050405020304" pitchFamily="18" charset="0"/>
              </a:rPr>
              <a:t> the noise and obtaining useful image structures. The filtering output of the guided filter is an optimal linear transform of an input image. Following the approach of Bilateral filters it retains smoothing property and in addition, is free from gradient reversal artifacts</a:t>
            </a:r>
            <a:r>
              <a:rPr lang="en-US" sz="800" b="0" i="0" dirty="0">
                <a:solidFill>
                  <a:srgbClr val="353535"/>
                </a:solidFill>
                <a:effectLst/>
                <a:latin typeface="Georgia" panose="02040502050405020303" pitchFamily="18" charset="0"/>
              </a:rPr>
              <a:t>.</a:t>
            </a:r>
            <a:br>
              <a:rPr lang="en-US" sz="800" b="0" i="0" dirty="0">
                <a:solidFill>
                  <a:srgbClr val="353535"/>
                </a:solidFill>
                <a:effectLst/>
                <a:latin typeface="Georgia" panose="02040502050405020303" pitchFamily="18" charset="0"/>
              </a:rPr>
            </a:br>
            <a:br>
              <a:rPr lang="en-US" sz="800" dirty="0"/>
            </a:b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rgbClr val="353535"/>
                </a:solidFill>
                <a:effectLst/>
                <a:latin typeface="Georgia" panose="02040502050405020303"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3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5BB3-20B0-4A60-8CA4-D22B9F8CCE22}"/>
              </a:ext>
            </a:extLst>
          </p:cNvPr>
          <p:cNvSpPr>
            <a:spLocks noGrp="1"/>
          </p:cNvSpPr>
          <p:nvPr>
            <p:ph type="ctrTitle"/>
          </p:nvPr>
        </p:nvSpPr>
        <p:spPr>
          <a:xfrm>
            <a:off x="355600" y="897467"/>
            <a:ext cx="12310533" cy="6070600"/>
          </a:xfrm>
        </p:spPr>
        <p:txBody>
          <a:bodyPr/>
          <a:lstStyle/>
          <a:p>
            <a:pPr algn="l"/>
            <a:r>
              <a:rPr lang="en-US" sz="2000" b="1" dirty="0" err="1">
                <a:solidFill>
                  <a:schemeClr val="tx1"/>
                </a:solidFill>
                <a:effectLst/>
                <a:latin typeface="Times New Roman" panose="02020603050405020304" pitchFamily="18" charset="0"/>
                <a:cs typeface="Times New Roman" panose="02020603050405020304" pitchFamily="18" charset="0"/>
              </a:rPr>
              <a:t>Felzenszwalb</a:t>
            </a:r>
            <a:r>
              <a:rPr lang="en-US" sz="2000" b="1" dirty="0">
                <a:solidFill>
                  <a:schemeClr val="tx1"/>
                </a:solidFill>
                <a:effectLst/>
                <a:latin typeface="Times New Roman" panose="02020603050405020304" pitchFamily="18" charset="0"/>
                <a:cs typeface="Times New Roman" panose="02020603050405020304" pitchFamily="18" charset="0"/>
              </a:rPr>
              <a:t> Algorithm:</a:t>
            </a: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Given an input graph </a:t>
            </a:r>
            <a:r>
              <a:rPr lang="en-US" sz="1400" b="1" i="0" dirty="0">
                <a:solidFill>
                  <a:schemeClr val="tx1"/>
                </a:solidFill>
                <a:effectLst/>
                <a:latin typeface="Times New Roman" panose="02020603050405020304" pitchFamily="18" charset="0"/>
                <a:cs typeface="Times New Roman" panose="02020603050405020304" pitchFamily="18" charset="0"/>
              </a:rPr>
              <a:t>G = (V, E)</a:t>
            </a:r>
            <a:r>
              <a:rPr lang="en-US" sz="1400" b="0" i="0" dirty="0">
                <a:solidFill>
                  <a:schemeClr val="tx1"/>
                </a:solidFill>
                <a:effectLst/>
                <a:latin typeface="Times New Roman" panose="02020603050405020304" pitchFamily="18" charset="0"/>
                <a:cs typeface="Times New Roman" panose="02020603050405020304" pitchFamily="18" charset="0"/>
              </a:rPr>
              <a:t>, with </a:t>
            </a:r>
            <a:r>
              <a:rPr lang="en-US" sz="1400" b="1" i="0" dirty="0">
                <a:solidFill>
                  <a:schemeClr val="tx1"/>
                </a:solidFill>
                <a:effectLst/>
                <a:latin typeface="Times New Roman" panose="02020603050405020304" pitchFamily="18" charset="0"/>
                <a:cs typeface="Times New Roman" panose="02020603050405020304" pitchFamily="18" charset="0"/>
              </a:rPr>
              <a:t>n</a:t>
            </a:r>
            <a:r>
              <a:rPr lang="en-US" sz="1400" b="0" i="0" dirty="0">
                <a:solidFill>
                  <a:schemeClr val="tx1"/>
                </a:solidFill>
                <a:effectLst/>
                <a:latin typeface="Times New Roman" panose="02020603050405020304" pitchFamily="18" charset="0"/>
                <a:cs typeface="Times New Roman" panose="02020603050405020304" pitchFamily="18" charset="0"/>
              </a:rPr>
              <a:t> vertices and </a:t>
            </a:r>
            <a:r>
              <a:rPr lang="en-US" sz="1400" b="1" i="0" dirty="0">
                <a:solidFill>
                  <a:schemeClr val="tx1"/>
                </a:solidFill>
                <a:effectLst/>
                <a:latin typeface="Times New Roman" panose="02020603050405020304" pitchFamily="18" charset="0"/>
                <a:cs typeface="Times New Roman" panose="02020603050405020304" pitchFamily="18" charset="0"/>
              </a:rPr>
              <a:t>m</a:t>
            </a:r>
            <a:r>
              <a:rPr lang="en-US" sz="1400" b="0" i="0" dirty="0">
                <a:solidFill>
                  <a:schemeClr val="tx1"/>
                </a:solidFill>
                <a:effectLst/>
                <a:latin typeface="Times New Roman" panose="02020603050405020304" pitchFamily="18" charset="0"/>
                <a:cs typeface="Times New Roman" panose="02020603050405020304" pitchFamily="18" charset="0"/>
              </a:rPr>
              <a:t> edges. The output is a</a:t>
            </a:r>
            <a:br>
              <a:rPr lang="en-US" sz="1400" dirty="0">
                <a:solidFill>
                  <a:schemeClr val="tx1"/>
                </a:solidFill>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segmentation of V into components</a:t>
            </a:r>
            <a:r>
              <a:rPr lang="en-US" sz="1400" b="1" i="0" dirty="0">
                <a:solidFill>
                  <a:schemeClr val="tx1"/>
                </a:solidFill>
                <a:effectLst/>
                <a:latin typeface="Times New Roman" panose="02020603050405020304" pitchFamily="18" charset="0"/>
                <a:cs typeface="Times New Roman" panose="02020603050405020304" pitchFamily="18" charset="0"/>
              </a:rPr>
              <a:t> S = (C1, . . . , Cr)</a:t>
            </a:r>
            <a:r>
              <a:rPr lang="en-US" sz="1400" b="0" i="0" dirty="0">
                <a:solidFill>
                  <a:schemeClr val="tx1"/>
                </a:solidFill>
                <a:effectLst/>
                <a:latin typeface="Times New Roman" panose="02020603050405020304" pitchFamily="18" charset="0"/>
                <a:cs typeface="Times New Roman" panose="02020603050405020304" pitchFamily="18" charset="0"/>
              </a:rPr>
              <a:t>. The algorithm is as follows:</a:t>
            </a:r>
            <a:br>
              <a:rPr lang="en-US" sz="1400" b="1" dirty="0">
                <a:solidFill>
                  <a:schemeClr val="tx1"/>
                </a:solidFill>
                <a:effectLst/>
                <a:latin typeface="Times New Roman" panose="02020603050405020304" pitchFamily="18" charset="0"/>
                <a:cs typeface="Times New Roman" panose="02020603050405020304" pitchFamily="18" charset="0"/>
              </a:rPr>
            </a:br>
            <a:br>
              <a:rPr lang="en-US" sz="14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28" name="Picture 4" descr="segmentation algorithm">
            <a:extLst>
              <a:ext uri="{FF2B5EF4-FFF2-40B4-BE49-F238E27FC236}">
                <a16:creationId xmlns:a16="http://schemas.microsoft.com/office/drawing/2014/main" id="{E88BBD58-DE5E-4D91-AD15-E0563710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791" y="2388129"/>
            <a:ext cx="6886575" cy="341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540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337</TotalTime>
  <Words>1663</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Calibri</vt:lpstr>
      <vt:lpstr>Century Gothic</vt:lpstr>
      <vt:lpstr>Consolas</vt:lpstr>
      <vt:lpstr>Georgia</vt:lpstr>
      <vt:lpstr>Gill Sans MT</vt:lpstr>
      <vt:lpstr>Lato</vt:lpstr>
      <vt:lpstr>Times New Roman</vt:lpstr>
      <vt:lpstr>Wingdings 3</vt:lpstr>
      <vt:lpstr>Ion</vt:lpstr>
      <vt:lpstr>IMAGE CARTOONIFIER</vt:lpstr>
      <vt:lpstr>Table of Contents</vt:lpstr>
      <vt:lpstr>Abstract</vt:lpstr>
      <vt:lpstr>INTRODUCTION</vt:lpstr>
      <vt:lpstr>LITERATURE SURVEY</vt:lpstr>
      <vt:lpstr>METHODOLOGY</vt:lpstr>
      <vt:lpstr>The model decomposes images into three different cartoon representations, which further counsel the network optimization to generate cartoonized images. Surface Representation: It helps to extract smooth surfaces of the image that contains a weighted low-frequency component where the color composition and surface texture are retained along with edges, textures, and details.  Structure Representation: It helps to derive global structural information and sparse color blocks, once done we implement adaptive coloring algorithms like the Felzenswalb algorithm to develop structural representation that can help us to generate sparse visual effects for celluloid styled cartoon process.  Textured Representation: It helps us to retain painted details and edges. The three-dimensional image is converted to single-channel intensity map that helps to retain pixel intensity compromising color and luminance, it follows the approach of manual artist that first draw a line sketch with contours and then apply colors to it.   </vt:lpstr>
      <vt:lpstr>Approach:  Preprocessing Along with the proposed three-step approach, preprocessing is an important part of our model. It helps to smoothen the image, filter the features, converting it to sketches, and translating the output from a domain to another. After implementing these related work we can be sure that the output generated by our model will give us the best output that retains the highest quality features.         Preprocessing: Along with the proposed three-step approach, preprocessing is an important part of our model. It helps to smoothen the image, filter the features, converting it to sketches, and translating the output from a domain to another. After implementing these related work we can be sure that the output generated by our model will give us the best output that retains the highest quality features.   Super-pixel and Structure Extraction: This method is used to divide the image into regions and defining a predicate for measuring the boundary between two regions. Based on the predicate segmentation, an algorithm is developed whose decision is based on a greedy technique but still helps to satisfy global properties. After identification of contours, we implement Gradient Ascent to initialize the image with rough clusters and iteratively amend the clusters until convergence. Advancing our process, to develop a cartoon-like segmentation method we use the Felzenszwalb algorithm that helps us to seize global content information and produce practically usable results for celluloid style cartoon workflows.  Image Smoothening: To extract smooth and cartoon resembling surfaces from images, Guided filters are used. A guided filter is an advanced version of Bilateral filters with better near the edge behavior. The goal is simply removing/significantly decreasing the noise and obtaining useful image structures. The filtering output of the guided filter is an optimal linear transform of an input image. Following the approach of Bilateral filters it retains smoothing property and in addition, is free from gradient reversal artifacts.     </vt:lpstr>
      <vt:lpstr>Felzenszwalb Algorithm:  Given an input graph G = (V, E), with n vertices and m edges. The output is a segmentation of V into components S = (C1, . . . , Cr). The algorithm is as follows:                 </vt:lpstr>
      <vt:lpstr>The algorithm follows a bottom-up procedure. Given G=(V,E) and |V|=n, |E|=m. Where |V| is the number of vertices(pixels) and |E| is the number of edges.  Edges are sorted by weight in ascending order, labeled as e1,e2,…,em.  Initially, each pixel stays in its own component, so we start with n components.  Repeat for k=1,…,m: The segmentation snapshot at step k is denoted as Sk. We take the k-th edge in the order, ek=(vi , vj). If vi and vj belong to the same component, do nothing and thus Sk=Sk−1. If vi and vj belong to two different components Cik−1 and Cjk−1 as in the segmentation of Sk−1 we want to merge them into one if w(vi,vj) ≤ MInt(Cik−1,Cjk−1); otherwise do nothing.    </vt:lpstr>
      <vt:lpstr>RESULT</vt:lpstr>
      <vt:lpstr>PowerPoint Presentation</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CARTOONIFIER</dc:title>
  <dc:creator>Karishma Bairi</dc:creator>
  <cp:lastModifiedBy>Karishma Bairi</cp:lastModifiedBy>
  <cp:revision>3</cp:revision>
  <dcterms:created xsi:type="dcterms:W3CDTF">2022-04-20T16:59:38Z</dcterms:created>
  <dcterms:modified xsi:type="dcterms:W3CDTF">2022-04-21T10:08:41Z</dcterms:modified>
</cp:coreProperties>
</file>