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8" r:id="rId1"/>
  </p:sldMasterIdLst>
  <p:sldIdLst>
    <p:sldId id="256" r:id="rId2"/>
    <p:sldId id="257" r:id="rId3"/>
    <p:sldId id="258" r:id="rId4"/>
    <p:sldId id="259" r:id="rId5"/>
    <p:sldId id="269" r:id="rId6"/>
    <p:sldId id="260" r:id="rId7"/>
    <p:sldId id="262" r:id="rId8"/>
    <p:sldId id="264" r:id="rId9"/>
    <p:sldId id="267" r:id="rId10"/>
    <p:sldId id="268"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625C1B4-8B8E-4F12-9A94-E8F0B58868AE}" type="datetimeFigureOut">
              <a:rPr lang="en-IN" smtClean="0"/>
              <a:t>11-05-2021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7D3FBBE7-EAB2-4C8B-85FD-A870DE7E3E6E}"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6003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25C1B4-8B8E-4F12-9A94-E8F0B58868AE}" type="datetimeFigureOut">
              <a:rPr lang="en-IN" smtClean="0"/>
              <a:t>11-05-2021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3FBBE7-EAB2-4C8B-85FD-A870DE7E3E6E}" type="slidenum">
              <a:rPr lang="en-IN" smtClean="0"/>
              <a:t>‹#›</a:t>
            </a:fld>
            <a:endParaRPr lang="en-IN"/>
          </a:p>
        </p:txBody>
      </p:sp>
    </p:spTree>
    <p:extLst>
      <p:ext uri="{BB962C8B-B14F-4D97-AF65-F5344CB8AC3E}">
        <p14:creationId xmlns:p14="http://schemas.microsoft.com/office/powerpoint/2010/main" val="403876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25C1B4-8B8E-4F12-9A94-E8F0B58868AE}" type="datetimeFigureOut">
              <a:rPr lang="en-IN" smtClean="0"/>
              <a:t>11-05-2021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3FBBE7-EAB2-4C8B-85FD-A870DE7E3E6E}"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1625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25C1B4-8B8E-4F12-9A94-E8F0B58868AE}" type="datetimeFigureOut">
              <a:rPr lang="en-IN" smtClean="0"/>
              <a:t>11-05-2021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3FBBE7-EAB2-4C8B-85FD-A870DE7E3E6E}"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0884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25C1B4-8B8E-4F12-9A94-E8F0B58868AE}" type="datetimeFigureOut">
              <a:rPr lang="en-IN" smtClean="0"/>
              <a:t>11-05-2021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3FBBE7-EAB2-4C8B-85FD-A870DE7E3E6E}" type="slidenum">
              <a:rPr lang="en-IN" smtClean="0"/>
              <a:t>‹#›</a:t>
            </a:fld>
            <a:endParaRPr lang="en-IN"/>
          </a:p>
        </p:txBody>
      </p:sp>
    </p:spTree>
    <p:extLst>
      <p:ext uri="{BB962C8B-B14F-4D97-AF65-F5344CB8AC3E}">
        <p14:creationId xmlns:p14="http://schemas.microsoft.com/office/powerpoint/2010/main" val="2573135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25C1B4-8B8E-4F12-9A94-E8F0B58868AE}" type="datetimeFigureOut">
              <a:rPr lang="en-IN" smtClean="0"/>
              <a:t>11-05-2021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3FBBE7-EAB2-4C8B-85FD-A870DE7E3E6E}"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1281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25C1B4-8B8E-4F12-9A94-E8F0B58868AE}" type="datetimeFigureOut">
              <a:rPr lang="en-IN" smtClean="0"/>
              <a:t>11-05-2021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3FBBE7-EAB2-4C8B-85FD-A870DE7E3E6E}"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3364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5C1B4-8B8E-4F12-9A94-E8F0B58868AE}" type="datetimeFigureOut">
              <a:rPr lang="en-IN" smtClean="0"/>
              <a:t>11-05-2021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3FBBE7-EAB2-4C8B-85FD-A870DE7E3E6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98977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5C1B4-8B8E-4F12-9A94-E8F0B58868AE}" type="datetimeFigureOut">
              <a:rPr lang="en-IN" smtClean="0"/>
              <a:t>11-05-2021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3FBBE7-EAB2-4C8B-85FD-A870DE7E3E6E}"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4636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5C1B4-8B8E-4F12-9A94-E8F0B58868AE}" type="datetimeFigureOut">
              <a:rPr lang="en-IN" smtClean="0"/>
              <a:t>11-05-2021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3FBBE7-EAB2-4C8B-85FD-A870DE7E3E6E}" type="slidenum">
              <a:rPr lang="en-IN" smtClean="0"/>
              <a:t>‹#›</a:t>
            </a:fld>
            <a:endParaRPr lang="en-IN"/>
          </a:p>
        </p:txBody>
      </p:sp>
    </p:spTree>
    <p:extLst>
      <p:ext uri="{BB962C8B-B14F-4D97-AF65-F5344CB8AC3E}">
        <p14:creationId xmlns:p14="http://schemas.microsoft.com/office/powerpoint/2010/main" val="356382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25C1B4-8B8E-4F12-9A94-E8F0B58868AE}" type="datetimeFigureOut">
              <a:rPr lang="en-IN" smtClean="0"/>
              <a:t>11-05-2021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3FBBE7-EAB2-4C8B-85FD-A870DE7E3E6E}"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1492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25C1B4-8B8E-4F12-9A94-E8F0B58868AE}" type="datetimeFigureOut">
              <a:rPr lang="en-IN" smtClean="0"/>
              <a:t>11-05-2021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3FBBE7-EAB2-4C8B-85FD-A870DE7E3E6E}" type="slidenum">
              <a:rPr lang="en-IN" smtClean="0"/>
              <a:t>‹#›</a:t>
            </a:fld>
            <a:endParaRPr lang="en-IN"/>
          </a:p>
        </p:txBody>
      </p:sp>
    </p:spTree>
    <p:extLst>
      <p:ext uri="{BB962C8B-B14F-4D97-AF65-F5344CB8AC3E}">
        <p14:creationId xmlns:p14="http://schemas.microsoft.com/office/powerpoint/2010/main" val="2920215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25C1B4-8B8E-4F12-9A94-E8F0B58868AE}" type="datetimeFigureOut">
              <a:rPr lang="en-IN" smtClean="0"/>
              <a:t>11-05-2021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3FBBE7-EAB2-4C8B-85FD-A870DE7E3E6E}"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9860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25C1B4-8B8E-4F12-9A94-E8F0B58868AE}" type="datetimeFigureOut">
              <a:rPr lang="en-IN" smtClean="0"/>
              <a:t>11-05-2021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3FBBE7-EAB2-4C8B-85FD-A870DE7E3E6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9761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25C1B4-8B8E-4F12-9A94-E8F0B58868AE}" type="datetimeFigureOut">
              <a:rPr lang="en-IN" smtClean="0"/>
              <a:t>11-05-2021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3FBBE7-EAB2-4C8B-85FD-A870DE7E3E6E}" type="slidenum">
              <a:rPr lang="en-IN" smtClean="0"/>
              <a:t>‹#›</a:t>
            </a:fld>
            <a:endParaRPr lang="en-IN"/>
          </a:p>
        </p:txBody>
      </p:sp>
    </p:spTree>
    <p:extLst>
      <p:ext uri="{BB962C8B-B14F-4D97-AF65-F5344CB8AC3E}">
        <p14:creationId xmlns:p14="http://schemas.microsoft.com/office/powerpoint/2010/main" val="287049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25C1B4-8B8E-4F12-9A94-E8F0B58868AE}" type="datetimeFigureOut">
              <a:rPr lang="en-IN" smtClean="0"/>
              <a:t>11-05-2021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3FBBE7-EAB2-4C8B-85FD-A870DE7E3E6E}"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7080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25C1B4-8B8E-4F12-9A94-E8F0B58868AE}" type="datetimeFigureOut">
              <a:rPr lang="en-IN" smtClean="0"/>
              <a:t>11-05-2021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3FBBE7-EAB2-4C8B-85FD-A870DE7E3E6E}" type="slidenum">
              <a:rPr lang="en-IN" smtClean="0"/>
              <a:t>‹#›</a:t>
            </a:fld>
            <a:endParaRPr lang="en-IN"/>
          </a:p>
        </p:txBody>
      </p:sp>
    </p:spTree>
    <p:extLst>
      <p:ext uri="{BB962C8B-B14F-4D97-AF65-F5344CB8AC3E}">
        <p14:creationId xmlns:p14="http://schemas.microsoft.com/office/powerpoint/2010/main" val="3994871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625C1B4-8B8E-4F12-9A94-E8F0B58868AE}" type="datetimeFigureOut">
              <a:rPr lang="en-IN" smtClean="0"/>
              <a:t>11-05-2021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D3FBBE7-EAB2-4C8B-85FD-A870DE7E3E6E}" type="slidenum">
              <a:rPr lang="en-IN" smtClean="0"/>
              <a:t>‹#›</a:t>
            </a:fld>
            <a:endParaRPr lang="en-IN"/>
          </a:p>
        </p:txBody>
      </p:sp>
    </p:spTree>
    <p:extLst>
      <p:ext uri="{BB962C8B-B14F-4D97-AF65-F5344CB8AC3E}">
        <p14:creationId xmlns:p14="http://schemas.microsoft.com/office/powerpoint/2010/main" val="3845695646"/>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 id="2147483942" r:id="rId14"/>
    <p:sldLayoutId id="2147483943" r:id="rId15"/>
    <p:sldLayoutId id="2147483944" r:id="rId16"/>
    <p:sldLayoutId id="214748394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scribd.com/document/334841504/Synopsis-of-MCQ-Quiz-Application" TargetMode="External"/><Relationship Id="rId2" Type="http://schemas.openxmlformats.org/officeDocument/2006/relationships/hyperlink" Target="https://partheniumprojects.com/online-quiz-management-system/"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303896969_Quizzy_Quiz_Application_development_using_Android_Plartfor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33D13-7850-49F9-ADE4-8C82244BBDF9}"/>
              </a:ext>
            </a:extLst>
          </p:cNvPr>
          <p:cNvSpPr>
            <a:spLocks noGrp="1"/>
          </p:cNvSpPr>
          <p:nvPr>
            <p:ph type="ctrTitle"/>
          </p:nvPr>
        </p:nvSpPr>
        <p:spPr>
          <a:xfrm>
            <a:off x="1331649" y="201893"/>
            <a:ext cx="8353889" cy="1112002"/>
          </a:xfrm>
        </p:spPr>
        <p:txBody>
          <a:bodyPr>
            <a:normAutofit/>
          </a:bodyPr>
          <a:lstStyle/>
          <a:p>
            <a:r>
              <a:rPr lang="en-US" dirty="0">
                <a:solidFill>
                  <a:schemeClr val="tx1"/>
                </a:solidFill>
                <a:latin typeface="Gill Sans MT" panose="020B0502020104020203" pitchFamily="34" charset="0"/>
              </a:rPr>
              <a:t>MCQ QUIZ APPLICATION</a:t>
            </a:r>
            <a:endParaRPr lang="en-IN" dirty="0">
              <a:solidFill>
                <a:schemeClr val="tx1"/>
              </a:solidFill>
              <a:latin typeface="Gill Sans MT" panose="020B0502020104020203" pitchFamily="34" charset="0"/>
            </a:endParaRPr>
          </a:p>
        </p:txBody>
      </p:sp>
      <p:sp>
        <p:nvSpPr>
          <p:cNvPr id="3" name="Subtitle 2">
            <a:extLst>
              <a:ext uri="{FF2B5EF4-FFF2-40B4-BE49-F238E27FC236}">
                <a16:creationId xmlns:a16="http://schemas.microsoft.com/office/drawing/2014/main" id="{D94709CA-6E27-461B-93B4-DDB459A6E372}"/>
              </a:ext>
            </a:extLst>
          </p:cNvPr>
          <p:cNvSpPr>
            <a:spLocks noGrp="1"/>
          </p:cNvSpPr>
          <p:nvPr>
            <p:ph type="subTitle" idx="1"/>
          </p:nvPr>
        </p:nvSpPr>
        <p:spPr>
          <a:xfrm>
            <a:off x="2503502" y="1615737"/>
            <a:ext cx="7182035" cy="3346880"/>
          </a:xfrm>
        </p:spPr>
        <p:txBody>
          <a:bodyPr>
            <a:normAutofit fontScale="92500" lnSpcReduction="10000"/>
          </a:bodyPr>
          <a:lstStyle/>
          <a:p>
            <a:pPr algn="l"/>
            <a:r>
              <a:rPr lang="en-US" sz="2400" dirty="0">
                <a:solidFill>
                  <a:schemeClr val="tx1"/>
                </a:solidFill>
                <a:latin typeface="+mj-lt"/>
              </a:rPr>
              <a:t>Done by :</a:t>
            </a:r>
          </a:p>
          <a:p>
            <a:pPr algn="l"/>
            <a:r>
              <a:rPr lang="en-US" sz="2400" dirty="0">
                <a:solidFill>
                  <a:schemeClr val="tx1"/>
                </a:solidFill>
                <a:latin typeface="+mj-lt"/>
              </a:rPr>
              <a:t>Shweta </a:t>
            </a:r>
            <a:r>
              <a:rPr lang="en-US" sz="2400" dirty="0" err="1">
                <a:solidFill>
                  <a:schemeClr val="tx1"/>
                </a:solidFill>
                <a:latin typeface="+mj-lt"/>
              </a:rPr>
              <a:t>Kaware</a:t>
            </a:r>
            <a:r>
              <a:rPr lang="en-US" sz="2400" dirty="0">
                <a:solidFill>
                  <a:schemeClr val="tx1"/>
                </a:solidFill>
                <a:latin typeface="+mj-lt"/>
              </a:rPr>
              <a:t> ( A-05 ) ( TU3F1920005 )</a:t>
            </a:r>
          </a:p>
          <a:p>
            <a:pPr algn="l"/>
            <a:r>
              <a:rPr lang="en-US" sz="2400" dirty="0">
                <a:solidFill>
                  <a:schemeClr val="tx1"/>
                </a:solidFill>
                <a:latin typeface="+mj-lt"/>
              </a:rPr>
              <a:t>Karishma </a:t>
            </a:r>
            <a:r>
              <a:rPr lang="en-US" sz="2400" dirty="0" err="1">
                <a:solidFill>
                  <a:schemeClr val="tx1"/>
                </a:solidFill>
                <a:latin typeface="+mj-lt"/>
              </a:rPr>
              <a:t>Bairi</a:t>
            </a:r>
            <a:r>
              <a:rPr lang="en-US" sz="2400" dirty="0">
                <a:solidFill>
                  <a:schemeClr val="tx1"/>
                </a:solidFill>
                <a:latin typeface="+mj-lt"/>
              </a:rPr>
              <a:t> ( A-14) ( TU3F1920014 ) (Group Leader)</a:t>
            </a:r>
          </a:p>
          <a:p>
            <a:pPr algn="l"/>
            <a:r>
              <a:rPr lang="en-US" sz="2400" dirty="0">
                <a:solidFill>
                  <a:schemeClr val="tx1"/>
                </a:solidFill>
                <a:latin typeface="+mj-lt"/>
              </a:rPr>
              <a:t>Ketki Kulkarni ( A-52 ) </a:t>
            </a:r>
            <a:r>
              <a:rPr lang="en-US" sz="2400">
                <a:solidFill>
                  <a:schemeClr val="tx1"/>
                </a:solidFill>
                <a:latin typeface="+mj-lt"/>
              </a:rPr>
              <a:t>( TU3F1920053 </a:t>
            </a:r>
            <a:r>
              <a:rPr lang="en-US" sz="2400" dirty="0">
                <a:solidFill>
                  <a:schemeClr val="tx1"/>
                </a:solidFill>
                <a:latin typeface="+mj-lt"/>
              </a:rPr>
              <a:t>)</a:t>
            </a:r>
          </a:p>
          <a:p>
            <a:pPr algn="l"/>
            <a:endParaRPr lang="en-US" sz="2400" dirty="0">
              <a:solidFill>
                <a:schemeClr val="tx1"/>
              </a:solidFill>
              <a:latin typeface="Gill Sans MT" panose="020B0502020104020203" pitchFamily="34" charset="0"/>
            </a:endParaRPr>
          </a:p>
          <a:p>
            <a:pPr algn="l"/>
            <a:r>
              <a:rPr lang="en-US" sz="2400" dirty="0">
                <a:latin typeface="+mj-lt"/>
              </a:rPr>
              <a:t>Under guidance of :</a:t>
            </a:r>
          </a:p>
          <a:p>
            <a:pPr algn="l"/>
            <a:r>
              <a:rPr lang="en-US" sz="2400" b="1" dirty="0">
                <a:latin typeface="+mj-lt"/>
              </a:rPr>
              <a:t>Prof. Nilesh </a:t>
            </a:r>
            <a:r>
              <a:rPr lang="en-US" sz="2400" b="1" dirty="0" err="1">
                <a:latin typeface="+mj-lt"/>
              </a:rPr>
              <a:t>Kulal</a:t>
            </a:r>
            <a:endParaRPr lang="en-US" sz="2400" b="1" dirty="0">
              <a:latin typeface="+mj-lt"/>
            </a:endParaRPr>
          </a:p>
          <a:p>
            <a:pPr algn="l"/>
            <a:endParaRPr lang="en-IN" dirty="0"/>
          </a:p>
        </p:txBody>
      </p:sp>
      <p:pic>
        <p:nvPicPr>
          <p:cNvPr id="4" name="Picture 3">
            <a:extLst>
              <a:ext uri="{FF2B5EF4-FFF2-40B4-BE49-F238E27FC236}">
                <a16:creationId xmlns:a16="http://schemas.microsoft.com/office/drawing/2014/main" id="{700A53BF-101E-4CD1-BC16-8BE63F50AE27}"/>
              </a:ext>
            </a:extLst>
          </p:cNvPr>
          <p:cNvPicPr/>
          <p:nvPr/>
        </p:nvPicPr>
        <p:blipFill>
          <a:blip r:embed="rId2" cstate="print"/>
          <a:srcRect/>
          <a:stretch>
            <a:fillRect/>
          </a:stretch>
        </p:blipFill>
        <p:spPr bwMode="auto">
          <a:xfrm>
            <a:off x="9895717" y="201893"/>
            <a:ext cx="1722120" cy="1021080"/>
          </a:xfrm>
          <a:prstGeom prst="rect">
            <a:avLst/>
          </a:prstGeom>
          <a:noFill/>
          <a:ln>
            <a:noFill/>
          </a:ln>
        </p:spPr>
      </p:pic>
      <p:pic>
        <p:nvPicPr>
          <p:cNvPr id="8" name="Graphic 7">
            <a:extLst>
              <a:ext uri="{FF2B5EF4-FFF2-40B4-BE49-F238E27FC236}">
                <a16:creationId xmlns:a16="http://schemas.microsoft.com/office/drawing/2014/main" id="{EFDF71B6-1967-40B8-9414-29B91048CA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35892" y="3920638"/>
            <a:ext cx="1288249" cy="1236308"/>
          </a:xfrm>
          <a:prstGeom prst="rect">
            <a:avLst/>
          </a:prstGeom>
        </p:spPr>
      </p:pic>
    </p:spTree>
    <p:extLst>
      <p:ext uri="{BB962C8B-B14F-4D97-AF65-F5344CB8AC3E}">
        <p14:creationId xmlns:p14="http://schemas.microsoft.com/office/powerpoint/2010/main" val="217884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B043B-82EB-4D29-901F-A9451B049AAB}"/>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F046E8D3-CB76-4E20-872E-EB973AB445DE}"/>
              </a:ext>
            </a:extLst>
          </p:cNvPr>
          <p:cNvSpPr>
            <a:spLocks noGrp="1"/>
          </p:cNvSpPr>
          <p:nvPr>
            <p:ph idx="1"/>
          </p:nvPr>
        </p:nvSpPr>
        <p:spPr/>
        <p:txBody>
          <a:bodyPr>
            <a:normAutofit lnSpcReduction="10000"/>
          </a:bodyPr>
          <a:lstStyle/>
          <a:p>
            <a:r>
              <a:rPr lang="en-US" sz="1800" dirty="0">
                <a:effectLst/>
                <a:ea typeface="Times New Roman" panose="02020603050405020304" pitchFamily="18" charset="0"/>
              </a:rPr>
              <a:t>In this MCQ Quiz Application we have focused on an automated system, which replaces the manual system. But the interesting thing is that the thesis is not just the MCQ Quiz application, it has its own intelligent capability. </a:t>
            </a:r>
          </a:p>
          <a:p>
            <a:r>
              <a:rPr lang="en-US" sz="1800" dirty="0">
                <a:effectLst/>
                <a:ea typeface="Times New Roman" panose="02020603050405020304" pitchFamily="18" charset="0"/>
              </a:rPr>
              <a:t>Basically, we have tried to introduce the evaluation method of the student - performance in this application. </a:t>
            </a:r>
          </a:p>
          <a:p>
            <a:r>
              <a:rPr lang="en-US" sz="1800" dirty="0">
                <a:effectLst/>
                <a:ea typeface="Times New Roman" panose="02020603050405020304" pitchFamily="18" charset="0"/>
              </a:rPr>
              <a:t>Here, the questions are appeared according to the levels selected by the student. We have implemented this in our thesis and it works successfully in our system.</a:t>
            </a:r>
          </a:p>
          <a:p>
            <a:r>
              <a:rPr lang="en-US" sz="1800" dirty="0">
                <a:effectLst/>
                <a:ea typeface="Times New Roman" panose="02020603050405020304" pitchFamily="18" charset="0"/>
              </a:rPr>
              <a:t>In this system, an educational institute can make their examination procedure automated. </a:t>
            </a:r>
          </a:p>
          <a:p>
            <a:r>
              <a:rPr lang="en-US" sz="1800" dirty="0">
                <a:effectLst/>
                <a:ea typeface="Times New Roman" panose="02020603050405020304" pitchFamily="18" charset="0"/>
              </a:rPr>
              <a:t>This system is basically designed for educational institute but can also be developed for other examination systems like job interview, quiz contest and for other </a:t>
            </a:r>
            <a:r>
              <a:rPr lang="en-US" sz="1800" dirty="0" err="1">
                <a:effectLst/>
                <a:ea typeface="Times New Roman" panose="02020603050405020304" pitchFamily="18" charset="0"/>
              </a:rPr>
              <a:t>criterias</a:t>
            </a:r>
            <a:r>
              <a:rPr lang="en-US" sz="1800" dirty="0">
                <a:effectLst/>
                <a:ea typeface="Times New Roman" panose="02020603050405020304" pitchFamily="18" charset="0"/>
              </a:rPr>
              <a:t>.</a:t>
            </a:r>
            <a:endParaRPr lang="en-IN" sz="1800" dirty="0">
              <a:effectLst/>
              <a:ea typeface="Times New Roman" panose="02020603050405020304" pitchFamily="18" charset="0"/>
            </a:endParaRPr>
          </a:p>
          <a:p>
            <a:endParaRPr lang="en-IN" dirty="0"/>
          </a:p>
        </p:txBody>
      </p:sp>
    </p:spTree>
    <p:extLst>
      <p:ext uri="{BB962C8B-B14F-4D97-AF65-F5344CB8AC3E}">
        <p14:creationId xmlns:p14="http://schemas.microsoft.com/office/powerpoint/2010/main" val="4115910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F44D6-A188-4C07-A501-2B3AA31667A9}"/>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492D178D-5D1B-4762-8DFE-CCE24CEF4266}"/>
              </a:ext>
            </a:extLst>
          </p:cNvPr>
          <p:cNvSpPr>
            <a:spLocks noGrp="1"/>
          </p:cNvSpPr>
          <p:nvPr>
            <p:ph idx="1"/>
          </p:nvPr>
        </p:nvSpPr>
        <p:spPr/>
        <p:txBody>
          <a:bodyPr/>
          <a:lstStyle/>
          <a:p>
            <a:pPr lvl="0" algn="just">
              <a:lnSpc>
                <a:spcPct val="150000"/>
              </a:lnSpc>
              <a:spcAft>
                <a:spcPts val="800"/>
              </a:spcAft>
              <a:buFont typeface="Arial" panose="020B0604020202020204" pitchFamily="34" charset="0"/>
              <a:buChar char="•"/>
              <a:tabLst>
                <a:tab pos="2495550" algn="l"/>
              </a:tabLst>
            </a:pPr>
            <a:r>
              <a:rPr lang="en-US" dirty="0">
                <a:solidFill>
                  <a:schemeClr val="tx1"/>
                </a:solidFill>
              </a:rPr>
              <a:t> </a:t>
            </a:r>
            <a:r>
              <a:rPr lang="en-US" sz="1800" u="sng" dirty="0">
                <a:solidFill>
                  <a:schemeClr val="tx1"/>
                </a:solidFill>
                <a:effectLst/>
                <a:ea typeface="Times New Roman" panose="02020603050405020304" pitchFamily="18" charset="0"/>
                <a:hlinkClick r:id="rId2">
                  <a:extLst>
                    <a:ext uri="{A12FA001-AC4F-418D-AE19-62706E023703}">
                      <ahyp:hlinkClr xmlns:ahyp="http://schemas.microsoft.com/office/drawing/2018/hyperlinkcolor" val="tx"/>
                    </a:ext>
                  </a:extLst>
                </a:hlinkClick>
              </a:rPr>
              <a:t>https://partheniumprojects.com/online-quiz-management-system/</a:t>
            </a:r>
            <a:endParaRPr lang="en-IN" sz="1800" dirty="0">
              <a:solidFill>
                <a:schemeClr val="tx1"/>
              </a:solidFill>
              <a:effectLst/>
              <a:ea typeface="Times New Roman" panose="02020603050405020304" pitchFamily="18" charset="0"/>
            </a:endParaRPr>
          </a:p>
          <a:p>
            <a:pPr lvl="0" algn="just">
              <a:lnSpc>
                <a:spcPct val="150000"/>
              </a:lnSpc>
              <a:spcAft>
                <a:spcPts val="800"/>
              </a:spcAft>
              <a:buFont typeface="Arial" panose="020B0604020202020204" pitchFamily="34" charset="0"/>
              <a:buChar char="•"/>
              <a:tabLst>
                <a:tab pos="2495550" algn="l"/>
              </a:tabLst>
            </a:pPr>
            <a:r>
              <a:rPr lang="en-US" sz="1800" u="sng" dirty="0">
                <a:solidFill>
                  <a:schemeClr val="tx1"/>
                </a:solidFill>
                <a:effectLst/>
                <a:ea typeface="Times New Roman" panose="02020603050405020304" pitchFamily="18" charset="0"/>
                <a:hlinkClick r:id="rId3">
                  <a:extLst>
                    <a:ext uri="{A12FA001-AC4F-418D-AE19-62706E023703}">
                      <ahyp:hlinkClr xmlns:ahyp="http://schemas.microsoft.com/office/drawing/2018/hyperlinkcolor" val="tx"/>
                    </a:ext>
                  </a:extLst>
                </a:hlinkClick>
              </a:rPr>
              <a:t>https://www.scribd.com/document/334841504/Synopsis-of-MCQ-Quiz-Application</a:t>
            </a:r>
            <a:endParaRPr lang="en-IN" sz="1800" dirty="0">
              <a:solidFill>
                <a:schemeClr val="tx1"/>
              </a:solidFill>
              <a:effectLst/>
              <a:ea typeface="Times New Roman" panose="02020603050405020304" pitchFamily="18" charset="0"/>
            </a:endParaRPr>
          </a:p>
          <a:p>
            <a:pPr lvl="0" algn="just">
              <a:lnSpc>
                <a:spcPct val="150000"/>
              </a:lnSpc>
              <a:spcAft>
                <a:spcPts val="800"/>
              </a:spcAft>
              <a:buFont typeface="Arial" panose="020B0604020202020204" pitchFamily="34" charset="0"/>
              <a:buChar char="•"/>
              <a:tabLst>
                <a:tab pos="2495550" algn="l"/>
              </a:tabLst>
            </a:pPr>
            <a:r>
              <a:rPr lang="en-US" sz="1800" u="sng" dirty="0">
                <a:solidFill>
                  <a:schemeClr val="tx1"/>
                </a:solidFill>
                <a:effectLst/>
                <a:ea typeface="Times New Roman" panose="02020603050405020304" pitchFamily="18" charset="0"/>
                <a:hlinkClick r:id="rId4">
                  <a:extLst>
                    <a:ext uri="{A12FA001-AC4F-418D-AE19-62706E023703}">
                      <ahyp:hlinkClr xmlns:ahyp="http://schemas.microsoft.com/office/drawing/2018/hyperlinkcolor" val="tx"/>
                    </a:ext>
                  </a:extLst>
                </a:hlinkClick>
              </a:rPr>
              <a:t>https://www.researchgate.net/publication/303896969_Quizzy_Quiz_Application_development_using_Android_Plartform</a:t>
            </a:r>
            <a:endParaRPr lang="en-IN" sz="1800" dirty="0">
              <a:solidFill>
                <a:schemeClr val="tx1"/>
              </a:solidFill>
              <a:effectLst/>
              <a:ea typeface="Times New Roman" panose="02020603050405020304" pitchFamily="18" charset="0"/>
            </a:endParaRPr>
          </a:p>
          <a:p>
            <a:endParaRPr lang="en-IN" dirty="0"/>
          </a:p>
        </p:txBody>
      </p:sp>
    </p:spTree>
    <p:extLst>
      <p:ext uri="{BB962C8B-B14F-4D97-AF65-F5344CB8AC3E}">
        <p14:creationId xmlns:p14="http://schemas.microsoft.com/office/powerpoint/2010/main" val="1244935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B06B6-B311-49A4-A7EA-51ED4D98352C}"/>
              </a:ext>
            </a:extLst>
          </p:cNvPr>
          <p:cNvSpPr>
            <a:spLocks noGrp="1"/>
          </p:cNvSpPr>
          <p:nvPr>
            <p:ph type="title"/>
          </p:nvPr>
        </p:nvSpPr>
        <p:spPr/>
        <p:txBody>
          <a:bodyPr>
            <a:normAutofit/>
          </a:bodyPr>
          <a:lstStyle/>
          <a:p>
            <a:r>
              <a:rPr lang="en-US" sz="4400" dirty="0">
                <a:solidFill>
                  <a:schemeClr val="tx1"/>
                </a:solidFill>
              </a:rPr>
              <a:t>Table of Contents</a:t>
            </a:r>
            <a:endParaRPr lang="en-IN" sz="4400" dirty="0">
              <a:solidFill>
                <a:schemeClr val="tx1"/>
              </a:solidFill>
            </a:endParaRPr>
          </a:p>
        </p:txBody>
      </p:sp>
      <p:sp>
        <p:nvSpPr>
          <p:cNvPr id="3" name="Content Placeholder 2">
            <a:extLst>
              <a:ext uri="{FF2B5EF4-FFF2-40B4-BE49-F238E27FC236}">
                <a16:creationId xmlns:a16="http://schemas.microsoft.com/office/drawing/2014/main" id="{17747FF9-DF03-4BB7-82B3-7567225DBBAC}"/>
              </a:ext>
            </a:extLst>
          </p:cNvPr>
          <p:cNvSpPr>
            <a:spLocks noGrp="1"/>
          </p:cNvSpPr>
          <p:nvPr>
            <p:ph idx="1"/>
          </p:nvPr>
        </p:nvSpPr>
        <p:spPr/>
        <p:txBody>
          <a:bodyPr>
            <a:normAutofit/>
          </a:bodyPr>
          <a:lstStyle/>
          <a:p>
            <a:r>
              <a:rPr lang="en-US" sz="2400" dirty="0"/>
              <a:t>Introduction</a:t>
            </a:r>
          </a:p>
          <a:p>
            <a:r>
              <a:rPr lang="en-US" sz="2400" dirty="0"/>
              <a:t>Problem Statement</a:t>
            </a:r>
          </a:p>
          <a:p>
            <a:r>
              <a:rPr lang="en-US" sz="2400" dirty="0"/>
              <a:t> Future Scope</a:t>
            </a:r>
          </a:p>
          <a:p>
            <a:r>
              <a:rPr lang="en-US" sz="2400" dirty="0"/>
              <a:t> Result</a:t>
            </a:r>
          </a:p>
          <a:p>
            <a:r>
              <a:rPr lang="en-US" sz="2400" dirty="0"/>
              <a:t>Conclusion</a:t>
            </a:r>
          </a:p>
          <a:p>
            <a:r>
              <a:rPr lang="en-US" sz="2400" dirty="0"/>
              <a:t>References</a:t>
            </a:r>
            <a:endParaRPr lang="en-IN" sz="2400" dirty="0"/>
          </a:p>
        </p:txBody>
      </p:sp>
    </p:spTree>
    <p:extLst>
      <p:ext uri="{BB962C8B-B14F-4D97-AF65-F5344CB8AC3E}">
        <p14:creationId xmlns:p14="http://schemas.microsoft.com/office/powerpoint/2010/main" val="72464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14631-6414-4B51-9E8E-D731ABF5B95B}"/>
              </a:ext>
            </a:extLst>
          </p:cNvPr>
          <p:cNvSpPr>
            <a:spLocks noGrp="1"/>
          </p:cNvSpPr>
          <p:nvPr>
            <p:ph type="title"/>
          </p:nvPr>
        </p:nvSpPr>
        <p:spPr/>
        <p:txBody>
          <a:bodyPr>
            <a:normAutofit/>
          </a:bodyPr>
          <a:lstStyle/>
          <a:p>
            <a:r>
              <a:rPr lang="en-US" sz="4400" dirty="0">
                <a:solidFill>
                  <a:schemeClr val="tx1"/>
                </a:solidFill>
              </a:rPr>
              <a:t>Introduction</a:t>
            </a:r>
            <a:endParaRPr lang="en-IN" sz="4400" dirty="0">
              <a:solidFill>
                <a:schemeClr val="tx1"/>
              </a:solidFill>
            </a:endParaRPr>
          </a:p>
        </p:txBody>
      </p:sp>
      <p:sp>
        <p:nvSpPr>
          <p:cNvPr id="3" name="Content Placeholder 2">
            <a:extLst>
              <a:ext uri="{FF2B5EF4-FFF2-40B4-BE49-F238E27FC236}">
                <a16:creationId xmlns:a16="http://schemas.microsoft.com/office/drawing/2014/main" id="{1FCF2224-51D6-42C7-9AC6-623D0E4545BB}"/>
              </a:ext>
            </a:extLst>
          </p:cNvPr>
          <p:cNvSpPr>
            <a:spLocks noGrp="1"/>
          </p:cNvSpPr>
          <p:nvPr>
            <p:ph idx="1"/>
          </p:nvPr>
        </p:nvSpPr>
        <p:spPr/>
        <p:txBody>
          <a:bodyPr>
            <a:normAutofit fontScale="85000" lnSpcReduction="10000"/>
          </a:bodyPr>
          <a:lstStyle/>
          <a:p>
            <a:r>
              <a:rPr lang="en-US" sz="1800" dirty="0">
                <a:effectLst/>
                <a:ea typeface="Times New Roman" panose="02020603050405020304" pitchFamily="18" charset="0"/>
              </a:rPr>
              <a:t>The "MCQ Quiz Application" has been developed to override the problems prevailing in the practicing manual system.</a:t>
            </a:r>
          </a:p>
          <a:p>
            <a:r>
              <a:rPr lang="en-US" sz="1800" dirty="0">
                <a:effectLst/>
                <a:ea typeface="Times New Roman" panose="02020603050405020304" pitchFamily="18" charset="0"/>
              </a:rPr>
              <a:t>This software is supported to eliminate and in some cases reduce the hardships faced by this existing system.</a:t>
            </a:r>
          </a:p>
          <a:p>
            <a:r>
              <a:rPr lang="en-US" sz="1800" dirty="0">
                <a:effectLst/>
                <a:ea typeface="Times New Roman" panose="02020603050405020304" pitchFamily="18" charset="0"/>
              </a:rPr>
              <a:t>Moreover this system is designed for the particular need of the company to carry out operations in a smooth and effective manner.</a:t>
            </a:r>
            <a:endParaRPr lang="en-IN" sz="1800" dirty="0">
              <a:effectLst/>
              <a:ea typeface="Times New Roman" panose="02020603050405020304" pitchFamily="18" charset="0"/>
            </a:endParaRPr>
          </a:p>
          <a:p>
            <a:r>
              <a:rPr lang="en-US" sz="1800" dirty="0">
                <a:effectLst/>
                <a:ea typeface="Times New Roman" panose="02020603050405020304" pitchFamily="18" charset="0"/>
              </a:rPr>
              <a:t>MCQ Quiz Application , as described above, can lead to error free, secure, reliable and fast management system.</a:t>
            </a:r>
          </a:p>
          <a:p>
            <a:r>
              <a:rPr lang="en-US" sz="1800" dirty="0">
                <a:effectLst/>
                <a:ea typeface="Times New Roman" panose="02020603050405020304" pitchFamily="18" charset="0"/>
              </a:rPr>
              <a:t>Every MCQ Quiz Application has different Students needs, therefore we design exclusive employee management systems that are adapted to your managerial requirements. </a:t>
            </a:r>
          </a:p>
          <a:p>
            <a:r>
              <a:rPr lang="en-US" sz="1800" dirty="0">
                <a:effectLst/>
                <a:ea typeface="Times New Roman" panose="02020603050405020304" pitchFamily="18" charset="0"/>
              </a:rPr>
              <a:t>This is designed to assist in strategic planning, and will help you ensure that your organization  is equipped with the right level of information and details for your future goals. </a:t>
            </a:r>
            <a:endParaRPr lang="en-US" dirty="0">
              <a:ea typeface="Times New Roman" panose="02020603050405020304" pitchFamily="18" charset="0"/>
            </a:endParaRPr>
          </a:p>
          <a:p>
            <a:r>
              <a:rPr lang="en-US" sz="1800" dirty="0">
                <a:effectLst/>
                <a:ea typeface="Times New Roman" panose="02020603050405020304" pitchFamily="18" charset="0"/>
              </a:rPr>
              <a:t>This system will ultimately allow you to better manage resources.</a:t>
            </a:r>
            <a:endParaRPr lang="en-IN" sz="1800" dirty="0">
              <a:effectLst/>
              <a:ea typeface="Times New Roman" panose="02020603050405020304" pitchFamily="18" charset="0"/>
            </a:endParaRPr>
          </a:p>
          <a:p>
            <a:endParaRPr lang="en-IN" dirty="0"/>
          </a:p>
        </p:txBody>
      </p:sp>
    </p:spTree>
    <p:extLst>
      <p:ext uri="{BB962C8B-B14F-4D97-AF65-F5344CB8AC3E}">
        <p14:creationId xmlns:p14="http://schemas.microsoft.com/office/powerpoint/2010/main" val="2472326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65F5E-DC0C-4138-98D6-6AD503B460E5}"/>
              </a:ext>
            </a:extLst>
          </p:cNvPr>
          <p:cNvSpPr>
            <a:spLocks noGrp="1"/>
          </p:cNvSpPr>
          <p:nvPr>
            <p:ph type="title"/>
          </p:nvPr>
        </p:nvSpPr>
        <p:spPr/>
        <p:txBody>
          <a:bodyPr>
            <a:normAutofit/>
          </a:bodyPr>
          <a:lstStyle/>
          <a:p>
            <a:r>
              <a:rPr lang="en-US" sz="4400" dirty="0"/>
              <a:t>Problem Statement</a:t>
            </a:r>
            <a:endParaRPr lang="en-IN" sz="4400" dirty="0"/>
          </a:p>
        </p:txBody>
      </p:sp>
      <p:sp>
        <p:nvSpPr>
          <p:cNvPr id="3" name="Content Placeholder 2">
            <a:extLst>
              <a:ext uri="{FF2B5EF4-FFF2-40B4-BE49-F238E27FC236}">
                <a16:creationId xmlns:a16="http://schemas.microsoft.com/office/drawing/2014/main" id="{1EC8C9B1-CB65-4F16-A600-7C0E3E097DEF}"/>
              </a:ext>
            </a:extLst>
          </p:cNvPr>
          <p:cNvSpPr>
            <a:spLocks noGrp="1"/>
          </p:cNvSpPr>
          <p:nvPr>
            <p:ph idx="1"/>
          </p:nvPr>
        </p:nvSpPr>
        <p:spPr/>
        <p:txBody>
          <a:bodyPr>
            <a:normAutofit/>
          </a:bodyPr>
          <a:lstStyle/>
          <a:p>
            <a:pPr algn="just">
              <a:lnSpc>
                <a:spcPct val="150000"/>
              </a:lnSpc>
              <a:spcAft>
                <a:spcPts val="800"/>
              </a:spcAft>
              <a:tabLst>
                <a:tab pos="2495550" algn="l"/>
              </a:tabLst>
            </a:pPr>
            <a:r>
              <a:rPr lang="en-US" dirty="0"/>
              <a:t> </a:t>
            </a:r>
            <a:r>
              <a:rPr lang="en-US" sz="1800" dirty="0">
                <a:effectLst/>
                <a:ea typeface="Times New Roman" panose="02020603050405020304" pitchFamily="18" charset="0"/>
              </a:rPr>
              <a:t>MCQ QUIZ is an application developed to conduct an Online Quiz based on time constraints. MCQ Quiz Application is accessed by entering the username and password which is added to the database. Before start of the Quiz, the levels are displayed. After that number of questions to be answered and scoring methods are displayed . Quiz is started by displaying five questions with four options each based General Knowledge, Verbal Reasoning. If the answer is correct, score is incremented by one and no negative marks for wrong answers. If the time exceeds 10 minutes or all the questions are answered the quiz is stopped .Final score will be displayed and updated in the database with </a:t>
            </a:r>
            <a:r>
              <a:rPr lang="en-US" sz="1800" dirty="0" err="1">
                <a:effectLst/>
                <a:ea typeface="Times New Roman" panose="02020603050405020304" pitchFamily="18" charset="0"/>
              </a:rPr>
              <a:t>usemame</a:t>
            </a:r>
            <a:r>
              <a:rPr lang="en-US" sz="1800" dirty="0">
                <a:effectLst/>
                <a:ea typeface="Times New Roman" panose="02020603050405020304" pitchFamily="18" charset="0"/>
              </a:rPr>
              <a:t>.</a:t>
            </a:r>
            <a:endParaRPr lang="en-IN" sz="1800" dirty="0">
              <a:effectLst/>
              <a:ea typeface="Times New Roman" panose="02020603050405020304" pitchFamily="18" charset="0"/>
            </a:endParaRPr>
          </a:p>
          <a:p>
            <a:pPr algn="just">
              <a:lnSpc>
                <a:spcPct val="150000"/>
              </a:lnSpc>
              <a:spcAft>
                <a:spcPts val="800"/>
              </a:spcAft>
              <a:tabLst>
                <a:tab pos="2495550" algn="l"/>
              </a:tabLst>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16099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B15D5-E681-469C-8CCC-CB8B7238E268}"/>
              </a:ext>
            </a:extLst>
          </p:cNvPr>
          <p:cNvSpPr>
            <a:spLocks noGrp="1"/>
          </p:cNvSpPr>
          <p:nvPr>
            <p:ph type="title"/>
          </p:nvPr>
        </p:nvSpPr>
        <p:spPr/>
        <p:txBody>
          <a:bodyPr/>
          <a:lstStyle/>
          <a:p>
            <a:r>
              <a:rPr lang="en-US" dirty="0"/>
              <a:t>Future Scope</a:t>
            </a:r>
            <a:endParaRPr lang="en-IN" dirty="0"/>
          </a:p>
        </p:txBody>
      </p:sp>
      <p:sp>
        <p:nvSpPr>
          <p:cNvPr id="3" name="Content Placeholder 2">
            <a:extLst>
              <a:ext uri="{FF2B5EF4-FFF2-40B4-BE49-F238E27FC236}">
                <a16:creationId xmlns:a16="http://schemas.microsoft.com/office/drawing/2014/main" id="{525131E6-D894-43FC-8470-74AD23C54B24}"/>
              </a:ext>
            </a:extLst>
          </p:cNvPr>
          <p:cNvSpPr>
            <a:spLocks noGrp="1"/>
          </p:cNvSpPr>
          <p:nvPr>
            <p:ph idx="1"/>
          </p:nvPr>
        </p:nvSpPr>
        <p:spPr/>
        <p:txBody>
          <a:bodyPr>
            <a:normAutofit fontScale="85000" lnSpcReduction="10000"/>
          </a:bodyPr>
          <a:lstStyle/>
          <a:p>
            <a:pPr algn="just">
              <a:lnSpc>
                <a:spcPct val="150000"/>
              </a:lnSpc>
            </a:pPr>
            <a:r>
              <a:rPr lang="en-US" sz="1800" dirty="0">
                <a:effectLst/>
                <a:ea typeface="Times New Roman" panose="02020603050405020304" pitchFamily="18" charset="0"/>
              </a:rPr>
              <a:t>In a nutshell, it can be summarized that the future scope of the project circles around maintaining information regarding: </a:t>
            </a:r>
            <a:endParaRPr lang="en-IN" sz="1800" dirty="0">
              <a:effectLst/>
              <a:ea typeface="Times New Roman" panose="02020603050405020304" pitchFamily="18" charset="0"/>
            </a:endParaRPr>
          </a:p>
          <a:p>
            <a:pPr algn="just">
              <a:lnSpc>
                <a:spcPct val="150000"/>
              </a:lnSpc>
            </a:pPr>
            <a:r>
              <a:rPr lang="en-US" sz="1800" dirty="0">
                <a:effectLst/>
                <a:ea typeface="Times New Roman" panose="02020603050405020304" pitchFamily="18" charset="0"/>
              </a:rPr>
              <a:t> We can add printer in future.</a:t>
            </a:r>
            <a:endParaRPr lang="en-IN" sz="1800" dirty="0">
              <a:effectLst/>
              <a:ea typeface="Times New Roman" panose="02020603050405020304" pitchFamily="18" charset="0"/>
            </a:endParaRPr>
          </a:p>
          <a:p>
            <a:pPr algn="just">
              <a:lnSpc>
                <a:spcPct val="150000"/>
              </a:lnSpc>
            </a:pPr>
            <a:r>
              <a:rPr lang="en-US" sz="1800" dirty="0">
                <a:effectLst/>
                <a:ea typeface="Times New Roman" panose="02020603050405020304" pitchFamily="18" charset="0"/>
              </a:rPr>
              <a:t>We can give more advance software for MCQ Quiz Application including more facilities.</a:t>
            </a:r>
            <a:endParaRPr lang="en-IN" sz="1800" dirty="0">
              <a:effectLst/>
              <a:ea typeface="Times New Roman" panose="02020603050405020304" pitchFamily="18" charset="0"/>
            </a:endParaRPr>
          </a:p>
          <a:p>
            <a:pPr algn="just">
              <a:lnSpc>
                <a:spcPct val="150000"/>
              </a:lnSpc>
            </a:pPr>
            <a:r>
              <a:rPr lang="en-US" sz="1800" dirty="0">
                <a:effectLst/>
                <a:ea typeface="Times New Roman" panose="02020603050405020304" pitchFamily="18" charset="0"/>
              </a:rPr>
              <a:t> We will host the platform on online servers to make it accessible worldwide </a:t>
            </a:r>
            <a:endParaRPr lang="en-IN" sz="1800" dirty="0">
              <a:effectLst/>
              <a:ea typeface="Times New Roman" panose="02020603050405020304" pitchFamily="18" charset="0"/>
            </a:endParaRPr>
          </a:p>
          <a:p>
            <a:pPr algn="just">
              <a:lnSpc>
                <a:spcPct val="150000"/>
              </a:lnSpc>
            </a:pPr>
            <a:r>
              <a:rPr lang="en-US" sz="1800" dirty="0">
                <a:effectLst/>
                <a:ea typeface="Times New Roman" panose="02020603050405020304" pitchFamily="18" charset="0"/>
              </a:rPr>
              <a:t> Integrate multiple load balancers to distribute the loads of the system </a:t>
            </a:r>
            <a:endParaRPr lang="en-IN" sz="1800" dirty="0">
              <a:effectLst/>
              <a:ea typeface="Times New Roman" panose="02020603050405020304" pitchFamily="18" charset="0"/>
            </a:endParaRPr>
          </a:p>
          <a:p>
            <a:pPr algn="just">
              <a:lnSpc>
                <a:spcPct val="150000"/>
              </a:lnSpc>
            </a:pPr>
            <a:r>
              <a:rPr lang="en-US" sz="1800" dirty="0">
                <a:effectLst/>
                <a:ea typeface="Times New Roman" panose="02020603050405020304" pitchFamily="18" charset="0"/>
              </a:rPr>
              <a:t> Create the master and slave database structure to reduce the overload of the database queries </a:t>
            </a:r>
          </a:p>
          <a:p>
            <a:pPr algn="just">
              <a:lnSpc>
                <a:spcPct val="150000"/>
              </a:lnSpc>
            </a:pPr>
            <a:r>
              <a:rPr lang="en-US" sz="1800" dirty="0">
                <a:effectLst/>
                <a:ea typeface="Times New Roman" panose="02020603050405020304" pitchFamily="18" charset="0"/>
              </a:rPr>
              <a:t> Implement the backup mechanism for taking backup of codebase and database on regular basis on different servers. </a:t>
            </a:r>
            <a:endParaRPr lang="en-IN" sz="1800" dirty="0">
              <a:effectLst/>
              <a:ea typeface="Times New Roman" panose="02020603050405020304" pitchFamily="18" charset="0"/>
            </a:endParaRPr>
          </a:p>
          <a:p>
            <a:endParaRPr lang="en-IN" dirty="0"/>
          </a:p>
        </p:txBody>
      </p:sp>
    </p:spTree>
    <p:extLst>
      <p:ext uri="{BB962C8B-B14F-4D97-AF65-F5344CB8AC3E}">
        <p14:creationId xmlns:p14="http://schemas.microsoft.com/office/powerpoint/2010/main" val="3264821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0B1B2-E72F-43A2-87D3-4DFC5505D15A}"/>
              </a:ext>
            </a:extLst>
          </p:cNvPr>
          <p:cNvSpPr>
            <a:spLocks noGrp="1"/>
          </p:cNvSpPr>
          <p:nvPr>
            <p:ph type="title"/>
          </p:nvPr>
        </p:nvSpPr>
        <p:spPr/>
        <p:txBody>
          <a:bodyPr/>
          <a:lstStyle/>
          <a:p>
            <a:r>
              <a:rPr lang="en-US" dirty="0"/>
              <a:t>Result</a:t>
            </a:r>
            <a:endParaRPr lang="en-IN" dirty="0"/>
          </a:p>
        </p:txBody>
      </p:sp>
      <p:sp>
        <p:nvSpPr>
          <p:cNvPr id="3" name="Content Placeholder 2">
            <a:extLst>
              <a:ext uri="{FF2B5EF4-FFF2-40B4-BE49-F238E27FC236}">
                <a16:creationId xmlns:a16="http://schemas.microsoft.com/office/drawing/2014/main" id="{11CD31F8-5FFB-4720-A5C8-A20BD67E1391}"/>
              </a:ext>
            </a:extLst>
          </p:cNvPr>
          <p:cNvSpPr>
            <a:spLocks noGrp="1"/>
          </p:cNvSpPr>
          <p:nvPr>
            <p:ph sz="half" idx="1"/>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70586FF9-4C71-4846-898B-FC77D35449AB}"/>
              </a:ext>
            </a:extLst>
          </p:cNvPr>
          <p:cNvPicPr/>
          <p:nvPr/>
        </p:nvPicPr>
        <p:blipFill>
          <a:blip r:embed="rId2">
            <a:extLst>
              <a:ext uri="{28A0092B-C50C-407E-A947-70E740481C1C}">
                <a14:useLocalDpi xmlns:a14="http://schemas.microsoft.com/office/drawing/2010/main" val="0"/>
              </a:ext>
            </a:extLst>
          </a:blip>
          <a:stretch>
            <a:fillRect/>
          </a:stretch>
        </p:blipFill>
        <p:spPr>
          <a:xfrm>
            <a:off x="1358283" y="2646553"/>
            <a:ext cx="4580878" cy="3223895"/>
          </a:xfrm>
          <a:prstGeom prst="rect">
            <a:avLst/>
          </a:prstGeom>
        </p:spPr>
      </p:pic>
      <p:pic>
        <p:nvPicPr>
          <p:cNvPr id="6" name="Content Placeholder 5">
            <a:extLst>
              <a:ext uri="{FF2B5EF4-FFF2-40B4-BE49-F238E27FC236}">
                <a16:creationId xmlns:a16="http://schemas.microsoft.com/office/drawing/2014/main" id="{5B462F5F-80F0-4461-BD9A-55EA74DCFD71}"/>
              </a:ext>
            </a:extLst>
          </p:cNvPr>
          <p:cNvPicPr>
            <a:picLocks noGrp="1"/>
          </p:cNvPicPr>
          <p:nvPr>
            <p:ph sz="half" idx="2"/>
          </p:nvPr>
        </p:nvPicPr>
        <p:blipFill>
          <a:blip r:embed="rId3">
            <a:extLst>
              <a:ext uri="{28A0092B-C50C-407E-A947-70E740481C1C}">
                <a14:useLocalDpi xmlns:a14="http://schemas.microsoft.com/office/drawing/2010/main" val="0"/>
              </a:ext>
            </a:extLst>
          </a:blip>
          <a:stretch>
            <a:fillRect/>
          </a:stretch>
        </p:blipFill>
        <p:spPr>
          <a:xfrm>
            <a:off x="6181725" y="2646553"/>
            <a:ext cx="4718050" cy="3223895"/>
          </a:xfrm>
          <a:prstGeom prst="rect">
            <a:avLst/>
          </a:prstGeom>
        </p:spPr>
      </p:pic>
    </p:spTree>
    <p:extLst>
      <p:ext uri="{BB962C8B-B14F-4D97-AF65-F5344CB8AC3E}">
        <p14:creationId xmlns:p14="http://schemas.microsoft.com/office/powerpoint/2010/main" val="2398106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BF825F-C4E2-4512-A304-4F3C12A77CDE}"/>
              </a:ext>
            </a:extLst>
          </p:cNvPr>
          <p:cNvSpPr>
            <a:spLocks noGrp="1"/>
          </p:cNvSpPr>
          <p:nvPr>
            <p:ph sz="half" idx="1"/>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A80A3386-05DE-4AA8-9496-977953A20DB7}"/>
              </a:ext>
            </a:extLst>
          </p:cNvPr>
          <p:cNvPicPr/>
          <p:nvPr/>
        </p:nvPicPr>
        <p:blipFill>
          <a:blip r:embed="rId2">
            <a:extLst>
              <a:ext uri="{28A0092B-C50C-407E-A947-70E740481C1C}">
                <a14:useLocalDpi xmlns:a14="http://schemas.microsoft.com/office/drawing/2010/main" val="0"/>
              </a:ext>
            </a:extLst>
          </a:blip>
          <a:stretch>
            <a:fillRect/>
          </a:stretch>
        </p:blipFill>
        <p:spPr>
          <a:xfrm>
            <a:off x="1367161" y="2646553"/>
            <a:ext cx="4643495" cy="3223895"/>
          </a:xfrm>
          <a:prstGeom prst="rect">
            <a:avLst/>
          </a:prstGeom>
        </p:spPr>
      </p:pic>
      <p:pic>
        <p:nvPicPr>
          <p:cNvPr id="6" name="Content Placeholder 5">
            <a:extLst>
              <a:ext uri="{FF2B5EF4-FFF2-40B4-BE49-F238E27FC236}">
                <a16:creationId xmlns:a16="http://schemas.microsoft.com/office/drawing/2014/main" id="{760B7A63-0A30-451A-9D85-B73E668F48FE}"/>
              </a:ext>
            </a:extLst>
          </p:cNvPr>
          <p:cNvPicPr>
            <a:picLocks noGrp="1"/>
          </p:cNvPicPr>
          <p:nvPr>
            <p:ph sz="half" idx="2"/>
          </p:nvPr>
        </p:nvPicPr>
        <p:blipFill>
          <a:blip r:embed="rId3">
            <a:extLst>
              <a:ext uri="{28A0092B-C50C-407E-A947-70E740481C1C}">
                <a14:useLocalDpi xmlns:a14="http://schemas.microsoft.com/office/drawing/2010/main" val="0"/>
              </a:ext>
            </a:extLst>
          </a:blip>
          <a:stretch>
            <a:fillRect/>
          </a:stretch>
        </p:blipFill>
        <p:spPr>
          <a:xfrm>
            <a:off x="6181725" y="2646553"/>
            <a:ext cx="4718050" cy="3223895"/>
          </a:xfrm>
          <a:prstGeom prst="rect">
            <a:avLst/>
          </a:prstGeom>
        </p:spPr>
      </p:pic>
    </p:spTree>
    <p:extLst>
      <p:ext uri="{BB962C8B-B14F-4D97-AF65-F5344CB8AC3E}">
        <p14:creationId xmlns:p14="http://schemas.microsoft.com/office/powerpoint/2010/main" val="898170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EDFFB30-4170-4CB1-A0C2-24901A4C881E}"/>
              </a:ext>
            </a:extLst>
          </p:cNvPr>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a:xfrm>
            <a:off x="1298575" y="2560320"/>
            <a:ext cx="4718050" cy="3310127"/>
          </a:xfrm>
          <a:prstGeom prst="rect">
            <a:avLst/>
          </a:prstGeom>
        </p:spPr>
      </p:pic>
      <p:pic>
        <p:nvPicPr>
          <p:cNvPr id="6" name="Content Placeholder 5">
            <a:extLst>
              <a:ext uri="{FF2B5EF4-FFF2-40B4-BE49-F238E27FC236}">
                <a16:creationId xmlns:a16="http://schemas.microsoft.com/office/drawing/2014/main" id="{E2812F82-0644-45C9-9D99-70E65BBDD84E}"/>
              </a:ext>
            </a:extLst>
          </p:cNvPr>
          <p:cNvPicPr>
            <a:picLocks noGrp="1"/>
          </p:cNvPicPr>
          <p:nvPr>
            <p:ph sz="half" idx="2"/>
          </p:nvPr>
        </p:nvPicPr>
        <p:blipFill>
          <a:blip r:embed="rId3">
            <a:extLst>
              <a:ext uri="{28A0092B-C50C-407E-A947-70E740481C1C}">
                <a14:useLocalDpi xmlns:a14="http://schemas.microsoft.com/office/drawing/2010/main" val="0"/>
              </a:ext>
            </a:extLst>
          </a:blip>
          <a:stretch>
            <a:fillRect/>
          </a:stretch>
        </p:blipFill>
        <p:spPr>
          <a:xfrm>
            <a:off x="6181725" y="2560321"/>
            <a:ext cx="4718050" cy="3310126"/>
          </a:xfrm>
          <a:prstGeom prst="rect">
            <a:avLst/>
          </a:prstGeom>
        </p:spPr>
      </p:pic>
    </p:spTree>
    <p:extLst>
      <p:ext uri="{BB962C8B-B14F-4D97-AF65-F5344CB8AC3E}">
        <p14:creationId xmlns:p14="http://schemas.microsoft.com/office/powerpoint/2010/main" val="841750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85D29F-46D2-4A48-90B3-1291A23C067B}"/>
              </a:ext>
            </a:extLst>
          </p:cNvPr>
          <p:cNvSpPr>
            <a:spLocks noGrp="1"/>
          </p:cNvSpPr>
          <p:nvPr>
            <p:ph sz="half" idx="1"/>
          </p:nvPr>
        </p:nvSpPr>
        <p:spPr/>
        <p:txBody>
          <a:bodyPr/>
          <a:lstStyle/>
          <a:p>
            <a:endParaRPr lang="en-IN" dirty="0"/>
          </a:p>
        </p:txBody>
      </p:sp>
      <p:pic>
        <p:nvPicPr>
          <p:cNvPr id="5" name="Picture 4">
            <a:extLst>
              <a:ext uri="{FF2B5EF4-FFF2-40B4-BE49-F238E27FC236}">
                <a16:creationId xmlns:a16="http://schemas.microsoft.com/office/drawing/2014/main" id="{CF420821-7F81-40E0-B20A-DC12237B0B95}"/>
              </a:ext>
            </a:extLst>
          </p:cNvPr>
          <p:cNvPicPr/>
          <p:nvPr/>
        </p:nvPicPr>
        <p:blipFill>
          <a:blip r:embed="rId2">
            <a:extLst>
              <a:ext uri="{28A0092B-C50C-407E-A947-70E740481C1C}">
                <a14:useLocalDpi xmlns:a14="http://schemas.microsoft.com/office/drawing/2010/main" val="0"/>
              </a:ext>
            </a:extLst>
          </a:blip>
          <a:stretch>
            <a:fillRect/>
          </a:stretch>
        </p:blipFill>
        <p:spPr>
          <a:xfrm>
            <a:off x="1292352" y="2560321"/>
            <a:ext cx="4718304" cy="3310128"/>
          </a:xfrm>
          <a:prstGeom prst="rect">
            <a:avLst/>
          </a:prstGeom>
        </p:spPr>
      </p:pic>
    </p:spTree>
    <p:extLst>
      <p:ext uri="{BB962C8B-B14F-4D97-AF65-F5344CB8AC3E}">
        <p14:creationId xmlns:p14="http://schemas.microsoft.com/office/powerpoint/2010/main" val="77805030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80</TotalTime>
  <Words>627</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Garamond</vt:lpstr>
      <vt:lpstr>Gill Sans MT</vt:lpstr>
      <vt:lpstr>Times New Roman</vt:lpstr>
      <vt:lpstr>Organic</vt:lpstr>
      <vt:lpstr>MCQ QUIZ APPLICATION</vt:lpstr>
      <vt:lpstr>Table of Contents</vt:lpstr>
      <vt:lpstr>Introduction</vt:lpstr>
      <vt:lpstr>Problem Statement</vt:lpstr>
      <vt:lpstr>Future Scope</vt:lpstr>
      <vt:lpstr>Result</vt:lpstr>
      <vt:lpstr>PowerPoint Presentation</vt:lpstr>
      <vt:lpstr>PowerPoint Presentation</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MCQ Quiz APPLICATION</dc:title>
  <dc:creator>Ketki Kulkarni</dc:creator>
  <cp:lastModifiedBy>Ketki Kulkarni</cp:lastModifiedBy>
  <cp:revision>12</cp:revision>
  <dcterms:created xsi:type="dcterms:W3CDTF">2021-05-07T14:22:25Z</dcterms:created>
  <dcterms:modified xsi:type="dcterms:W3CDTF">2021-05-11T11:21:10Z</dcterms:modified>
</cp:coreProperties>
</file>