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17"/>
  </p:notesMasterIdLst>
  <p:handoutMasterIdLst>
    <p:handoutMasterId r:id="rId18"/>
  </p:handoutMasterIdLst>
  <p:sldIdLst>
    <p:sldId id="256" r:id="rId2"/>
    <p:sldId id="301" r:id="rId3"/>
    <p:sldId id="324" r:id="rId4"/>
    <p:sldId id="326" r:id="rId5"/>
    <p:sldId id="325" r:id="rId6"/>
    <p:sldId id="328" r:id="rId7"/>
    <p:sldId id="342" r:id="rId8"/>
    <p:sldId id="343" r:id="rId9"/>
    <p:sldId id="339" r:id="rId10"/>
    <p:sldId id="349" r:id="rId11"/>
    <p:sldId id="350" r:id="rId12"/>
    <p:sldId id="351" r:id="rId13"/>
    <p:sldId id="352" r:id="rId14"/>
    <p:sldId id="340" r:id="rId15"/>
    <p:sldId id="3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4" autoAdjust="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3/24/2022</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3/24/2022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2944921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3/24/2022</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3/24/2022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3/24/2022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3/24/2022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3/24/2022</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3/24/2022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3/24/2022</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3/24/2022</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3/24/2022</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3/24/2022</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3/24/2022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3/24/2022</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3/24/2022</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3/24/2022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3/24/2022</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9" r:id="rId13"/>
    <p:sldLayoutId id="2147483744" r:id="rId14"/>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59525214_A_review_of_literature_on_restaurant_menus_Specifying_the_managerial_issues" TargetMode="External"/><Relationship Id="rId2" Type="http://schemas.openxmlformats.org/officeDocument/2006/relationships/hyperlink" Target="https://www.restaurant-website-builder.com/advantages-of-having-a-website-for-a-restaurant" TargetMode="External"/><Relationship Id="rId1" Type="http://schemas.openxmlformats.org/officeDocument/2006/relationships/slideLayout" Target="../slideLayouts/slideLayout2.xml"/><Relationship Id="rId4" Type="http://schemas.openxmlformats.org/officeDocument/2006/relationships/hyperlink" Target="https://www.academia.edu/40212048/Restaurant_Management_System_Third_Year_Project_Repor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AA242D-B507-4381-A8CB-EFA346570379}"/>
              </a:ext>
            </a:extLst>
          </p:cNvPr>
          <p:cNvSpPr>
            <a:spLocks noGrp="1"/>
          </p:cNvSpPr>
          <p:nvPr>
            <p:ph type="ctrTitle"/>
          </p:nvPr>
        </p:nvSpPr>
        <p:spPr>
          <a:xfrm>
            <a:off x="8372723" y="859935"/>
            <a:ext cx="3202016" cy="4198288"/>
          </a:xfrm>
        </p:spPr>
        <p:txBody>
          <a:bodyPr anchor="ctr">
            <a:normAutofit/>
          </a:bodyPr>
          <a:lstStyle/>
          <a:p>
            <a:pPr marL="0" indent="0"/>
            <a:br>
              <a:rPr lang="en-US" sz="1400" dirty="0">
                <a:solidFill>
                  <a:schemeClr val="tx1"/>
                </a:solidFill>
              </a:rPr>
            </a:br>
            <a:br>
              <a:rPr lang="en-US" sz="1400" dirty="0">
                <a:solidFill>
                  <a:schemeClr val="tx1"/>
                </a:solidFill>
              </a:rPr>
            </a:br>
            <a:r>
              <a:rPr lang="en-US" sz="1400" dirty="0">
                <a:solidFill>
                  <a:schemeClr val="tx1"/>
                </a:solidFill>
              </a:rPr>
              <a:t>Group members are :</a:t>
            </a:r>
            <a:br>
              <a:rPr lang="en-US" sz="1400" dirty="0">
                <a:solidFill>
                  <a:schemeClr val="tx1"/>
                </a:solidFill>
              </a:rPr>
            </a:br>
            <a:br>
              <a:rPr lang="en-US" sz="1400" dirty="0">
                <a:solidFill>
                  <a:schemeClr val="tx1"/>
                </a:solidFill>
              </a:rPr>
            </a:br>
            <a:r>
              <a:rPr lang="en-US" sz="1400" dirty="0">
                <a:solidFill>
                  <a:schemeClr val="tx1"/>
                </a:solidFill>
                <a:ea typeface="Cambria" panose="02040503050406030204" pitchFamily="18" charset="0"/>
              </a:rPr>
              <a:t>Shweta </a:t>
            </a:r>
            <a:r>
              <a:rPr lang="en-US" sz="1400" dirty="0" err="1">
                <a:solidFill>
                  <a:schemeClr val="tx1"/>
                </a:solidFill>
                <a:ea typeface="Cambria" panose="02040503050406030204" pitchFamily="18" charset="0"/>
              </a:rPr>
              <a:t>Kaware</a:t>
            </a:r>
            <a:r>
              <a:rPr lang="en-US" sz="1400" dirty="0">
                <a:solidFill>
                  <a:schemeClr val="tx1"/>
                </a:solidFill>
                <a:ea typeface="Cambria" panose="02040503050406030204" pitchFamily="18" charset="0"/>
              </a:rPr>
              <a:t> (A-06) (TU3F1920005)                                                                     </a:t>
            </a:r>
            <a:br>
              <a:rPr lang="en-US" sz="1400" dirty="0">
                <a:solidFill>
                  <a:schemeClr val="tx1"/>
                </a:solidFill>
                <a:ea typeface="Cambria" panose="02040503050406030204" pitchFamily="18" charset="0"/>
              </a:rPr>
            </a:br>
            <a:br>
              <a:rPr lang="en-US" sz="1400" dirty="0">
                <a:solidFill>
                  <a:schemeClr val="tx1"/>
                </a:solidFill>
                <a:ea typeface="Cambria" panose="02040503050406030204" pitchFamily="18" charset="0"/>
              </a:rPr>
            </a:br>
            <a:r>
              <a:rPr lang="en-US" sz="1400" dirty="0">
                <a:solidFill>
                  <a:schemeClr val="tx1"/>
                </a:solidFill>
                <a:ea typeface="Cambria" panose="02040503050406030204" pitchFamily="18" charset="0"/>
              </a:rPr>
              <a:t>Karishma </a:t>
            </a:r>
            <a:r>
              <a:rPr lang="en-US" sz="1400" dirty="0" err="1">
                <a:solidFill>
                  <a:schemeClr val="tx1"/>
                </a:solidFill>
                <a:ea typeface="Cambria" panose="02040503050406030204" pitchFamily="18" charset="0"/>
              </a:rPr>
              <a:t>Bairi</a:t>
            </a:r>
            <a:r>
              <a:rPr lang="en-US" sz="1400" dirty="0">
                <a:solidFill>
                  <a:schemeClr val="tx1"/>
                </a:solidFill>
                <a:ea typeface="Cambria" panose="02040503050406030204" pitchFamily="18" charset="0"/>
              </a:rPr>
              <a:t> (A-15) (TU3F1920014) (Group Leader)</a:t>
            </a:r>
            <a:br>
              <a:rPr lang="en-US" sz="1400" dirty="0">
                <a:solidFill>
                  <a:schemeClr val="tx1"/>
                </a:solidFill>
                <a:ea typeface="Cambria" panose="02040503050406030204" pitchFamily="18" charset="0"/>
              </a:rPr>
            </a:br>
            <a:br>
              <a:rPr lang="en-US" sz="1400" dirty="0">
                <a:solidFill>
                  <a:schemeClr val="tx1"/>
                </a:solidFill>
                <a:ea typeface="Cambria" panose="02040503050406030204" pitchFamily="18" charset="0"/>
              </a:rPr>
            </a:br>
            <a:r>
              <a:rPr lang="en-US" sz="1400" dirty="0" err="1">
                <a:solidFill>
                  <a:schemeClr val="tx1"/>
                </a:solidFill>
                <a:ea typeface="Cambria" panose="02040503050406030204" pitchFamily="18" charset="0"/>
              </a:rPr>
              <a:t>Nupoora</a:t>
            </a:r>
            <a:r>
              <a:rPr lang="en-US" sz="1400" dirty="0">
                <a:solidFill>
                  <a:schemeClr val="tx1"/>
                </a:solidFill>
                <a:ea typeface="Cambria" panose="02040503050406030204" pitchFamily="18" charset="0"/>
              </a:rPr>
              <a:t> Shinde (A-22) (TU3F1920021) </a:t>
            </a:r>
            <a:br>
              <a:rPr lang="en-US" sz="1400" dirty="0">
                <a:solidFill>
                  <a:schemeClr val="tx1"/>
                </a:solidFill>
                <a:ea typeface="Cambria" panose="02040503050406030204" pitchFamily="18" charset="0"/>
              </a:rPr>
            </a:br>
            <a:br>
              <a:rPr lang="en-US" sz="1400" dirty="0">
                <a:solidFill>
                  <a:schemeClr val="tx1"/>
                </a:solidFill>
                <a:ea typeface="Cambria" panose="02040503050406030204" pitchFamily="18" charset="0"/>
              </a:rPr>
            </a:br>
            <a:r>
              <a:rPr lang="en-US" sz="1400" dirty="0">
                <a:solidFill>
                  <a:schemeClr val="tx1"/>
                </a:solidFill>
                <a:ea typeface="Cambria" panose="02040503050406030204" pitchFamily="18" charset="0"/>
              </a:rPr>
              <a:t>Ketki Kulkarni (A-53) (TU3F1920053)</a:t>
            </a:r>
            <a:br>
              <a:rPr lang="en-US" sz="1400" dirty="0">
                <a:solidFill>
                  <a:schemeClr val="tx1"/>
                </a:solidFill>
                <a:ea typeface="Cambria" panose="02040503050406030204" pitchFamily="18" charset="0"/>
              </a:rPr>
            </a:br>
            <a:endParaRPr lang="en-US" sz="1400" dirty="0">
              <a:solidFill>
                <a:schemeClr val="tx1"/>
              </a:solidFill>
            </a:endParaRPr>
          </a:p>
        </p:txBody>
      </p:sp>
      <p:sp>
        <p:nvSpPr>
          <p:cNvPr id="3" name="Subtitl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63086"/>
            <a:ext cx="3202016" cy="649222"/>
          </a:xfrm>
          <a:noFill/>
        </p:spPr>
        <p:txBody>
          <a:bodyPr anchor="ctr">
            <a:normAutofit fontScale="55000" lnSpcReduction="20000"/>
          </a:bodyPr>
          <a:lstStyle/>
          <a:p>
            <a:r>
              <a:rPr lang="en-US" sz="2200" dirty="0">
                <a:solidFill>
                  <a:schemeClr val="bg1"/>
                </a:solidFill>
              </a:rPr>
              <a:t>This project is done under the guidance of </a:t>
            </a:r>
            <a:r>
              <a:rPr lang="en-US" sz="2200" b="1" dirty="0">
                <a:solidFill>
                  <a:schemeClr val="bg1"/>
                </a:solidFill>
              </a:rPr>
              <a:t>Prof. Kishor </a:t>
            </a:r>
            <a:r>
              <a:rPr lang="en-US" sz="2200" b="1" dirty="0" err="1">
                <a:solidFill>
                  <a:schemeClr val="bg1"/>
                </a:solidFill>
              </a:rPr>
              <a:t>Sakure</a:t>
            </a:r>
            <a:endParaRPr lang="en-US" sz="2200" b="1" dirty="0">
              <a:solidFill>
                <a:schemeClr val="bg1"/>
              </a:solidFill>
            </a:endParaRPr>
          </a:p>
          <a:p>
            <a:endParaRPr lang="en-US" sz="1800" dirty="0">
              <a:solidFill>
                <a:schemeClr val="tx2">
                  <a:lumMod val="25000"/>
                  <a:lumOff val="75000"/>
                  <a:alpha val="75000"/>
                </a:schemeClr>
              </a:solidFill>
            </a:endParaRPr>
          </a:p>
        </p:txBody>
      </p:sp>
      <p:pic>
        <p:nvPicPr>
          <p:cNvPr id="6" name="Picture 5">
            <a:extLst>
              <a:ext uri="{FF2B5EF4-FFF2-40B4-BE49-F238E27FC236}">
                <a16:creationId xmlns:a16="http://schemas.microsoft.com/office/drawing/2014/main" id="{AB8BB7A4-C4D5-468B-8835-F97F5EF3ACB4}"/>
              </a:ext>
            </a:extLst>
          </p:cNvPr>
          <p:cNvPicPr>
            <a:picLocks noChangeAspect="1"/>
          </p:cNvPicPr>
          <p:nvPr/>
        </p:nvPicPr>
        <p:blipFill>
          <a:blip r:embed="rId3"/>
          <a:stretch>
            <a:fillRect/>
          </a:stretch>
        </p:blipFill>
        <p:spPr>
          <a:xfrm>
            <a:off x="617261" y="448321"/>
            <a:ext cx="7307539" cy="5899652"/>
          </a:xfrm>
          <a:prstGeom prst="rect">
            <a:avLst/>
          </a:prstGeom>
        </p:spPr>
      </p:pic>
      <p:sp>
        <p:nvSpPr>
          <p:cNvPr id="11" name="TextBox 10">
            <a:extLst>
              <a:ext uri="{FF2B5EF4-FFF2-40B4-BE49-F238E27FC236}">
                <a16:creationId xmlns:a16="http://schemas.microsoft.com/office/drawing/2014/main" id="{7B462007-1674-4784-A4FB-13613F13F7FE}"/>
              </a:ext>
            </a:extLst>
          </p:cNvPr>
          <p:cNvSpPr txBox="1"/>
          <p:nvPr/>
        </p:nvSpPr>
        <p:spPr>
          <a:xfrm>
            <a:off x="8286478" y="715392"/>
            <a:ext cx="6112274" cy="369332"/>
          </a:xfrm>
          <a:prstGeom prst="rect">
            <a:avLst/>
          </a:prstGeom>
          <a:noFill/>
        </p:spPr>
        <p:txBody>
          <a:bodyPr wrap="square">
            <a:spAutoFit/>
          </a:bodyPr>
          <a:lstStyle/>
          <a:p>
            <a:pPr marL="0" indent="0">
              <a:buNone/>
            </a:pPr>
            <a:r>
              <a:rPr lang="en-US" sz="1800" b="1" dirty="0">
                <a:solidFill>
                  <a:schemeClr val="bg1"/>
                </a:solidFill>
              </a:rPr>
              <a:t>Welcome to K’s </a:t>
            </a:r>
            <a:r>
              <a:rPr lang="en-US" b="1" dirty="0">
                <a:solidFill>
                  <a:schemeClr val="bg1"/>
                </a:solidFill>
              </a:rPr>
              <a:t>kitchen</a:t>
            </a:r>
            <a:endParaRPr lang="en-US" sz="1800" b="1" dirty="0">
              <a:solidFill>
                <a:schemeClr val="bg1"/>
              </a:solidFill>
            </a:endParaRPr>
          </a:p>
        </p:txBody>
      </p:sp>
    </p:spTree>
    <p:extLst>
      <p:ext uri="{BB962C8B-B14F-4D97-AF65-F5344CB8AC3E}">
        <p14:creationId xmlns:p14="http://schemas.microsoft.com/office/powerpoint/2010/main" val="42097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FAD655-0448-487F-A9A5-5EF0F5E4D3B6}"/>
              </a:ext>
            </a:extLst>
          </p:cNvPr>
          <p:cNvSpPr>
            <a:spLocks noGrp="1"/>
          </p:cNvSpPr>
          <p:nvPr>
            <p:ph type="title"/>
          </p:nvPr>
        </p:nvSpPr>
        <p:spPr/>
        <p:txBody>
          <a:bodyPr/>
          <a:lstStyle/>
          <a:p>
            <a:r>
              <a:rPr lang="en-US" dirty="0"/>
              <a:t>Output ss</a:t>
            </a:r>
            <a:endParaRPr lang="en-IN" dirty="0"/>
          </a:p>
        </p:txBody>
      </p:sp>
      <p:sp>
        <p:nvSpPr>
          <p:cNvPr id="5" name="Text Placeholder 4">
            <a:extLst>
              <a:ext uri="{FF2B5EF4-FFF2-40B4-BE49-F238E27FC236}">
                <a16:creationId xmlns:a16="http://schemas.microsoft.com/office/drawing/2014/main" id="{0052FF77-2D0F-48E6-B3CC-035CE266F99C}"/>
              </a:ext>
            </a:extLst>
          </p:cNvPr>
          <p:cNvSpPr>
            <a:spLocks noGrp="1"/>
          </p:cNvSpPr>
          <p:nvPr>
            <p:ph type="body" idx="1"/>
          </p:nvPr>
        </p:nvSpPr>
        <p:spPr/>
        <p:txBody>
          <a:bodyPr/>
          <a:lstStyle/>
          <a:p>
            <a:r>
              <a:rPr lang="en-US" dirty="0"/>
              <a:t>Home Page</a:t>
            </a:r>
            <a:endParaRPr lang="en-IN" dirty="0"/>
          </a:p>
        </p:txBody>
      </p:sp>
      <p:sp>
        <p:nvSpPr>
          <p:cNvPr id="7" name="Text Placeholder 6">
            <a:extLst>
              <a:ext uri="{FF2B5EF4-FFF2-40B4-BE49-F238E27FC236}">
                <a16:creationId xmlns:a16="http://schemas.microsoft.com/office/drawing/2014/main" id="{34FFCF4E-5BC5-4DCC-A5CB-187BBA83249B}"/>
              </a:ext>
            </a:extLst>
          </p:cNvPr>
          <p:cNvSpPr>
            <a:spLocks noGrp="1"/>
          </p:cNvSpPr>
          <p:nvPr>
            <p:ph type="body" sz="quarter" idx="3"/>
          </p:nvPr>
        </p:nvSpPr>
        <p:spPr/>
        <p:txBody>
          <a:bodyPr/>
          <a:lstStyle/>
          <a:p>
            <a:r>
              <a:rPr lang="en-US" dirty="0"/>
              <a:t>Home Page</a:t>
            </a:r>
            <a:endParaRPr lang="en-IN" dirty="0"/>
          </a:p>
        </p:txBody>
      </p:sp>
      <p:pic>
        <p:nvPicPr>
          <p:cNvPr id="9" name="Content Placeholder 7">
            <a:extLst>
              <a:ext uri="{FF2B5EF4-FFF2-40B4-BE49-F238E27FC236}">
                <a16:creationId xmlns:a16="http://schemas.microsoft.com/office/drawing/2014/main" id="{FA9DEF20-819F-48A3-9AF4-687171D055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8250" y="2925763"/>
            <a:ext cx="5218288" cy="2935287"/>
          </a:xfrm>
          <a:prstGeom prst="rect">
            <a:avLst/>
          </a:prstGeom>
        </p:spPr>
      </p:pic>
      <p:pic>
        <p:nvPicPr>
          <p:cNvPr id="10" name="Content Placeholder 7">
            <a:extLst>
              <a:ext uri="{FF2B5EF4-FFF2-40B4-BE49-F238E27FC236}">
                <a16:creationId xmlns:a16="http://schemas.microsoft.com/office/drawing/2014/main" id="{09100757-6BAA-4B56-B35F-D3752E2D314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05462" y="2925763"/>
            <a:ext cx="5218288" cy="2935287"/>
          </a:xfrm>
          <a:prstGeom prst="rect">
            <a:avLst/>
          </a:prstGeom>
        </p:spPr>
      </p:pic>
    </p:spTree>
    <p:extLst>
      <p:ext uri="{BB962C8B-B14F-4D97-AF65-F5344CB8AC3E}">
        <p14:creationId xmlns:p14="http://schemas.microsoft.com/office/powerpoint/2010/main" val="337079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92B357F-CE2E-4118-A822-21440D354CC8}"/>
              </a:ext>
            </a:extLst>
          </p:cNvPr>
          <p:cNvSpPr>
            <a:spLocks noGrp="1"/>
          </p:cNvSpPr>
          <p:nvPr>
            <p:ph type="body" idx="1"/>
          </p:nvPr>
        </p:nvSpPr>
        <p:spPr/>
        <p:txBody>
          <a:bodyPr/>
          <a:lstStyle/>
          <a:p>
            <a:r>
              <a:rPr lang="en-US" dirty="0"/>
              <a:t>Food Menu</a:t>
            </a:r>
            <a:endParaRPr lang="en-IN" dirty="0"/>
          </a:p>
        </p:txBody>
      </p:sp>
      <p:sp>
        <p:nvSpPr>
          <p:cNvPr id="7" name="Text Placeholder 6">
            <a:extLst>
              <a:ext uri="{FF2B5EF4-FFF2-40B4-BE49-F238E27FC236}">
                <a16:creationId xmlns:a16="http://schemas.microsoft.com/office/drawing/2014/main" id="{EFB32EE7-2715-4EB0-B708-EFBF9BFD214C}"/>
              </a:ext>
            </a:extLst>
          </p:cNvPr>
          <p:cNvSpPr>
            <a:spLocks noGrp="1"/>
          </p:cNvSpPr>
          <p:nvPr>
            <p:ph type="body" sz="quarter" idx="3"/>
          </p:nvPr>
        </p:nvSpPr>
        <p:spPr/>
        <p:txBody>
          <a:bodyPr/>
          <a:lstStyle/>
          <a:p>
            <a:r>
              <a:rPr lang="en-US" dirty="0"/>
              <a:t>Gallery</a:t>
            </a:r>
            <a:endParaRPr lang="en-IN" dirty="0"/>
          </a:p>
        </p:txBody>
      </p:sp>
      <p:pic>
        <p:nvPicPr>
          <p:cNvPr id="9" name="Content Placeholder 8">
            <a:extLst>
              <a:ext uri="{FF2B5EF4-FFF2-40B4-BE49-F238E27FC236}">
                <a16:creationId xmlns:a16="http://schemas.microsoft.com/office/drawing/2014/main" id="{7740DD84-7B99-483F-AC32-7A361E64ABF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8250" y="2925763"/>
            <a:ext cx="5218288" cy="2935287"/>
          </a:xfrm>
          <a:prstGeom prst="rect">
            <a:avLst/>
          </a:prstGeom>
        </p:spPr>
      </p:pic>
      <p:pic>
        <p:nvPicPr>
          <p:cNvPr id="10" name="Content Placeholder 9">
            <a:extLst>
              <a:ext uri="{FF2B5EF4-FFF2-40B4-BE49-F238E27FC236}">
                <a16:creationId xmlns:a16="http://schemas.microsoft.com/office/drawing/2014/main" id="{A209B135-C575-489B-805A-105C8710B6D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05462" y="2925763"/>
            <a:ext cx="5218288" cy="2935287"/>
          </a:xfrm>
          <a:prstGeom prst="rect">
            <a:avLst/>
          </a:prstGeom>
        </p:spPr>
      </p:pic>
    </p:spTree>
    <p:extLst>
      <p:ext uri="{BB962C8B-B14F-4D97-AF65-F5344CB8AC3E}">
        <p14:creationId xmlns:p14="http://schemas.microsoft.com/office/powerpoint/2010/main" val="2839438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9CE9322-6494-4FF9-871B-6DB1191E79A3}"/>
              </a:ext>
            </a:extLst>
          </p:cNvPr>
          <p:cNvSpPr>
            <a:spLocks noGrp="1"/>
          </p:cNvSpPr>
          <p:nvPr>
            <p:ph type="body" idx="1"/>
          </p:nvPr>
        </p:nvSpPr>
        <p:spPr/>
        <p:txBody>
          <a:bodyPr/>
          <a:lstStyle/>
          <a:p>
            <a:r>
              <a:rPr lang="en-US" sz="1800" b="1" dirty="0">
                <a:effectLst/>
                <a:ea typeface="Times New Roman" panose="02020603050405020304" pitchFamily="18" charset="0"/>
              </a:rPr>
              <a:t>Client’s Parcel Details stored on Admin Side</a:t>
            </a:r>
            <a:endParaRPr lang="en-IN" sz="1800" dirty="0"/>
          </a:p>
        </p:txBody>
      </p:sp>
      <p:sp>
        <p:nvSpPr>
          <p:cNvPr id="7" name="Text Placeholder 6">
            <a:extLst>
              <a:ext uri="{FF2B5EF4-FFF2-40B4-BE49-F238E27FC236}">
                <a16:creationId xmlns:a16="http://schemas.microsoft.com/office/drawing/2014/main" id="{C48DD144-4B0B-4637-A8EA-07CE809B7438}"/>
              </a:ext>
            </a:extLst>
          </p:cNvPr>
          <p:cNvSpPr>
            <a:spLocks noGrp="1"/>
          </p:cNvSpPr>
          <p:nvPr>
            <p:ph type="body" sz="quarter" idx="3"/>
          </p:nvPr>
        </p:nvSpPr>
        <p:spPr>
          <a:xfrm>
            <a:off x="6523736" y="2362899"/>
            <a:ext cx="5087073" cy="988332"/>
          </a:xfrm>
        </p:spPr>
        <p:txBody>
          <a:bodyPr/>
          <a:lstStyle/>
          <a:p>
            <a:r>
              <a:rPr lang="en-US" sz="1800" b="1" dirty="0">
                <a:effectLst/>
                <a:ea typeface="Times New Roman" panose="02020603050405020304" pitchFamily="18" charset="0"/>
              </a:rPr>
              <a:t>Food Category section to add new food on Admin Side</a:t>
            </a:r>
            <a:endParaRPr lang="en-IN" sz="1800" dirty="0">
              <a:effectLst/>
              <a:ea typeface="Times New Roman" panose="02020603050405020304" pitchFamily="18" charset="0"/>
            </a:endParaRPr>
          </a:p>
          <a:p>
            <a:endParaRPr lang="en-IN" sz="1800" dirty="0"/>
          </a:p>
        </p:txBody>
      </p:sp>
      <p:pic>
        <p:nvPicPr>
          <p:cNvPr id="9" name="Content Placeholder 8">
            <a:extLst>
              <a:ext uri="{FF2B5EF4-FFF2-40B4-BE49-F238E27FC236}">
                <a16:creationId xmlns:a16="http://schemas.microsoft.com/office/drawing/2014/main" id="{69B9CE6F-ADD7-4EAD-90AB-89C194630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8250" y="2925763"/>
            <a:ext cx="5218288" cy="2935287"/>
          </a:xfrm>
          <a:prstGeom prst="rect">
            <a:avLst/>
          </a:prstGeom>
        </p:spPr>
      </p:pic>
      <p:pic>
        <p:nvPicPr>
          <p:cNvPr id="10" name="Content Placeholder 9">
            <a:extLst>
              <a:ext uri="{FF2B5EF4-FFF2-40B4-BE49-F238E27FC236}">
                <a16:creationId xmlns:a16="http://schemas.microsoft.com/office/drawing/2014/main" id="{31FF3FCD-EEC5-40C0-8DD2-60FA6DAF30B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05462" y="2925763"/>
            <a:ext cx="5218288" cy="2935287"/>
          </a:xfrm>
          <a:prstGeom prst="rect">
            <a:avLst/>
          </a:prstGeom>
        </p:spPr>
      </p:pic>
    </p:spTree>
    <p:extLst>
      <p:ext uri="{BB962C8B-B14F-4D97-AF65-F5344CB8AC3E}">
        <p14:creationId xmlns:p14="http://schemas.microsoft.com/office/powerpoint/2010/main" val="125894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0D50A5B-768C-4C63-A031-C247337B71D7}"/>
              </a:ext>
            </a:extLst>
          </p:cNvPr>
          <p:cNvSpPr>
            <a:spLocks noGrp="1"/>
          </p:cNvSpPr>
          <p:nvPr>
            <p:ph type="body" idx="1"/>
          </p:nvPr>
        </p:nvSpPr>
        <p:spPr/>
        <p:txBody>
          <a:bodyPr/>
          <a:lstStyle/>
          <a:p>
            <a:r>
              <a:rPr lang="en-US" sz="1800" b="1" dirty="0">
                <a:effectLst/>
                <a:latin typeface="Times New Roman" panose="02020603050405020304" pitchFamily="18" charset="0"/>
                <a:ea typeface="Times New Roman" panose="02020603050405020304" pitchFamily="18" charset="0"/>
              </a:rPr>
              <a:t>Review Section on Admin Side consists of feedback given by customers </a:t>
            </a:r>
            <a:endParaRPr lang="en-IN" dirty="0"/>
          </a:p>
        </p:txBody>
      </p:sp>
      <p:pic>
        <p:nvPicPr>
          <p:cNvPr id="9" name="Content Placeholder 8">
            <a:extLst>
              <a:ext uri="{FF2B5EF4-FFF2-40B4-BE49-F238E27FC236}">
                <a16:creationId xmlns:a16="http://schemas.microsoft.com/office/drawing/2014/main" id="{F9D5C853-89CA-462B-946C-3AB5AA15AF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8250" y="2925763"/>
            <a:ext cx="5218288" cy="2935287"/>
          </a:xfrm>
          <a:prstGeom prst="rect">
            <a:avLst/>
          </a:prstGeom>
        </p:spPr>
      </p:pic>
    </p:spTree>
    <p:extLst>
      <p:ext uri="{BB962C8B-B14F-4D97-AF65-F5344CB8AC3E}">
        <p14:creationId xmlns:p14="http://schemas.microsoft.com/office/powerpoint/2010/main" val="1530542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ADE4BB-9501-452D-819C-CB53498C6B5C}"/>
              </a:ext>
            </a:extLst>
          </p:cNvPr>
          <p:cNvSpPr>
            <a:spLocks noGrp="1"/>
          </p:cNvSpPr>
          <p:nvPr>
            <p:ph type="title"/>
          </p:nvPr>
        </p:nvSpPr>
        <p:spPr/>
        <p:txBody>
          <a:bodyPr/>
          <a:lstStyle/>
          <a:p>
            <a:r>
              <a:rPr lang="en-US" dirty="0"/>
              <a:t>conclusion</a:t>
            </a:r>
            <a:endParaRPr lang="en-IN" dirty="0"/>
          </a:p>
        </p:txBody>
      </p:sp>
      <p:sp>
        <p:nvSpPr>
          <p:cNvPr id="5" name="Content Placeholder 4">
            <a:extLst>
              <a:ext uri="{FF2B5EF4-FFF2-40B4-BE49-F238E27FC236}">
                <a16:creationId xmlns:a16="http://schemas.microsoft.com/office/drawing/2014/main" id="{41C0C520-192A-4056-B39A-041E15BECDCF}"/>
              </a:ext>
            </a:extLst>
          </p:cNvPr>
          <p:cNvSpPr>
            <a:spLocks noGrp="1"/>
          </p:cNvSpPr>
          <p:nvPr>
            <p:ph idx="1"/>
          </p:nvPr>
        </p:nvSpPr>
        <p:spPr/>
        <p:txBody>
          <a:bodyPr>
            <a:normAutofit/>
          </a:bodyPr>
          <a:lstStyle/>
          <a:p>
            <a:r>
              <a:rPr lang="en-US" dirty="0"/>
              <a:t> This website is developed where the customers can make an order for the food and </a:t>
            </a:r>
            <a:r>
              <a:rPr lang="en-US" b="1" dirty="0"/>
              <a:t>avoid the hassles </a:t>
            </a:r>
            <a:r>
              <a:rPr lang="en-US" dirty="0"/>
              <a:t>of waiting for the order to be taken by the waiter. </a:t>
            </a:r>
          </a:p>
          <a:p>
            <a:r>
              <a:rPr lang="en-US" dirty="0"/>
              <a:t>Using this website, the end users </a:t>
            </a:r>
            <a:r>
              <a:rPr lang="en-US" b="1" dirty="0"/>
              <a:t>register online, read the E-menu card </a:t>
            </a:r>
            <a:r>
              <a:rPr lang="en-US" dirty="0"/>
              <a:t>and select the food from the e-menu card to order food online. Once the customer selects the required food item the chef will be able to see the results on the screen and start processing the food. </a:t>
            </a:r>
          </a:p>
          <a:p>
            <a:r>
              <a:rPr lang="en-US" dirty="0"/>
              <a:t>This application </a:t>
            </a:r>
            <a:r>
              <a:rPr lang="en-US" b="1" dirty="0"/>
              <a:t>nullifies</a:t>
            </a:r>
            <a:r>
              <a:rPr lang="en-US" dirty="0"/>
              <a:t> the need of a waiter and reduces the workload of the waiter. The advantage is that in a crowded restaurant there will be chances that the waiters are overloaded with orders and they are unable to meet the requirements of the customer in a satisfactory manner. Therefore by using this website, the users can directly place the order for food online.</a:t>
            </a:r>
            <a:endParaRPr lang="en-IN" dirty="0"/>
          </a:p>
        </p:txBody>
      </p:sp>
    </p:spTree>
    <p:extLst>
      <p:ext uri="{BB962C8B-B14F-4D97-AF65-F5344CB8AC3E}">
        <p14:creationId xmlns:p14="http://schemas.microsoft.com/office/powerpoint/2010/main" val="3550906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57002F-8304-4B36-85D2-CFE20E45F636}"/>
              </a:ext>
            </a:extLst>
          </p:cNvPr>
          <p:cNvSpPr>
            <a:spLocks noGrp="1"/>
          </p:cNvSpPr>
          <p:nvPr>
            <p:ph type="title"/>
          </p:nvPr>
        </p:nvSpPr>
        <p:spPr/>
        <p:txBody>
          <a:bodyPr/>
          <a:lstStyle/>
          <a:p>
            <a:r>
              <a:rPr lang="en-US" dirty="0"/>
              <a:t>references</a:t>
            </a:r>
            <a:endParaRPr lang="en-IN" dirty="0"/>
          </a:p>
        </p:txBody>
      </p:sp>
      <p:sp>
        <p:nvSpPr>
          <p:cNvPr id="5" name="Content Placeholder 4">
            <a:extLst>
              <a:ext uri="{FF2B5EF4-FFF2-40B4-BE49-F238E27FC236}">
                <a16:creationId xmlns:a16="http://schemas.microsoft.com/office/drawing/2014/main" id="{7D0B64A8-A7F0-4B35-91CF-9FC8BE9749C2}"/>
              </a:ext>
            </a:extLst>
          </p:cNvPr>
          <p:cNvSpPr>
            <a:spLocks noGrp="1"/>
          </p:cNvSpPr>
          <p:nvPr>
            <p:ph idx="1"/>
          </p:nvPr>
        </p:nvSpPr>
        <p:spPr/>
        <p:txBody>
          <a:bodyPr/>
          <a:lstStyle/>
          <a:p>
            <a:r>
              <a:rPr lang="en-US" dirty="0"/>
              <a:t> </a:t>
            </a:r>
            <a:r>
              <a:rPr lang="en-US" dirty="0">
                <a:hlinkClick r:id="rId2"/>
              </a:rPr>
              <a:t>https://www.restaurant-website-builder.com/advantages-of-having-a-website-for-a-restaurant</a:t>
            </a:r>
            <a:endParaRPr lang="en-US" dirty="0"/>
          </a:p>
          <a:p>
            <a:r>
              <a:rPr lang="en-US" dirty="0"/>
              <a:t> </a:t>
            </a:r>
            <a:r>
              <a:rPr lang="en-US" dirty="0">
                <a:hlinkClick r:id="rId3"/>
              </a:rPr>
              <a:t>https://www.researchgate.net/publication/259525214_A_review_of_literature_on_restaurant_menus_Specifying_the_managerial_issues</a:t>
            </a:r>
            <a:endParaRPr lang="en-US" dirty="0"/>
          </a:p>
          <a:p>
            <a:r>
              <a:rPr lang="en-US" dirty="0"/>
              <a:t> </a:t>
            </a:r>
            <a:r>
              <a:rPr lang="en-US" dirty="0">
                <a:hlinkClick r:id="rId4"/>
              </a:rPr>
              <a:t>https://www.academia.edu/40212048/Restaurant_Management_System_Third_Year_Project_Report</a:t>
            </a:r>
            <a:endParaRPr lang="en-US" dirty="0"/>
          </a:p>
          <a:p>
            <a:pPr marL="0" indent="0">
              <a:buNone/>
            </a:pPr>
            <a:endParaRPr lang="en-IN" dirty="0"/>
          </a:p>
        </p:txBody>
      </p:sp>
    </p:spTree>
    <p:extLst>
      <p:ext uri="{BB962C8B-B14F-4D97-AF65-F5344CB8AC3E}">
        <p14:creationId xmlns:p14="http://schemas.microsoft.com/office/powerpoint/2010/main" val="3958604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1188720"/>
          </a:xfrm>
        </p:spPr>
        <p:txBody>
          <a:bodyPr vert="horz" lIns="91440" tIns="45720" rIns="91440" bIns="45720" rtlCol="0" anchor="b">
            <a:normAutofit/>
          </a:bodyPr>
          <a:lstStyle/>
          <a:p>
            <a:r>
              <a:rPr lang="en-US" dirty="0">
                <a:solidFill>
                  <a:schemeClr val="accent1">
                    <a:lumMod val="75000"/>
                  </a:schemeClr>
                </a:solidFill>
              </a:rPr>
              <a:t>index</a:t>
            </a:r>
          </a:p>
        </p:txBody>
      </p:sp>
      <p:sp>
        <p:nvSpPr>
          <p:cNvPr id="67" name="Rectangle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A7BD30D-629F-49D4-AE04-2D99B365E4B8}"/>
              </a:ext>
            </a:extLst>
          </p:cNvPr>
          <p:cNvSpPr>
            <a:spLocks noGrp="1"/>
          </p:cNvSpPr>
          <p:nvPr>
            <p:ph sz="half" idx="4294967295"/>
          </p:nvPr>
        </p:nvSpPr>
        <p:spPr>
          <a:xfrm>
            <a:off x="541282" y="1796715"/>
            <a:ext cx="3568661" cy="4435409"/>
          </a:xfrm>
        </p:spPr>
        <p:txBody>
          <a:bodyPr vert="horz" lIns="91440" tIns="45720" rIns="91440" bIns="45720" rtlCol="0" anchor="ctr">
            <a:normAutofit/>
          </a:bodyPr>
          <a:lstStyle/>
          <a:p>
            <a:pPr marL="0" indent="0">
              <a:buNone/>
            </a:pP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600" b="1" dirty="0"/>
              <a:t>Introduction</a:t>
            </a:r>
          </a:p>
          <a:p>
            <a:pPr marL="285750" indent="-285750">
              <a:buFont typeface="Wingdings" panose="05000000000000000000" pitchFamily="2" charset="2"/>
              <a:buChar char="Ø"/>
            </a:pPr>
            <a:r>
              <a:rPr lang="en-US" sz="1600" b="1" dirty="0"/>
              <a:t>Aim &amp; Objective</a:t>
            </a:r>
          </a:p>
          <a:p>
            <a:pPr marL="285750" indent="-285750">
              <a:buFont typeface="Wingdings" panose="05000000000000000000" pitchFamily="2" charset="2"/>
              <a:buChar char="Ø"/>
            </a:pPr>
            <a:r>
              <a:rPr lang="en-US" sz="1600" b="1" dirty="0"/>
              <a:t>Abstract</a:t>
            </a:r>
          </a:p>
          <a:p>
            <a:pPr marL="285750" indent="-285750">
              <a:buFont typeface="Wingdings" panose="05000000000000000000" pitchFamily="2" charset="2"/>
              <a:buChar char="Ø"/>
            </a:pPr>
            <a:r>
              <a:rPr lang="en-US" sz="1600" b="1" dirty="0"/>
              <a:t>Literature Review</a:t>
            </a:r>
          </a:p>
          <a:p>
            <a:pPr marL="285750" indent="-285750">
              <a:buFont typeface="Wingdings" panose="05000000000000000000" pitchFamily="2" charset="2"/>
              <a:buChar char="Ø"/>
            </a:pPr>
            <a:r>
              <a:rPr lang="en-US" sz="1600" b="1" dirty="0"/>
              <a:t> Methodology</a:t>
            </a:r>
          </a:p>
          <a:p>
            <a:pPr marL="285750" indent="-285750">
              <a:buFont typeface="Wingdings" panose="05000000000000000000" pitchFamily="2" charset="2"/>
              <a:buChar char="Ø"/>
            </a:pPr>
            <a:r>
              <a:rPr lang="en-US" sz="1600" b="1" dirty="0"/>
              <a:t>System Requirements</a:t>
            </a:r>
          </a:p>
          <a:p>
            <a:pPr marL="285750" indent="-285750">
              <a:buFont typeface="Wingdings" panose="05000000000000000000" pitchFamily="2" charset="2"/>
              <a:buChar char="Ø"/>
            </a:pPr>
            <a:r>
              <a:rPr lang="en-US" sz="1600" b="1" dirty="0"/>
              <a:t> Output SS</a:t>
            </a:r>
          </a:p>
          <a:p>
            <a:pPr marL="285750" indent="-285750">
              <a:buFont typeface="Wingdings" panose="05000000000000000000" pitchFamily="2" charset="2"/>
              <a:buChar char="Ø"/>
            </a:pPr>
            <a:r>
              <a:rPr lang="en-US" sz="1600" b="1" dirty="0"/>
              <a:t>Conclusion</a:t>
            </a:r>
          </a:p>
          <a:p>
            <a:pPr marL="285750" indent="-285750">
              <a:buFont typeface="Wingdings" panose="05000000000000000000" pitchFamily="2" charset="2"/>
              <a:buChar char="Ø"/>
            </a:pPr>
            <a:r>
              <a:rPr lang="en-US" sz="1600" b="1" dirty="0"/>
              <a:t>References</a:t>
            </a:r>
          </a:p>
          <a:p>
            <a:pPr marL="0" indent="0">
              <a:buNone/>
            </a:pPr>
            <a:endParaRPr lang="en-US" sz="1600" dirty="0"/>
          </a:p>
        </p:txBody>
      </p:sp>
      <p:pic>
        <p:nvPicPr>
          <p:cNvPr id="6" name="Content Placeholder 5" descr="women collaborating&#10;">
            <a:extLst>
              <a:ext uri="{FF2B5EF4-FFF2-40B4-BE49-F238E27FC236}">
                <a16:creationId xmlns:a16="http://schemas.microsoft.com/office/drawing/2014/main" id="{BF79C0FC-6A53-48FD-A2FB-DC1F7E6C6B69}"/>
              </a:ext>
            </a:extLst>
          </p:cNvPr>
          <p:cNvPicPr>
            <a:picLocks noGrp="1" noChangeAspect="1"/>
          </p:cNvPicPr>
          <p:nvPr>
            <p:ph sz="half" idx="4294967295"/>
          </p:nvPr>
        </p:nvPicPr>
        <p:blipFill>
          <a:blip r:embed="rId3"/>
          <a:srcRect/>
          <a:stretch/>
        </p:blipFill>
        <p:spPr>
          <a:xfrm>
            <a:off x="7324078" y="0"/>
            <a:ext cx="4866207" cy="6858000"/>
          </a:xfrm>
          <a:prstGeom prst="rect">
            <a:avLst/>
          </a:prstGeom>
        </p:spPr>
      </p:pic>
      <p:sp>
        <p:nvSpPr>
          <p:cNvPr id="5" name="Slide Number Placeholder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2</a:t>
            </a:fld>
            <a:endParaRPr lang="en-US" dirty="0">
              <a:solidFill>
                <a:srgbClr val="FFFFFF"/>
              </a:solidFill>
            </a:endParaRPr>
          </a:p>
        </p:txBody>
      </p:sp>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27F62C-41DC-471A-BB3E-7161CE09E7F4}"/>
              </a:ext>
            </a:extLst>
          </p:cNvPr>
          <p:cNvSpPr>
            <a:spLocks noGrp="1"/>
          </p:cNvSpPr>
          <p:nvPr>
            <p:ph type="title"/>
          </p:nvPr>
        </p:nvSpPr>
        <p:spPr/>
        <p:txBody>
          <a:bodyPr/>
          <a:lstStyle/>
          <a:p>
            <a:r>
              <a:rPr lang="en-US" dirty="0"/>
              <a:t>INTRODUCTION</a:t>
            </a:r>
            <a:endParaRPr lang="en-IN" dirty="0"/>
          </a:p>
        </p:txBody>
      </p:sp>
      <p:sp>
        <p:nvSpPr>
          <p:cNvPr id="5" name="Content Placeholder 4">
            <a:extLst>
              <a:ext uri="{FF2B5EF4-FFF2-40B4-BE49-F238E27FC236}">
                <a16:creationId xmlns:a16="http://schemas.microsoft.com/office/drawing/2014/main" id="{4EFCC655-A2C3-4468-9ECD-24F13E8FA99A}"/>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US" b="1" dirty="0">
                <a:solidFill>
                  <a:schemeClr val="tx1"/>
                </a:solidFill>
                <a:ea typeface="Times New Roman" panose="02020603050405020304" pitchFamily="18" charset="0"/>
              </a:rPr>
              <a:t>Restaurant Website </a:t>
            </a:r>
            <a:r>
              <a:rPr lang="en-US" dirty="0">
                <a:solidFill>
                  <a:schemeClr val="tx1"/>
                </a:solidFill>
                <a:ea typeface="Times New Roman" panose="02020603050405020304" pitchFamily="18" charset="0"/>
              </a:rPr>
              <a:t>is built using</a:t>
            </a:r>
            <a:r>
              <a:rPr lang="en-US" sz="1800" dirty="0">
                <a:effectLst/>
                <a:ea typeface="Times New Roman" panose="02020603050405020304" pitchFamily="18" charset="0"/>
              </a:rPr>
              <a:t> </a:t>
            </a:r>
            <a:r>
              <a:rPr lang="en-US" sz="1800">
                <a:effectLst/>
                <a:ea typeface="Times New Roman" panose="02020603050405020304" pitchFamily="18" charset="0"/>
              </a:rPr>
              <a:t>PHP which </a:t>
            </a:r>
            <a:r>
              <a:rPr lang="en-US" sz="1800" dirty="0">
                <a:effectLst/>
                <a:ea typeface="Times New Roman" panose="02020603050405020304" pitchFamily="18" charset="0"/>
              </a:rPr>
              <a:t>focuses mainly on </a:t>
            </a:r>
            <a:r>
              <a:rPr lang="en-US" sz="1800" b="1" dirty="0">
                <a:effectLst/>
                <a:ea typeface="Times New Roman" panose="02020603050405020304" pitchFamily="18" charset="0"/>
              </a:rPr>
              <a:t>ordering food and managing food items</a:t>
            </a:r>
            <a:r>
              <a:rPr lang="en-US" sz="1800" dirty="0">
                <a:effectLst/>
                <a:ea typeface="Times New Roman" panose="02020603050405020304" pitchFamily="18" charset="0"/>
              </a:rPr>
              <a:t>. </a:t>
            </a:r>
          </a:p>
          <a:p>
            <a:pPr>
              <a:buFont typeface="Wingdings" panose="05000000000000000000" pitchFamily="2" charset="2"/>
              <a:buChar char="§"/>
            </a:pPr>
            <a:r>
              <a:rPr lang="en-US" sz="1800" dirty="0">
                <a:effectLst/>
                <a:ea typeface="Times New Roman" panose="02020603050405020304" pitchFamily="18" charset="0"/>
              </a:rPr>
              <a:t>Also, the system displays all the lists of available food categories. </a:t>
            </a:r>
          </a:p>
          <a:p>
            <a:pPr>
              <a:buFont typeface="Wingdings" panose="05000000000000000000" pitchFamily="2" charset="2"/>
              <a:buChar char="§"/>
            </a:pPr>
            <a:r>
              <a:rPr lang="en-US" sz="1800" dirty="0">
                <a:effectLst/>
                <a:ea typeface="Times New Roman" panose="02020603050405020304" pitchFamily="18" charset="0"/>
              </a:rPr>
              <a:t>The project is divided into two categories: </a:t>
            </a:r>
            <a:r>
              <a:rPr lang="en-US" sz="1800" b="1" dirty="0">
                <a:solidFill>
                  <a:schemeClr val="tx1"/>
                </a:solidFill>
                <a:effectLst/>
                <a:ea typeface="Times New Roman" panose="02020603050405020304" pitchFamily="18" charset="0"/>
              </a:rPr>
              <a:t>Admin and Client-Side</a:t>
            </a:r>
            <a:r>
              <a:rPr lang="en-US" sz="1800" dirty="0">
                <a:effectLst/>
                <a:ea typeface="Times New Roman" panose="02020603050405020304" pitchFamily="18" charset="0"/>
              </a:rPr>
              <a:t>. </a:t>
            </a:r>
          </a:p>
          <a:p>
            <a:pPr>
              <a:buFont typeface="Wingdings" panose="05000000000000000000" pitchFamily="2" charset="2"/>
              <a:buChar char="§"/>
            </a:pPr>
            <a:r>
              <a:rPr lang="en-US" sz="1800" dirty="0">
                <a:effectLst/>
                <a:ea typeface="Times New Roman" panose="02020603050405020304" pitchFamily="18" charset="0"/>
              </a:rPr>
              <a:t>In an overview of this web application, the user can simply look for available food items from the client-side. </a:t>
            </a:r>
          </a:p>
          <a:p>
            <a:pPr>
              <a:buFont typeface="Wingdings" panose="05000000000000000000" pitchFamily="2" charset="2"/>
              <a:buChar char="§"/>
            </a:pPr>
            <a:r>
              <a:rPr lang="en-US" sz="1800" dirty="0">
                <a:effectLst/>
                <a:ea typeface="Times New Roman" panose="02020603050405020304" pitchFamily="18" charset="0"/>
              </a:rPr>
              <a:t>For ordering an item, the customer has to </a:t>
            </a:r>
            <a:r>
              <a:rPr lang="en-US" sz="1800" b="1" dirty="0">
                <a:effectLst/>
                <a:ea typeface="Times New Roman" panose="02020603050405020304" pitchFamily="18" charset="0"/>
              </a:rPr>
              <a:t>select any of the items, enter quantity with customer information</a:t>
            </a:r>
            <a:r>
              <a:rPr lang="en-US" sz="1800" dirty="0">
                <a:effectLst/>
                <a:ea typeface="Times New Roman" panose="02020603050405020304" pitchFamily="18" charset="0"/>
              </a:rPr>
              <a:t>. The customer information includes his/her name, number, and billing address.</a:t>
            </a:r>
            <a:endParaRPr lang="en-IN" sz="1800" dirty="0">
              <a:effectLst/>
              <a:ea typeface="Times New Roman" panose="02020603050405020304" pitchFamily="18" charset="0"/>
            </a:endParaRPr>
          </a:p>
          <a:p>
            <a:pPr>
              <a:buFont typeface="Wingdings" panose="05000000000000000000" pitchFamily="2" charset="2"/>
              <a:buChar char="§"/>
            </a:pPr>
            <a:r>
              <a:rPr lang="en-US" sz="1800" dirty="0">
                <a:effectLst/>
                <a:ea typeface="Times New Roman" panose="02020603050405020304" pitchFamily="18" charset="0"/>
              </a:rPr>
              <a:t>On the other hand, an admin has </a:t>
            </a:r>
            <a:r>
              <a:rPr lang="en-US" sz="1800" b="1" dirty="0">
                <a:effectLst/>
                <a:ea typeface="Times New Roman" panose="02020603050405020304" pitchFamily="18" charset="0"/>
              </a:rPr>
              <a:t>full control </a:t>
            </a:r>
            <a:r>
              <a:rPr lang="en-US" sz="1800" dirty="0">
                <a:effectLst/>
                <a:ea typeface="Times New Roman" panose="02020603050405020304" pitchFamily="18" charset="0"/>
              </a:rPr>
              <a:t>over the system. </a:t>
            </a:r>
          </a:p>
          <a:p>
            <a:pPr>
              <a:buFont typeface="Wingdings" panose="05000000000000000000" pitchFamily="2" charset="2"/>
              <a:buChar char="§"/>
            </a:pPr>
            <a:r>
              <a:rPr lang="en-US" sz="1800" dirty="0">
                <a:effectLst/>
                <a:ea typeface="Times New Roman" panose="02020603050405020304" pitchFamily="18" charset="0"/>
              </a:rPr>
              <a:t>After the management of categories, now the admin can </a:t>
            </a:r>
            <a:r>
              <a:rPr lang="en-US" sz="1800" b="1" dirty="0">
                <a:effectLst/>
                <a:ea typeface="Times New Roman" panose="02020603050405020304" pitchFamily="18" charset="0"/>
              </a:rPr>
              <a:t>insert food items </a:t>
            </a:r>
            <a:r>
              <a:rPr lang="en-US" sz="1800" dirty="0">
                <a:effectLst/>
                <a:ea typeface="Times New Roman" panose="02020603050405020304" pitchFamily="18" charset="0"/>
              </a:rPr>
              <a:t>into the menu. The user can change the order status from </a:t>
            </a:r>
            <a:r>
              <a:rPr lang="en-US" sz="1800" b="1" dirty="0">
                <a:effectLst/>
                <a:ea typeface="Times New Roman" panose="02020603050405020304" pitchFamily="18" charset="0"/>
              </a:rPr>
              <a:t>ordered to on deliver, canceled, or delivered</a:t>
            </a:r>
            <a:r>
              <a:rPr lang="en-US" sz="1800" dirty="0">
                <a:effectLst/>
                <a:ea typeface="Times New Roman" panose="02020603050405020304" pitchFamily="18" charset="0"/>
              </a:rPr>
              <a:t>. This section plays the main role in the calculation of total revenue. </a:t>
            </a:r>
          </a:p>
          <a:p>
            <a:pPr>
              <a:buFont typeface="Wingdings" panose="05000000000000000000" pitchFamily="2" charset="2"/>
              <a:buChar char="§"/>
            </a:pPr>
            <a:r>
              <a:rPr lang="en-US" sz="1800" dirty="0">
                <a:effectLst/>
                <a:ea typeface="Times New Roman" panose="02020603050405020304" pitchFamily="18" charset="0"/>
              </a:rPr>
              <a:t>In addition to it, an admin can check for </a:t>
            </a:r>
            <a:r>
              <a:rPr lang="en-US" sz="1800" b="1" dirty="0">
                <a:effectLst/>
                <a:ea typeface="Times New Roman" panose="02020603050405020304" pitchFamily="18" charset="0"/>
              </a:rPr>
              <a:t>total revenue generated </a:t>
            </a:r>
            <a:r>
              <a:rPr lang="en-US" sz="1800" dirty="0">
                <a:effectLst/>
                <a:ea typeface="Times New Roman" panose="02020603050405020304" pitchFamily="18" charset="0"/>
              </a:rPr>
              <a:t>from the delivered food orders.</a:t>
            </a:r>
            <a:endParaRPr lang="en-IN" sz="1800" dirty="0">
              <a:effectLst/>
              <a:ea typeface="Times New Roman" panose="02020603050405020304" pitchFamily="18" charset="0"/>
            </a:endParaRPr>
          </a:p>
          <a:p>
            <a:pPr marL="0" indent="0">
              <a:buNone/>
            </a:pPr>
            <a:r>
              <a:rPr lang="en-US" dirty="0"/>
              <a:t> </a:t>
            </a:r>
            <a:endParaRPr lang="en-IN" dirty="0"/>
          </a:p>
        </p:txBody>
      </p:sp>
    </p:spTree>
    <p:extLst>
      <p:ext uri="{BB962C8B-B14F-4D97-AF65-F5344CB8AC3E}">
        <p14:creationId xmlns:p14="http://schemas.microsoft.com/office/powerpoint/2010/main" val="423303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329F3D-6651-4770-8E81-F9E337C45DA9}"/>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4" name="Title 3">
            <a:extLst>
              <a:ext uri="{FF2B5EF4-FFF2-40B4-BE49-F238E27FC236}">
                <a16:creationId xmlns:a16="http://schemas.microsoft.com/office/drawing/2014/main" id="{2E025A10-46A9-4172-BAB9-6BF39DE32352}"/>
              </a:ext>
            </a:extLst>
          </p:cNvPr>
          <p:cNvSpPr>
            <a:spLocks noGrp="1"/>
          </p:cNvSpPr>
          <p:nvPr>
            <p:ph type="title"/>
          </p:nvPr>
        </p:nvSpPr>
        <p:spPr/>
        <p:txBody>
          <a:bodyPr/>
          <a:lstStyle/>
          <a:p>
            <a:r>
              <a:rPr lang="en-US" dirty="0"/>
              <a:t>Aim </a:t>
            </a:r>
            <a:r>
              <a:rPr lang="en-US"/>
              <a:t>and objective</a:t>
            </a:r>
            <a:endParaRPr lang="en-IN" dirty="0"/>
          </a:p>
        </p:txBody>
      </p:sp>
      <p:sp>
        <p:nvSpPr>
          <p:cNvPr id="5" name="Content Placeholder 4">
            <a:extLst>
              <a:ext uri="{FF2B5EF4-FFF2-40B4-BE49-F238E27FC236}">
                <a16:creationId xmlns:a16="http://schemas.microsoft.com/office/drawing/2014/main" id="{1E7A5396-C65D-4291-8387-1DA0A8D9BA22}"/>
              </a:ext>
            </a:extLst>
          </p:cNvPr>
          <p:cNvSpPr>
            <a:spLocks noGrp="1"/>
          </p:cNvSpPr>
          <p:nvPr>
            <p:ph idx="1"/>
          </p:nvPr>
        </p:nvSpPr>
        <p:spPr>
          <a:xfrm>
            <a:off x="581192" y="2272683"/>
            <a:ext cx="11029615" cy="1926455"/>
          </a:xfrm>
        </p:spPr>
        <p:txBody>
          <a:bodyPr/>
          <a:lstStyle/>
          <a:p>
            <a:r>
              <a:rPr lang="en-US" sz="1600" dirty="0"/>
              <a:t>This system is developed to </a:t>
            </a:r>
            <a:r>
              <a:rPr lang="en-US" sz="1600" b="1" dirty="0"/>
              <a:t>automate</a:t>
            </a:r>
            <a:r>
              <a:rPr lang="en-US" sz="1600" dirty="0"/>
              <a:t> day to day activity of a restaurant. Restaurant is a kind of business that serves people all over world with food. This system is developed to provide service facility to restaurant and also to the customer. This restaurant website can be used by customers to place orders without any discrepancies.</a:t>
            </a:r>
            <a:endParaRPr lang="en-IN" sz="1600" dirty="0"/>
          </a:p>
        </p:txBody>
      </p:sp>
    </p:spTree>
    <p:extLst>
      <p:ext uri="{BB962C8B-B14F-4D97-AF65-F5344CB8AC3E}">
        <p14:creationId xmlns:p14="http://schemas.microsoft.com/office/powerpoint/2010/main" val="31885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9B30D2-1975-4E0F-B27F-F345021D5182}"/>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Title 3">
            <a:extLst>
              <a:ext uri="{FF2B5EF4-FFF2-40B4-BE49-F238E27FC236}">
                <a16:creationId xmlns:a16="http://schemas.microsoft.com/office/drawing/2014/main" id="{522B4127-4C08-4B38-8504-FE951CD6B54D}"/>
              </a:ext>
            </a:extLst>
          </p:cNvPr>
          <p:cNvSpPr>
            <a:spLocks noGrp="1"/>
          </p:cNvSpPr>
          <p:nvPr>
            <p:ph type="title"/>
          </p:nvPr>
        </p:nvSpPr>
        <p:spPr/>
        <p:txBody>
          <a:bodyPr/>
          <a:lstStyle/>
          <a:p>
            <a:r>
              <a:rPr lang="en-US" dirty="0"/>
              <a:t>abstract</a:t>
            </a:r>
            <a:endParaRPr lang="en-IN" dirty="0"/>
          </a:p>
        </p:txBody>
      </p:sp>
      <p:sp>
        <p:nvSpPr>
          <p:cNvPr id="5" name="Content Placeholder 4">
            <a:extLst>
              <a:ext uri="{FF2B5EF4-FFF2-40B4-BE49-F238E27FC236}">
                <a16:creationId xmlns:a16="http://schemas.microsoft.com/office/drawing/2014/main" id="{79DF4816-775D-4FA0-9C81-E87AAB02C3EF}"/>
              </a:ext>
            </a:extLst>
          </p:cNvPr>
          <p:cNvSpPr>
            <a:spLocks noGrp="1"/>
          </p:cNvSpPr>
          <p:nvPr>
            <p:ph idx="1"/>
          </p:nvPr>
        </p:nvSpPr>
        <p:spPr/>
        <p:txBody>
          <a:bodyPr/>
          <a:lstStyle/>
          <a:p>
            <a:pPr algn="just">
              <a:lnSpc>
                <a:spcPct val="150000"/>
              </a:lnSpc>
            </a:pPr>
            <a:r>
              <a:rPr lang="en-US" sz="1600" dirty="0">
                <a:ea typeface="Times New Roman" panose="02020603050405020304" pitchFamily="18" charset="0"/>
              </a:rPr>
              <a:t>Restaurant website</a:t>
            </a:r>
            <a:r>
              <a:rPr lang="en-US" sz="1600" dirty="0">
                <a:effectLst/>
                <a:ea typeface="Times New Roman" panose="02020603050405020304" pitchFamily="18" charset="0"/>
              </a:rPr>
              <a:t> is a web-based application that has a number of features that will allow users to </a:t>
            </a:r>
            <a:r>
              <a:rPr lang="en-US" sz="1600" b="1" dirty="0">
                <a:solidFill>
                  <a:schemeClr val="tx1"/>
                </a:solidFill>
                <a:effectLst/>
                <a:ea typeface="Times New Roman" panose="02020603050405020304" pitchFamily="18" charset="0"/>
              </a:rPr>
              <a:t>order foods online</a:t>
            </a:r>
            <a:r>
              <a:rPr lang="en-US" sz="1600" dirty="0">
                <a:effectLst/>
                <a:ea typeface="Times New Roman" panose="02020603050405020304" pitchFamily="18" charset="0"/>
              </a:rPr>
              <a:t>. This system as well as the web application’s concept is all clear, it’s the same as real-life scenarios and well-implemented on it. This Food Order Management System Project focuses mainly on </a:t>
            </a:r>
            <a:r>
              <a:rPr lang="en-US" sz="1600" b="1" dirty="0">
                <a:effectLst/>
                <a:ea typeface="Times New Roman" panose="02020603050405020304" pitchFamily="18" charset="0"/>
              </a:rPr>
              <a:t>ordering food and managing food items</a:t>
            </a:r>
            <a:r>
              <a:rPr lang="en-US" sz="1600" dirty="0">
                <a:effectLst/>
                <a:ea typeface="Times New Roman" panose="02020603050405020304" pitchFamily="18" charset="0"/>
              </a:rPr>
              <a:t>. Also, the system displays all the lists of available food categories. In addition, the system allows managing food items too. Tools like </a:t>
            </a:r>
            <a:r>
              <a:rPr lang="en-US" sz="1600" b="1" dirty="0">
                <a:effectLst/>
                <a:ea typeface="Times New Roman" panose="02020603050405020304" pitchFamily="18" charset="0"/>
              </a:rPr>
              <a:t>HTML, CSS, JavaScript, PHP</a:t>
            </a:r>
            <a:r>
              <a:rPr lang="en-US" sz="1600" dirty="0">
                <a:effectLst/>
                <a:ea typeface="Times New Roman" panose="02020603050405020304" pitchFamily="18" charset="0"/>
              </a:rPr>
              <a:t> were used to develop Food Ordering System.</a:t>
            </a:r>
            <a:endParaRPr lang="en-IN" sz="1600" dirty="0">
              <a:effectLst/>
              <a:ea typeface="Times New Roman" panose="02020603050405020304" pitchFamily="18" charset="0"/>
            </a:endParaRPr>
          </a:p>
          <a:p>
            <a:pPr marL="0" indent="0">
              <a:lnSpc>
                <a:spcPct val="150000"/>
              </a:lnSpc>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6136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59114D-4A68-46F0-BBBF-116B02B5895D}"/>
              </a:ext>
            </a:extLst>
          </p:cNvPr>
          <p:cNvSpPr>
            <a:spLocks noGrp="1"/>
          </p:cNvSpPr>
          <p:nvPr>
            <p:ph type="title"/>
          </p:nvPr>
        </p:nvSpPr>
        <p:spPr/>
        <p:txBody>
          <a:bodyPr/>
          <a:lstStyle/>
          <a:p>
            <a:r>
              <a:rPr lang="en-US" dirty="0"/>
              <a:t>Literature review</a:t>
            </a:r>
            <a:endParaRPr lang="en-IN" dirty="0"/>
          </a:p>
        </p:txBody>
      </p:sp>
      <p:sp>
        <p:nvSpPr>
          <p:cNvPr id="5" name="Content Placeholder 4">
            <a:extLst>
              <a:ext uri="{FF2B5EF4-FFF2-40B4-BE49-F238E27FC236}">
                <a16:creationId xmlns:a16="http://schemas.microsoft.com/office/drawing/2014/main" id="{CE87FBE5-DE3E-4FDB-A72C-D9A70D447506}"/>
              </a:ext>
            </a:extLst>
          </p:cNvPr>
          <p:cNvSpPr>
            <a:spLocks noGrp="1"/>
          </p:cNvSpPr>
          <p:nvPr>
            <p:ph idx="1"/>
          </p:nvPr>
        </p:nvSpPr>
        <p:spPr/>
        <p:txBody>
          <a:bodyPr/>
          <a:lstStyle/>
          <a:p>
            <a:pPr marL="0" indent="0">
              <a:buNone/>
            </a:pPr>
            <a:r>
              <a:rPr lang="en-US" dirty="0"/>
              <a:t> </a:t>
            </a:r>
            <a:endParaRPr lang="en-IN" dirty="0"/>
          </a:p>
        </p:txBody>
      </p:sp>
      <p:graphicFrame>
        <p:nvGraphicFramePr>
          <p:cNvPr id="6" name="Table 5">
            <a:extLst>
              <a:ext uri="{FF2B5EF4-FFF2-40B4-BE49-F238E27FC236}">
                <a16:creationId xmlns:a16="http://schemas.microsoft.com/office/drawing/2014/main" id="{62FD7BCA-B975-4FED-8FD2-9B1D348B9BDD}"/>
              </a:ext>
            </a:extLst>
          </p:cNvPr>
          <p:cNvGraphicFramePr>
            <a:graphicFrameLocks noGrp="1"/>
          </p:cNvGraphicFramePr>
          <p:nvPr>
            <p:extLst>
              <p:ext uri="{D42A27DB-BD31-4B8C-83A1-F6EECF244321}">
                <p14:modId xmlns:p14="http://schemas.microsoft.com/office/powerpoint/2010/main" val="318842333"/>
              </p:ext>
            </p:extLst>
          </p:nvPr>
        </p:nvGraphicFramePr>
        <p:xfrm>
          <a:off x="470518" y="2041865"/>
          <a:ext cx="11140292" cy="4722919"/>
        </p:xfrm>
        <a:graphic>
          <a:graphicData uri="http://schemas.openxmlformats.org/drawingml/2006/table">
            <a:tbl>
              <a:tblPr firstRow="1" firstCol="1" bandRow="1">
                <a:tableStyleId>{BC89EF96-8CEA-46FF-86C4-4CE0E7609802}</a:tableStyleId>
              </a:tblPr>
              <a:tblGrid>
                <a:gridCol w="1110335">
                  <a:extLst>
                    <a:ext uri="{9D8B030D-6E8A-4147-A177-3AD203B41FA5}">
                      <a16:colId xmlns:a16="http://schemas.microsoft.com/office/drawing/2014/main" val="2519090592"/>
                    </a:ext>
                  </a:extLst>
                </a:gridCol>
                <a:gridCol w="1422617">
                  <a:extLst>
                    <a:ext uri="{9D8B030D-6E8A-4147-A177-3AD203B41FA5}">
                      <a16:colId xmlns:a16="http://schemas.microsoft.com/office/drawing/2014/main" val="434698786"/>
                    </a:ext>
                  </a:extLst>
                </a:gridCol>
                <a:gridCol w="3019844">
                  <a:extLst>
                    <a:ext uri="{9D8B030D-6E8A-4147-A177-3AD203B41FA5}">
                      <a16:colId xmlns:a16="http://schemas.microsoft.com/office/drawing/2014/main" val="511484692"/>
                    </a:ext>
                  </a:extLst>
                </a:gridCol>
                <a:gridCol w="5587496">
                  <a:extLst>
                    <a:ext uri="{9D8B030D-6E8A-4147-A177-3AD203B41FA5}">
                      <a16:colId xmlns:a16="http://schemas.microsoft.com/office/drawing/2014/main" val="3257157110"/>
                    </a:ext>
                  </a:extLst>
                </a:gridCol>
              </a:tblGrid>
              <a:tr h="316430">
                <a:tc>
                  <a:txBody>
                    <a:bodyPr/>
                    <a:lstStyle/>
                    <a:p>
                      <a:pPr algn="just">
                        <a:lnSpc>
                          <a:spcPct val="150000"/>
                        </a:lnSpc>
                      </a:pPr>
                      <a:r>
                        <a:rPr lang="en-US" sz="1200" b="1" dirty="0">
                          <a:effectLst/>
                          <a:latin typeface="+mn-lt"/>
                          <a:ea typeface="Arial" panose="020B0604020202020204" pitchFamily="34" charset="0"/>
                          <a:cs typeface="Mangal" panose="02040503050203030202" pitchFamily="18" charset="0"/>
                        </a:rPr>
                        <a:t>Year</a:t>
                      </a:r>
                      <a:endParaRPr lang="en-IN" sz="1200" dirty="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just">
                        <a:lnSpc>
                          <a:spcPct val="150000"/>
                        </a:lnSpc>
                      </a:pPr>
                      <a:r>
                        <a:rPr lang="en-US" sz="1200" b="1">
                          <a:solidFill>
                            <a:srgbClr val="000000"/>
                          </a:solidFill>
                          <a:effectLst/>
                          <a:latin typeface="+mn-lt"/>
                          <a:ea typeface="Arial" panose="020B0604020202020204" pitchFamily="34" charset="0"/>
                          <a:cs typeface="Mangal" panose="02040503050203030202" pitchFamily="18" charset="0"/>
                        </a:rPr>
                        <a:t>Author Name</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just">
                        <a:lnSpc>
                          <a:spcPct val="150000"/>
                        </a:lnSpc>
                      </a:pPr>
                      <a:r>
                        <a:rPr lang="en-US" sz="1200" b="1">
                          <a:solidFill>
                            <a:srgbClr val="000000"/>
                          </a:solidFill>
                          <a:effectLst/>
                          <a:latin typeface="+mn-lt"/>
                          <a:ea typeface="Arial" panose="020B0604020202020204" pitchFamily="34" charset="0"/>
                          <a:cs typeface="Mangal" panose="02040503050203030202" pitchFamily="18" charset="0"/>
                        </a:rPr>
                        <a:t>Paper Name</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just">
                        <a:lnSpc>
                          <a:spcPct val="150000"/>
                        </a:lnSpc>
                      </a:pPr>
                      <a:r>
                        <a:rPr lang="en-US" sz="1200" b="1">
                          <a:solidFill>
                            <a:srgbClr val="000000"/>
                          </a:solidFill>
                          <a:effectLst/>
                          <a:latin typeface="+mn-lt"/>
                          <a:ea typeface="Arial" panose="020B0604020202020204" pitchFamily="34" charset="0"/>
                          <a:cs typeface="Mangal" panose="02040503050203030202" pitchFamily="18" charset="0"/>
                        </a:rPr>
                        <a:t>Description</a:t>
                      </a:r>
                      <a:endParaRPr lang="en-IN" sz="1200">
                        <a:effectLst/>
                        <a:latin typeface="+mn-lt"/>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936948243"/>
                  </a:ext>
                </a:extLst>
              </a:tr>
              <a:tr h="911147">
                <a:tc>
                  <a:txBody>
                    <a:bodyPr/>
                    <a:lstStyle/>
                    <a:p>
                      <a:pPr algn="just">
                        <a:lnSpc>
                          <a:spcPct val="150000"/>
                        </a:lnSpc>
                      </a:pPr>
                      <a:r>
                        <a:rPr lang="en-US" sz="1200">
                          <a:solidFill>
                            <a:srgbClr val="000000"/>
                          </a:solidFill>
                          <a:effectLst/>
                          <a:latin typeface="+mn-lt"/>
                          <a:ea typeface="Arial" panose="020B0604020202020204" pitchFamily="34" charset="0"/>
                          <a:cs typeface="Mangal" panose="02040503050203030202" pitchFamily="18" charset="0"/>
                        </a:rPr>
                        <a:t>2018</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just">
                        <a:lnSpc>
                          <a:spcPct val="150000"/>
                        </a:lnSpc>
                      </a:pPr>
                      <a:r>
                        <a:rPr lang="en-US" sz="1200" dirty="0">
                          <a:solidFill>
                            <a:srgbClr val="000000"/>
                          </a:solidFill>
                          <a:effectLst/>
                          <a:latin typeface="+mn-lt"/>
                          <a:ea typeface="Calibri" panose="020F0502020204030204" pitchFamily="34" charset="0"/>
                          <a:cs typeface="Mangal" panose="02040503050203030202" pitchFamily="18" charset="0"/>
                        </a:rPr>
                        <a:t>Madhura M. Joshi</a:t>
                      </a:r>
                      <a:r>
                        <a:rPr lang="en-US" sz="1200" dirty="0">
                          <a:solidFill>
                            <a:srgbClr val="000000"/>
                          </a:solidFill>
                          <a:effectLst/>
                          <a:latin typeface="+mn-lt"/>
                          <a:ea typeface="Arial" panose="020B0604020202020204" pitchFamily="34" charset="0"/>
                          <a:cs typeface="Mangal" panose="02040503050203030202" pitchFamily="18" charset="0"/>
                        </a:rPr>
                        <a:t> </a:t>
                      </a:r>
                      <a:endParaRPr lang="en-IN" sz="1200" dirty="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l">
                        <a:lnSpc>
                          <a:spcPct val="106000"/>
                        </a:lnSpc>
                      </a:pPr>
                      <a:r>
                        <a:rPr lang="en-US" sz="1200" dirty="0">
                          <a:solidFill>
                            <a:srgbClr val="000000"/>
                          </a:solidFill>
                          <a:effectLst/>
                          <a:latin typeface="+mn-lt"/>
                          <a:ea typeface="Times New Roman" panose="02020603050405020304" pitchFamily="18" charset="0"/>
                          <a:cs typeface="Mangal" panose="02040503050203030202" pitchFamily="18" charset="0"/>
                        </a:rPr>
                        <a:t>Automated Food Ordering System with Real - Time Customer Feedback</a:t>
                      </a:r>
                      <a:endParaRPr lang="en-IN" sz="1200" dirty="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l">
                        <a:lnSpc>
                          <a:spcPct val="106000"/>
                        </a:lnSpc>
                      </a:pPr>
                      <a:r>
                        <a:rPr lang="en-US" sz="1200">
                          <a:solidFill>
                            <a:srgbClr val="000000"/>
                          </a:solidFill>
                          <a:effectLst/>
                          <a:latin typeface="+mn-lt"/>
                          <a:ea typeface="Calibri" panose="020F0502020204030204" pitchFamily="34" charset="0"/>
                          <a:cs typeface="Mangal" panose="02040503050203030202" pitchFamily="18" charset="0"/>
                        </a:rPr>
                        <a:t>Since the recent revolutionary trend </a:t>
                      </a:r>
                      <a:endParaRPr lang="en-IN" sz="1200">
                        <a:effectLst/>
                        <a:latin typeface="+mn-lt"/>
                        <a:ea typeface="Times New Roman" panose="02020603050405020304" pitchFamily="18" charset="0"/>
                        <a:cs typeface="Mangal" panose="02040503050203030202" pitchFamily="18" charset="0"/>
                      </a:endParaRPr>
                    </a:p>
                    <a:p>
                      <a:pPr algn="l">
                        <a:lnSpc>
                          <a:spcPct val="106000"/>
                        </a:lnSpc>
                      </a:pPr>
                      <a:r>
                        <a:rPr lang="en-US" sz="1200">
                          <a:solidFill>
                            <a:srgbClr val="000000"/>
                          </a:solidFill>
                          <a:effectLst/>
                          <a:latin typeface="+mn-lt"/>
                          <a:ea typeface="Calibri" panose="020F0502020204030204" pitchFamily="34" charset="0"/>
                          <a:cs typeface="Mangal" panose="02040503050203030202" pitchFamily="18" charset="0"/>
                        </a:rPr>
                        <a:t>has been made by the smartphones usage in which the</a:t>
                      </a:r>
                      <a:endParaRPr lang="en-IN" sz="1200">
                        <a:effectLst/>
                        <a:latin typeface="+mn-lt"/>
                        <a:ea typeface="Times New Roman" panose="02020603050405020304" pitchFamily="18" charset="0"/>
                        <a:cs typeface="Mangal" panose="02040503050203030202" pitchFamily="18" charset="0"/>
                      </a:endParaRPr>
                    </a:p>
                    <a:p>
                      <a:pPr algn="l">
                        <a:lnSpc>
                          <a:spcPct val="106000"/>
                        </a:lnSpc>
                      </a:pPr>
                      <a:r>
                        <a:rPr lang="en-US" sz="1200">
                          <a:solidFill>
                            <a:srgbClr val="000000"/>
                          </a:solidFill>
                          <a:effectLst/>
                          <a:latin typeface="+mn-lt"/>
                          <a:ea typeface="Calibri" panose="020F0502020204030204" pitchFamily="34" charset="0"/>
                          <a:cs typeface="Mangal" panose="02040503050203030202" pitchFamily="18" charset="0"/>
                        </a:rPr>
                        <a:t>android is an operating system this platform is </a:t>
                      </a:r>
                      <a:endParaRPr lang="en-IN" sz="1200">
                        <a:effectLst/>
                        <a:latin typeface="+mn-lt"/>
                        <a:ea typeface="Times New Roman" panose="02020603050405020304" pitchFamily="18" charset="0"/>
                        <a:cs typeface="Mangal" panose="02040503050203030202" pitchFamily="18" charset="0"/>
                      </a:endParaRPr>
                    </a:p>
                    <a:p>
                      <a:pPr algn="l">
                        <a:lnSpc>
                          <a:spcPct val="106000"/>
                        </a:lnSpc>
                      </a:pPr>
                      <a:r>
                        <a:rPr lang="en-US" sz="1200">
                          <a:solidFill>
                            <a:srgbClr val="000000"/>
                          </a:solidFill>
                          <a:effectLst/>
                          <a:latin typeface="+mn-lt"/>
                          <a:ea typeface="Calibri" panose="020F0502020204030204" pitchFamily="34" charset="0"/>
                          <a:cs typeface="Mangal" panose="02040503050203030202" pitchFamily="18" charset="0"/>
                        </a:rPr>
                        <a:t>helpful not only for the customers but they are useful </a:t>
                      </a:r>
                      <a:endParaRPr lang="en-IN" sz="1200">
                        <a:effectLst/>
                        <a:latin typeface="+mn-lt"/>
                        <a:ea typeface="Times New Roman" panose="02020603050405020304" pitchFamily="18" charset="0"/>
                        <a:cs typeface="Mangal" panose="02040503050203030202" pitchFamily="18" charset="0"/>
                      </a:endParaRPr>
                    </a:p>
                    <a:p>
                      <a:pPr algn="l">
                        <a:lnSpc>
                          <a:spcPct val="106000"/>
                        </a:lnSpc>
                      </a:pPr>
                      <a:r>
                        <a:rPr lang="en-US" sz="1200">
                          <a:solidFill>
                            <a:srgbClr val="000000"/>
                          </a:solidFill>
                          <a:effectLst/>
                          <a:latin typeface="+mn-lt"/>
                          <a:ea typeface="Calibri" panose="020F0502020204030204" pitchFamily="34" charset="0"/>
                          <a:cs typeface="Mangal" panose="02040503050203030202" pitchFamily="18" charset="0"/>
                        </a:rPr>
                        <a:t>for administrators to manage their management.</a:t>
                      </a:r>
                      <a:endParaRPr lang="en-IN" sz="1200">
                        <a:effectLst/>
                        <a:latin typeface="+mn-lt"/>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049367382"/>
                  </a:ext>
                </a:extLst>
              </a:tr>
              <a:tr h="849168">
                <a:tc>
                  <a:txBody>
                    <a:bodyPr/>
                    <a:lstStyle/>
                    <a:p>
                      <a:pPr algn="just">
                        <a:lnSpc>
                          <a:spcPct val="150000"/>
                        </a:lnSpc>
                      </a:pPr>
                      <a:r>
                        <a:rPr lang="en-US" sz="1200">
                          <a:solidFill>
                            <a:srgbClr val="000000"/>
                          </a:solidFill>
                          <a:effectLst/>
                          <a:latin typeface="+mn-lt"/>
                          <a:ea typeface="Arial" panose="020B0604020202020204" pitchFamily="34" charset="0"/>
                          <a:cs typeface="Mangal" panose="02040503050203030202" pitchFamily="18" charset="0"/>
                        </a:rPr>
                        <a:t>2016</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just">
                        <a:lnSpc>
                          <a:spcPct val="150000"/>
                        </a:lnSpc>
                      </a:pPr>
                      <a:r>
                        <a:rPr lang="en-US" sz="1200">
                          <a:solidFill>
                            <a:srgbClr val="000000"/>
                          </a:solidFill>
                          <a:effectLst/>
                          <a:latin typeface="+mn-lt"/>
                          <a:ea typeface="Calibri" panose="020F0502020204030204" pitchFamily="34" charset="0"/>
                          <a:cs typeface="Mangal" panose="02040503050203030202" pitchFamily="18" charset="0"/>
                        </a:rPr>
                        <a:t>Mayur D. Jakhete</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l">
                        <a:lnSpc>
                          <a:spcPct val="106000"/>
                        </a:lnSpc>
                      </a:pPr>
                      <a:r>
                        <a:rPr lang="en-US" sz="1200" dirty="0">
                          <a:solidFill>
                            <a:srgbClr val="000000"/>
                          </a:solidFill>
                          <a:effectLst/>
                          <a:latin typeface="+mn-lt"/>
                          <a:ea typeface="Calibri" panose="020F0502020204030204" pitchFamily="34" charset="0"/>
                          <a:cs typeface="Mangal" panose="02040503050203030202" pitchFamily="18" charset="0"/>
                        </a:rPr>
                        <a:t>Implementation of</a:t>
                      </a:r>
                      <a:endParaRPr lang="en-IN" sz="1200" dirty="0">
                        <a:effectLst/>
                        <a:latin typeface="+mn-lt"/>
                        <a:ea typeface="Times New Roman" panose="02020603050405020304" pitchFamily="18" charset="0"/>
                        <a:cs typeface="Mangal" panose="02040503050203030202" pitchFamily="18" charset="0"/>
                      </a:endParaRPr>
                    </a:p>
                    <a:p>
                      <a:pPr algn="just">
                        <a:lnSpc>
                          <a:spcPct val="150000"/>
                        </a:lnSpc>
                      </a:pPr>
                      <a:r>
                        <a:rPr lang="en-US" sz="1200" dirty="0">
                          <a:solidFill>
                            <a:srgbClr val="000000"/>
                          </a:solidFill>
                          <a:effectLst/>
                          <a:latin typeface="+mn-lt"/>
                          <a:ea typeface="Calibri" panose="020F0502020204030204" pitchFamily="34" charset="0"/>
                          <a:cs typeface="Mangal" panose="02040503050203030202" pitchFamily="18" charset="0"/>
                        </a:rPr>
                        <a:t>Smart Restaurant with E-Menu Card</a:t>
                      </a:r>
                      <a:endParaRPr lang="en-IN" sz="1200" dirty="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l">
                        <a:lnSpc>
                          <a:spcPct val="106000"/>
                        </a:lnSpc>
                      </a:pPr>
                      <a:r>
                        <a:rPr lang="en-US" sz="1200">
                          <a:solidFill>
                            <a:srgbClr val="000000"/>
                          </a:solidFill>
                          <a:effectLst/>
                          <a:latin typeface="+mn-lt"/>
                          <a:ea typeface="Cambria" panose="02040503050406030204" pitchFamily="18" charset="0"/>
                          <a:cs typeface="Mangal" panose="02040503050203030202" pitchFamily="18" charset="0"/>
                        </a:rPr>
                        <a:t>This platform is made for the table </a:t>
                      </a:r>
                      <a:endParaRPr lang="en-IN" sz="1200">
                        <a:effectLst/>
                        <a:latin typeface="+mn-lt"/>
                        <a:ea typeface="Times New Roman" panose="02020603050405020304" pitchFamily="18" charset="0"/>
                        <a:cs typeface="Mangal" panose="02040503050203030202" pitchFamily="18" charset="0"/>
                      </a:endParaRPr>
                    </a:p>
                    <a:p>
                      <a:pPr algn="l">
                        <a:lnSpc>
                          <a:spcPct val="106000"/>
                        </a:lnSpc>
                      </a:pPr>
                      <a:r>
                        <a:rPr lang="en-US" sz="1200">
                          <a:solidFill>
                            <a:srgbClr val="000000"/>
                          </a:solidFill>
                          <a:effectLst/>
                          <a:latin typeface="+mn-lt"/>
                          <a:ea typeface="Cambria" panose="02040503050406030204" pitchFamily="18" charset="0"/>
                          <a:cs typeface="Mangal" panose="02040503050203030202" pitchFamily="18" charset="0"/>
                        </a:rPr>
                        <a:t>reservation as well as the food ordering system</a:t>
                      </a:r>
                      <a:endParaRPr lang="en-IN" sz="1200">
                        <a:effectLst/>
                        <a:latin typeface="+mn-lt"/>
                        <a:ea typeface="Times New Roman" panose="02020603050405020304" pitchFamily="18" charset="0"/>
                        <a:cs typeface="Mangal" panose="02040503050203030202" pitchFamily="18" charset="0"/>
                      </a:endParaRPr>
                    </a:p>
                    <a:p>
                      <a:pPr algn="l">
                        <a:lnSpc>
                          <a:spcPct val="106000"/>
                        </a:lnSpc>
                      </a:pPr>
                      <a:r>
                        <a:rPr lang="en-US" sz="1200">
                          <a:solidFill>
                            <a:srgbClr val="000000"/>
                          </a:solidFill>
                          <a:effectLst/>
                          <a:latin typeface="+mn-lt"/>
                          <a:ea typeface="Cambria" panose="02040503050406030204" pitchFamily="18" charset="0"/>
                          <a:cs typeface="Mangal" panose="02040503050203030202" pitchFamily="18" charset="0"/>
                        </a:rPr>
                        <a:t>simultaneously.</a:t>
                      </a:r>
                      <a:endParaRPr lang="en-IN" sz="1200">
                        <a:effectLst/>
                        <a:latin typeface="+mn-lt"/>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748458637"/>
                  </a:ext>
                </a:extLst>
              </a:tr>
              <a:tr h="705831">
                <a:tc>
                  <a:txBody>
                    <a:bodyPr/>
                    <a:lstStyle/>
                    <a:p>
                      <a:pPr algn="just">
                        <a:lnSpc>
                          <a:spcPct val="150000"/>
                        </a:lnSpc>
                      </a:pPr>
                      <a:r>
                        <a:rPr lang="en-US" sz="1200">
                          <a:solidFill>
                            <a:srgbClr val="000000"/>
                          </a:solidFill>
                          <a:effectLst/>
                          <a:latin typeface="+mn-lt"/>
                          <a:ea typeface="Arial" panose="020B0604020202020204" pitchFamily="34" charset="0"/>
                          <a:cs typeface="Mangal" panose="02040503050203030202" pitchFamily="18" charset="0"/>
                        </a:rPr>
                        <a:t>2014</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just">
                        <a:lnSpc>
                          <a:spcPct val="150000"/>
                        </a:lnSpc>
                      </a:pPr>
                      <a:r>
                        <a:rPr lang="en-US" sz="1200">
                          <a:solidFill>
                            <a:srgbClr val="000000"/>
                          </a:solidFill>
                          <a:effectLst/>
                          <a:latin typeface="+mn-lt"/>
                          <a:ea typeface="Arial" panose="020B0604020202020204" pitchFamily="34" charset="0"/>
                          <a:cs typeface="Mangal" panose="02040503050203030202" pitchFamily="18" charset="0"/>
                        </a:rPr>
                        <a:t>Prajakta Kulkarni</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l">
                        <a:lnSpc>
                          <a:spcPct val="106000"/>
                        </a:lnSpc>
                      </a:pPr>
                      <a:r>
                        <a:rPr lang="en-US" sz="1200">
                          <a:solidFill>
                            <a:srgbClr val="000000"/>
                          </a:solidFill>
                          <a:effectLst/>
                          <a:latin typeface="+mn-lt"/>
                          <a:ea typeface="Times New Roman" panose="02020603050405020304" pitchFamily="18" charset="0"/>
                          <a:cs typeface="Mangal" panose="02040503050203030202" pitchFamily="18" charset="0"/>
                        </a:rPr>
                        <a:t>Digital Table Booking and Food Ordering </a:t>
                      </a:r>
                      <a:endParaRPr lang="en-IN" sz="1200">
                        <a:effectLst/>
                        <a:latin typeface="+mn-lt"/>
                        <a:ea typeface="Times New Roman" panose="02020603050405020304" pitchFamily="18" charset="0"/>
                        <a:cs typeface="Mangal" panose="02040503050203030202" pitchFamily="18" charset="0"/>
                      </a:endParaRPr>
                    </a:p>
                    <a:p>
                      <a:pPr algn="just">
                        <a:lnSpc>
                          <a:spcPct val="150000"/>
                        </a:lnSpc>
                      </a:pPr>
                      <a:r>
                        <a:rPr lang="en-US" sz="1200">
                          <a:solidFill>
                            <a:srgbClr val="000000"/>
                          </a:solidFill>
                          <a:effectLst/>
                          <a:latin typeface="+mn-lt"/>
                          <a:ea typeface="Times New Roman" panose="02020603050405020304" pitchFamily="18" charset="0"/>
                          <a:cs typeface="Mangal" panose="02040503050203030202" pitchFamily="18" charset="0"/>
                        </a:rPr>
                        <a:t>System Using Android</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l">
                        <a:lnSpc>
                          <a:spcPct val="106000"/>
                        </a:lnSpc>
                      </a:pPr>
                      <a:r>
                        <a:rPr lang="en-US" sz="1200" dirty="0">
                          <a:solidFill>
                            <a:srgbClr val="000000"/>
                          </a:solidFill>
                          <a:effectLst/>
                          <a:latin typeface="+mn-lt"/>
                          <a:ea typeface="Arial" panose="020B0604020202020204" pitchFamily="34" charset="0"/>
                          <a:cs typeface="Mangal" panose="02040503050203030202" pitchFamily="18" charset="0"/>
                        </a:rPr>
                        <a:t>In the past years the  mobile usage and the computing has also brought a lot  of change in the technology and the smartphones have been upgrading day by day </a:t>
                      </a:r>
                      <a:r>
                        <a:rPr lang="en-US" sz="1200" dirty="0" err="1">
                          <a:solidFill>
                            <a:srgbClr val="000000"/>
                          </a:solidFill>
                          <a:effectLst/>
                          <a:latin typeface="+mn-lt"/>
                          <a:ea typeface="Arial" panose="020B0604020202020204" pitchFamily="34" charset="0"/>
                          <a:cs typeface="Mangal" panose="02040503050203030202" pitchFamily="18" charset="0"/>
                        </a:rPr>
                        <a:t>alongwith</a:t>
                      </a:r>
                      <a:r>
                        <a:rPr lang="en-US" sz="1200" dirty="0">
                          <a:solidFill>
                            <a:srgbClr val="000000"/>
                          </a:solidFill>
                          <a:effectLst/>
                          <a:latin typeface="+mn-lt"/>
                          <a:ea typeface="Arial" panose="020B0604020202020204" pitchFamily="34" charset="0"/>
                          <a:cs typeface="Mangal" panose="02040503050203030202" pitchFamily="18" charset="0"/>
                        </a:rPr>
                        <a:t> making things work easy like our Food Ordering System.</a:t>
                      </a:r>
                      <a:endParaRPr lang="en-IN" sz="1200" dirty="0">
                        <a:effectLst/>
                        <a:latin typeface="+mn-lt"/>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830687861"/>
                  </a:ext>
                </a:extLst>
              </a:tr>
              <a:tr h="649267">
                <a:tc>
                  <a:txBody>
                    <a:bodyPr/>
                    <a:lstStyle/>
                    <a:p>
                      <a:pPr algn="just">
                        <a:lnSpc>
                          <a:spcPct val="150000"/>
                        </a:lnSpc>
                      </a:pPr>
                      <a:r>
                        <a:rPr lang="en-US" sz="1200">
                          <a:solidFill>
                            <a:srgbClr val="000000"/>
                          </a:solidFill>
                          <a:effectLst/>
                          <a:latin typeface="+mn-lt"/>
                          <a:ea typeface="Calibri" panose="020F0502020204030204" pitchFamily="34" charset="0"/>
                          <a:cs typeface="Mangal" panose="02040503050203030202" pitchFamily="18" charset="0"/>
                        </a:rPr>
                        <a:t>2012</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just">
                        <a:lnSpc>
                          <a:spcPct val="150000"/>
                        </a:lnSpc>
                      </a:pPr>
                      <a:r>
                        <a:rPr lang="en-US" sz="1200">
                          <a:solidFill>
                            <a:srgbClr val="000000"/>
                          </a:solidFill>
                          <a:effectLst/>
                          <a:latin typeface="+mn-lt"/>
                          <a:ea typeface="Times New Roman" panose="02020603050405020304" pitchFamily="18" charset="0"/>
                          <a:cs typeface="Mangal" panose="02040503050203030202" pitchFamily="18" charset="0"/>
                        </a:rPr>
                        <a:t>Eshan Gupta</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l">
                        <a:lnSpc>
                          <a:spcPct val="106000"/>
                        </a:lnSpc>
                      </a:pPr>
                      <a:r>
                        <a:rPr lang="en-US" sz="1200">
                          <a:solidFill>
                            <a:srgbClr val="000000"/>
                          </a:solidFill>
                          <a:effectLst/>
                          <a:latin typeface="+mn-lt"/>
                          <a:ea typeface="Times New Roman" panose="02020603050405020304" pitchFamily="18" charset="0"/>
                          <a:cs typeface="Mangal" panose="02040503050203030202" pitchFamily="18" charset="0"/>
                        </a:rPr>
                        <a:t>Application on Order Management Systems in </a:t>
                      </a:r>
                      <a:endParaRPr lang="en-IN" sz="1200">
                        <a:effectLst/>
                        <a:latin typeface="+mn-lt"/>
                        <a:ea typeface="Times New Roman" panose="02020603050405020304" pitchFamily="18" charset="0"/>
                        <a:cs typeface="Mangal" panose="02040503050203030202" pitchFamily="18" charset="0"/>
                      </a:endParaRPr>
                    </a:p>
                    <a:p>
                      <a:pPr algn="l">
                        <a:lnSpc>
                          <a:spcPct val="106000"/>
                        </a:lnSpc>
                      </a:pPr>
                      <a:r>
                        <a:rPr lang="en-US" sz="1200">
                          <a:solidFill>
                            <a:srgbClr val="000000"/>
                          </a:solidFill>
                          <a:effectLst/>
                          <a:latin typeface="+mn-lt"/>
                          <a:ea typeface="Times New Roman" panose="02020603050405020304" pitchFamily="18" charset="0"/>
                          <a:cs typeface="Mangal" panose="02040503050203030202" pitchFamily="18" charset="0"/>
                        </a:rPr>
                        <a:t>Restaurant</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l">
                        <a:lnSpc>
                          <a:spcPct val="106000"/>
                        </a:lnSpc>
                      </a:pPr>
                      <a:r>
                        <a:rPr lang="en-US" sz="1200" dirty="0">
                          <a:solidFill>
                            <a:srgbClr val="000000"/>
                          </a:solidFill>
                          <a:effectLst/>
                          <a:latin typeface="+mn-lt"/>
                          <a:ea typeface="Arial" panose="020B0604020202020204" pitchFamily="34" charset="0"/>
                          <a:cs typeface="Mangal" panose="02040503050203030202" pitchFamily="18" charset="0"/>
                        </a:rPr>
                        <a:t>Bringing a platform which provides food ordering was encouraged by the customers very much as well as the orders have been increasing day by day when compared to previous </a:t>
                      </a:r>
                      <a:endParaRPr lang="en-IN" sz="1200" dirty="0">
                        <a:effectLst/>
                        <a:latin typeface="+mn-lt"/>
                        <a:ea typeface="Times New Roman" panose="02020603050405020304" pitchFamily="18" charset="0"/>
                        <a:cs typeface="Mangal" panose="02040503050203030202" pitchFamily="18" charset="0"/>
                      </a:endParaRPr>
                    </a:p>
                    <a:p>
                      <a:pPr algn="just">
                        <a:lnSpc>
                          <a:spcPct val="150000"/>
                        </a:lnSpc>
                      </a:pPr>
                      <a:r>
                        <a:rPr lang="en-US" sz="1200" dirty="0">
                          <a:solidFill>
                            <a:srgbClr val="000000"/>
                          </a:solidFill>
                          <a:effectLst/>
                          <a:latin typeface="+mn-lt"/>
                          <a:ea typeface="Arial" panose="020B0604020202020204" pitchFamily="34" charset="0"/>
                          <a:cs typeface="Mangal" panose="02040503050203030202" pitchFamily="18" charset="0"/>
                        </a:rPr>
                        <a:t>years.</a:t>
                      </a:r>
                      <a:endParaRPr lang="en-IN" sz="1200" dirty="0">
                        <a:effectLst/>
                        <a:latin typeface="+mn-lt"/>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735816171"/>
                  </a:ext>
                </a:extLst>
              </a:tr>
              <a:tr h="1070632">
                <a:tc>
                  <a:txBody>
                    <a:bodyPr/>
                    <a:lstStyle/>
                    <a:p>
                      <a:pPr algn="just">
                        <a:lnSpc>
                          <a:spcPct val="150000"/>
                        </a:lnSpc>
                      </a:pPr>
                      <a:r>
                        <a:rPr lang="en-US" sz="1200">
                          <a:solidFill>
                            <a:srgbClr val="000000"/>
                          </a:solidFill>
                          <a:effectLst/>
                          <a:latin typeface="+mn-lt"/>
                          <a:ea typeface="Calibri" panose="020F0502020204030204" pitchFamily="34" charset="0"/>
                          <a:cs typeface="Mangal" panose="02040503050203030202" pitchFamily="18" charset="0"/>
                        </a:rPr>
                        <a:t>2010</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just">
                        <a:lnSpc>
                          <a:spcPct val="150000"/>
                        </a:lnSpc>
                      </a:pPr>
                      <a:r>
                        <a:rPr lang="en-US" sz="1200">
                          <a:solidFill>
                            <a:srgbClr val="000000"/>
                          </a:solidFill>
                          <a:effectLst/>
                          <a:latin typeface="+mn-lt"/>
                          <a:ea typeface="Arial" panose="020B0604020202020204" pitchFamily="34" charset="0"/>
                          <a:cs typeface="Mangal" panose="02040503050203030202" pitchFamily="18" charset="0"/>
                        </a:rPr>
                        <a:t>Soon Nyean Cheong</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l">
                        <a:lnSpc>
                          <a:spcPct val="106000"/>
                        </a:lnSpc>
                      </a:pPr>
                      <a:r>
                        <a:rPr lang="en-US" sz="1200">
                          <a:solidFill>
                            <a:srgbClr val="000000"/>
                          </a:solidFill>
                          <a:effectLst/>
                          <a:latin typeface="+mn-lt"/>
                          <a:ea typeface="Times New Roman" panose="02020603050405020304" pitchFamily="18" charset="0"/>
                          <a:cs typeface="Mangal" panose="02040503050203030202" pitchFamily="18" charset="0"/>
                        </a:rPr>
                        <a:t>Design and Development of  Multi - Touchable E-Restaurant Management System</a:t>
                      </a:r>
                      <a:endParaRPr lang="en-IN" sz="1200">
                        <a:effectLst/>
                        <a:latin typeface="+mn-lt"/>
                        <a:ea typeface="Times New Roman" panose="02020603050405020304" pitchFamily="18" charset="0"/>
                        <a:cs typeface="Mangal" panose="02040503050203030202" pitchFamily="18" charset="0"/>
                      </a:endParaRPr>
                    </a:p>
                  </a:txBody>
                  <a:tcPr marL="68580" marR="68580" marT="0" marB="0"/>
                </a:tc>
                <a:tc>
                  <a:txBody>
                    <a:bodyPr/>
                    <a:lstStyle/>
                    <a:p>
                      <a:pPr algn="l">
                        <a:lnSpc>
                          <a:spcPct val="106000"/>
                        </a:lnSpc>
                      </a:pPr>
                      <a:r>
                        <a:rPr lang="en-US" sz="1200" dirty="0">
                          <a:solidFill>
                            <a:srgbClr val="000000"/>
                          </a:solidFill>
                          <a:effectLst/>
                          <a:latin typeface="+mn-lt"/>
                          <a:ea typeface="Arial" panose="020B0604020202020204" pitchFamily="34" charset="0"/>
                          <a:cs typeface="Mangal" panose="02040503050203030202" pitchFamily="18" charset="0"/>
                        </a:rPr>
                        <a:t>There has been drastic improvements </a:t>
                      </a:r>
                      <a:endParaRPr lang="en-IN" sz="1200" dirty="0">
                        <a:effectLst/>
                        <a:latin typeface="+mn-lt"/>
                        <a:ea typeface="Times New Roman" panose="02020603050405020304" pitchFamily="18" charset="0"/>
                        <a:cs typeface="Mangal" panose="02040503050203030202" pitchFamily="18" charset="0"/>
                      </a:endParaRPr>
                    </a:p>
                    <a:p>
                      <a:pPr algn="l">
                        <a:lnSpc>
                          <a:spcPct val="106000"/>
                        </a:lnSpc>
                      </a:pPr>
                      <a:r>
                        <a:rPr lang="en-US" sz="1200" dirty="0">
                          <a:solidFill>
                            <a:srgbClr val="000000"/>
                          </a:solidFill>
                          <a:effectLst/>
                          <a:latin typeface="+mn-lt"/>
                          <a:ea typeface="Arial" panose="020B0604020202020204" pitchFamily="34" charset="0"/>
                          <a:cs typeface="Mangal" panose="02040503050203030202" pitchFamily="18" charset="0"/>
                        </a:rPr>
                        <a:t>in the technology where we have got the online food </a:t>
                      </a:r>
                      <a:endParaRPr lang="en-IN" sz="1200" dirty="0">
                        <a:effectLst/>
                        <a:latin typeface="+mn-lt"/>
                        <a:ea typeface="Times New Roman" panose="02020603050405020304" pitchFamily="18" charset="0"/>
                        <a:cs typeface="Mangal" panose="02040503050203030202" pitchFamily="18" charset="0"/>
                      </a:endParaRPr>
                    </a:p>
                    <a:p>
                      <a:pPr algn="l">
                        <a:lnSpc>
                          <a:spcPct val="106000"/>
                        </a:lnSpc>
                      </a:pPr>
                      <a:r>
                        <a:rPr lang="en-US" sz="1200" dirty="0">
                          <a:solidFill>
                            <a:srgbClr val="000000"/>
                          </a:solidFill>
                          <a:effectLst/>
                          <a:latin typeface="+mn-lt"/>
                          <a:ea typeface="Arial" panose="020B0604020202020204" pitchFamily="34" charset="0"/>
                          <a:cs typeface="Mangal" panose="02040503050203030202" pitchFamily="18" charset="0"/>
                        </a:rPr>
                        <a:t>ordering system from remote areas as well known as </a:t>
                      </a:r>
                      <a:endParaRPr lang="en-IN" sz="1200" dirty="0">
                        <a:effectLst/>
                        <a:latin typeface="+mn-lt"/>
                        <a:ea typeface="Times New Roman" panose="02020603050405020304" pitchFamily="18" charset="0"/>
                        <a:cs typeface="Mangal" panose="02040503050203030202" pitchFamily="18" charset="0"/>
                      </a:endParaRPr>
                    </a:p>
                    <a:p>
                      <a:pPr algn="just">
                        <a:lnSpc>
                          <a:spcPct val="150000"/>
                        </a:lnSpc>
                      </a:pPr>
                      <a:r>
                        <a:rPr lang="en-US" sz="1200" dirty="0">
                          <a:solidFill>
                            <a:srgbClr val="000000"/>
                          </a:solidFill>
                          <a:effectLst/>
                          <a:latin typeface="+mn-lt"/>
                          <a:ea typeface="Arial" panose="020B0604020202020204" pitchFamily="34" charset="0"/>
                          <a:cs typeface="Mangal" panose="02040503050203030202" pitchFamily="18" charset="0"/>
                        </a:rPr>
                        <a:t>online food ordering application which makes easy for user to order food.</a:t>
                      </a:r>
                      <a:endParaRPr lang="en-IN" sz="1200" dirty="0">
                        <a:effectLst/>
                        <a:latin typeface="+mn-lt"/>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971963121"/>
                  </a:ext>
                </a:extLst>
              </a:tr>
            </a:tbl>
          </a:graphicData>
        </a:graphic>
      </p:graphicFrame>
    </p:spTree>
    <p:extLst>
      <p:ext uri="{BB962C8B-B14F-4D97-AF65-F5344CB8AC3E}">
        <p14:creationId xmlns:p14="http://schemas.microsoft.com/office/powerpoint/2010/main" val="3225599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CA366-7D67-435F-8383-BF9025E6340F}"/>
              </a:ext>
            </a:extLst>
          </p:cNvPr>
          <p:cNvSpPr>
            <a:spLocks noGrp="1"/>
          </p:cNvSpPr>
          <p:nvPr>
            <p:ph type="title"/>
          </p:nvPr>
        </p:nvSpPr>
        <p:spPr/>
        <p:txBody>
          <a:bodyPr/>
          <a:lstStyle/>
          <a:p>
            <a:r>
              <a:rPr lang="en-US" dirty="0"/>
              <a:t>Methodology (Block diagram)</a:t>
            </a:r>
            <a:endParaRPr lang="en-IN" dirty="0"/>
          </a:p>
        </p:txBody>
      </p:sp>
      <p:pic>
        <p:nvPicPr>
          <p:cNvPr id="6" name="Content Placeholder 5">
            <a:extLst>
              <a:ext uri="{FF2B5EF4-FFF2-40B4-BE49-F238E27FC236}">
                <a16:creationId xmlns:a16="http://schemas.microsoft.com/office/drawing/2014/main" id="{D8026143-5CCF-45AB-909C-C154AA18B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497" y="2181225"/>
            <a:ext cx="7137647" cy="4361618"/>
          </a:xfrm>
          <a:prstGeom prst="rect">
            <a:avLst/>
          </a:prstGeom>
        </p:spPr>
      </p:pic>
      <p:sp>
        <p:nvSpPr>
          <p:cNvPr id="8" name="TextBox 7">
            <a:extLst>
              <a:ext uri="{FF2B5EF4-FFF2-40B4-BE49-F238E27FC236}">
                <a16:creationId xmlns:a16="http://schemas.microsoft.com/office/drawing/2014/main" id="{70D7F923-6F39-4430-B4D2-293EC76CB0F8}"/>
              </a:ext>
            </a:extLst>
          </p:cNvPr>
          <p:cNvSpPr txBox="1"/>
          <p:nvPr/>
        </p:nvSpPr>
        <p:spPr>
          <a:xfrm>
            <a:off x="739065" y="1996559"/>
            <a:ext cx="6094520" cy="369332"/>
          </a:xfrm>
          <a:prstGeom prst="rect">
            <a:avLst/>
          </a:prstGeom>
          <a:noFill/>
        </p:spPr>
        <p:txBody>
          <a:bodyPr wrap="square">
            <a:spAutoFit/>
          </a:bodyPr>
          <a:lstStyle/>
          <a:p>
            <a:r>
              <a:rPr lang="en-US" dirty="0">
                <a:ea typeface="Times New Roman" panose="02020603050405020304" pitchFamily="18" charset="0"/>
              </a:rPr>
              <a:t>Admin side</a:t>
            </a:r>
            <a:endParaRPr lang="en-IN" dirty="0"/>
          </a:p>
        </p:txBody>
      </p:sp>
    </p:spTree>
    <p:extLst>
      <p:ext uri="{BB962C8B-B14F-4D97-AF65-F5344CB8AC3E}">
        <p14:creationId xmlns:p14="http://schemas.microsoft.com/office/powerpoint/2010/main" val="3836332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C069C8-05D9-41B0-820B-6EAABA03D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946" y="538484"/>
            <a:ext cx="2915712" cy="3244622"/>
          </a:xfrm>
          <a:prstGeom prst="rect">
            <a:avLst/>
          </a:prstGeom>
        </p:spPr>
      </p:pic>
      <p:pic>
        <p:nvPicPr>
          <p:cNvPr id="5" name="Picture 4">
            <a:extLst>
              <a:ext uri="{FF2B5EF4-FFF2-40B4-BE49-F238E27FC236}">
                <a16:creationId xmlns:a16="http://schemas.microsoft.com/office/drawing/2014/main" id="{056BBD56-90B6-40CE-9B5D-D1445023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179" y="2370873"/>
            <a:ext cx="3781888" cy="2459115"/>
          </a:xfrm>
          <a:prstGeom prst="rect">
            <a:avLst/>
          </a:prstGeom>
        </p:spPr>
      </p:pic>
      <p:sp>
        <p:nvSpPr>
          <p:cNvPr id="7" name="TextBox 6">
            <a:extLst>
              <a:ext uri="{FF2B5EF4-FFF2-40B4-BE49-F238E27FC236}">
                <a16:creationId xmlns:a16="http://schemas.microsoft.com/office/drawing/2014/main" id="{D54EDF9E-B4A5-4861-B302-77C597E78549}"/>
              </a:ext>
            </a:extLst>
          </p:cNvPr>
          <p:cNvSpPr txBox="1"/>
          <p:nvPr/>
        </p:nvSpPr>
        <p:spPr>
          <a:xfrm>
            <a:off x="534879" y="698662"/>
            <a:ext cx="609452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 </a:t>
            </a:r>
            <a:r>
              <a:rPr lang="en-US" sz="1800" dirty="0">
                <a:effectLst/>
                <a:ea typeface="Times New Roman" panose="02020603050405020304" pitchFamily="18" charset="0"/>
              </a:rPr>
              <a:t>Client side</a:t>
            </a:r>
            <a:endParaRPr lang="en-IN" dirty="0"/>
          </a:p>
        </p:txBody>
      </p:sp>
      <p:pic>
        <p:nvPicPr>
          <p:cNvPr id="6" name="Picture 5">
            <a:extLst>
              <a:ext uri="{FF2B5EF4-FFF2-40B4-BE49-F238E27FC236}">
                <a16:creationId xmlns:a16="http://schemas.microsoft.com/office/drawing/2014/main" id="{26369502-E2B1-4CAA-9745-6E81D6274038}"/>
              </a:ext>
            </a:extLst>
          </p:cNvPr>
          <p:cNvPicPr>
            <a:picLocks noChangeAspect="1"/>
          </p:cNvPicPr>
          <p:nvPr/>
        </p:nvPicPr>
        <p:blipFill rotWithShape="1">
          <a:blip r:embed="rId4">
            <a:extLst>
              <a:ext uri="{28A0092B-C50C-407E-A947-70E740481C1C}">
                <a14:useLocalDpi xmlns:a14="http://schemas.microsoft.com/office/drawing/2010/main" val="0"/>
              </a:ext>
            </a:extLst>
          </a:blip>
          <a:srcRect b="-27269"/>
          <a:stretch/>
        </p:blipFill>
        <p:spPr>
          <a:xfrm>
            <a:off x="2317266" y="4464029"/>
            <a:ext cx="4327713" cy="2797383"/>
          </a:xfrm>
          <a:prstGeom prst="rect">
            <a:avLst/>
          </a:prstGeom>
        </p:spPr>
      </p:pic>
    </p:spTree>
    <p:extLst>
      <p:ext uri="{BB962C8B-B14F-4D97-AF65-F5344CB8AC3E}">
        <p14:creationId xmlns:p14="http://schemas.microsoft.com/office/powerpoint/2010/main" val="347463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EDE3AC-37B5-4882-A3A0-41BF07F894EB}"/>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4" name="Title 3">
            <a:extLst>
              <a:ext uri="{FF2B5EF4-FFF2-40B4-BE49-F238E27FC236}">
                <a16:creationId xmlns:a16="http://schemas.microsoft.com/office/drawing/2014/main" id="{7477913B-68A7-4B5A-91C1-F86AB1A290E2}"/>
              </a:ext>
            </a:extLst>
          </p:cNvPr>
          <p:cNvSpPr>
            <a:spLocks noGrp="1"/>
          </p:cNvSpPr>
          <p:nvPr>
            <p:ph type="title"/>
          </p:nvPr>
        </p:nvSpPr>
        <p:spPr/>
        <p:txBody>
          <a:bodyPr/>
          <a:lstStyle/>
          <a:p>
            <a:r>
              <a:rPr lang="en-US" dirty="0"/>
              <a:t>HARDWARE &amp; SOFTWARE requirements</a:t>
            </a:r>
            <a:endParaRPr lang="en-IN" dirty="0"/>
          </a:p>
        </p:txBody>
      </p:sp>
      <p:sp>
        <p:nvSpPr>
          <p:cNvPr id="5" name="Content Placeholder 4">
            <a:extLst>
              <a:ext uri="{FF2B5EF4-FFF2-40B4-BE49-F238E27FC236}">
                <a16:creationId xmlns:a16="http://schemas.microsoft.com/office/drawing/2014/main" id="{1DD12292-5ADD-4BDC-AAFE-9A0EBCD34C5C}"/>
              </a:ext>
            </a:extLst>
          </p:cNvPr>
          <p:cNvSpPr>
            <a:spLocks noGrp="1"/>
          </p:cNvSpPr>
          <p:nvPr>
            <p:ph idx="1"/>
          </p:nvPr>
        </p:nvSpPr>
        <p:spPr>
          <a:xfrm>
            <a:off x="581192" y="2180496"/>
            <a:ext cx="11029615" cy="4243418"/>
          </a:xfrm>
        </p:spPr>
        <p:txBody>
          <a:bodyPr>
            <a:normAutofit lnSpcReduction="10000"/>
          </a:bodyPr>
          <a:lstStyle/>
          <a:p>
            <a:pPr marL="0" indent="0">
              <a:lnSpc>
                <a:spcPct val="150000"/>
              </a:lnSpc>
              <a:spcAft>
                <a:spcPts val="800"/>
              </a:spcAft>
              <a:buNone/>
            </a:pPr>
            <a:r>
              <a:rPr lang="en-US" sz="1800" b="1" dirty="0">
                <a:effectLst/>
                <a:latin typeface="Times New Roman" panose="02020603050405020304" pitchFamily="18" charset="0"/>
                <a:ea typeface="Times New Roman" panose="02020603050405020304" pitchFamily="18" charset="0"/>
              </a:rPr>
              <a:t>HARDWARE REQUIREMENTS:</a:t>
            </a:r>
          </a:p>
          <a:p>
            <a:pPr>
              <a:lnSpc>
                <a:spcPct val="150000"/>
              </a:lnSpc>
              <a:spcAft>
                <a:spcPts val="800"/>
              </a:spcAft>
            </a:pPr>
            <a:r>
              <a:rPr lang="en-US" sz="1800" u="sng" dirty="0">
                <a:solidFill>
                  <a:schemeClr val="tx1"/>
                </a:solidFill>
                <a:effectLst/>
                <a:latin typeface="Times New Roman" panose="02020603050405020304" pitchFamily="18" charset="0"/>
                <a:ea typeface="Times New Roman" panose="02020603050405020304" pitchFamily="18" charset="0"/>
              </a:rPr>
              <a:t>Processor:</a:t>
            </a:r>
            <a:r>
              <a:rPr lang="en-US" sz="1800" dirty="0">
                <a:effectLst/>
                <a:latin typeface="Times New Roman" panose="02020603050405020304" pitchFamily="18" charset="0"/>
                <a:ea typeface="Times New Roman" panose="02020603050405020304" pitchFamily="18" charset="0"/>
              </a:rPr>
              <a:t> Any PENTIUM Processor</a:t>
            </a:r>
            <a:endParaRPr lang="en-IN" sz="1800"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US" sz="1800" u="sng" dirty="0">
                <a:solidFill>
                  <a:schemeClr val="tx1"/>
                </a:solidFill>
                <a:effectLst/>
                <a:latin typeface="Times New Roman" panose="02020603050405020304" pitchFamily="18" charset="0"/>
                <a:ea typeface="Times New Roman" panose="02020603050405020304" pitchFamily="18" charset="0"/>
              </a:rPr>
              <a:t>RAM:</a:t>
            </a:r>
            <a:r>
              <a:rPr lang="en-US" sz="1800" dirty="0">
                <a:effectLst/>
                <a:latin typeface="Times New Roman" panose="02020603050405020304" pitchFamily="18" charset="0"/>
                <a:ea typeface="Times New Roman" panose="02020603050405020304" pitchFamily="18" charset="0"/>
              </a:rPr>
              <a:t> 2 GB or Above</a:t>
            </a:r>
            <a:endParaRPr lang="en-IN" sz="1800"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US" sz="1800" u="sng" dirty="0">
                <a:solidFill>
                  <a:schemeClr val="tx1"/>
                </a:solidFill>
                <a:effectLst/>
                <a:latin typeface="Times New Roman" panose="02020603050405020304" pitchFamily="18" charset="0"/>
                <a:ea typeface="Times New Roman" panose="02020603050405020304" pitchFamily="18" charset="0"/>
              </a:rPr>
              <a:t>Hard Disk Capacity: </a:t>
            </a:r>
            <a:r>
              <a:rPr lang="en-US" sz="1800" dirty="0">
                <a:effectLst/>
                <a:latin typeface="Times New Roman" panose="02020603050405020304" pitchFamily="18" charset="0"/>
                <a:ea typeface="Times New Roman" panose="02020603050405020304" pitchFamily="18" charset="0"/>
              </a:rPr>
              <a:t>Minimum Requirement is 80 GB</a:t>
            </a:r>
            <a:endParaRPr lang="en-IN" sz="1800"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US" sz="1800" u="sng" dirty="0">
                <a:solidFill>
                  <a:schemeClr val="tx1"/>
                </a:solidFill>
                <a:effectLst/>
                <a:latin typeface="Times New Roman" panose="02020603050405020304" pitchFamily="18" charset="0"/>
                <a:ea typeface="Times New Roman" panose="02020603050405020304" pitchFamily="18" charset="0"/>
              </a:rPr>
              <a:t>Display Type: </a:t>
            </a:r>
            <a:r>
              <a:rPr lang="en-US" sz="1800" dirty="0">
                <a:effectLst/>
                <a:latin typeface="Times New Roman" panose="02020603050405020304" pitchFamily="18" charset="0"/>
                <a:ea typeface="Times New Roman" panose="02020603050405020304" pitchFamily="18" charset="0"/>
              </a:rPr>
              <a:t>Standard VGA or SVGA card</a:t>
            </a:r>
            <a:endParaRPr lang="en-IN" dirty="0">
              <a:latin typeface="Times New Roman" panose="02020603050405020304" pitchFamily="18" charset="0"/>
              <a:ea typeface="Times New Roman" panose="02020603050405020304" pitchFamily="18" charset="0"/>
            </a:endParaRPr>
          </a:p>
          <a:p>
            <a:pPr marL="0" indent="0">
              <a:lnSpc>
                <a:spcPct val="150000"/>
              </a:lnSpc>
              <a:spcAft>
                <a:spcPts val="800"/>
              </a:spcAft>
              <a:buNone/>
            </a:pPr>
            <a:r>
              <a:rPr lang="en-US" b="1" dirty="0">
                <a:latin typeface="Times New Roman" panose="02020603050405020304" pitchFamily="18" charset="0"/>
                <a:cs typeface="Times New Roman" panose="02020603050405020304" pitchFamily="18" charset="0"/>
              </a:rPr>
              <a:t>SOFTWARE REQUIREMENTS:</a:t>
            </a:r>
          </a:p>
          <a:p>
            <a:r>
              <a:rPr lang="en-US" u="sng" dirty="0"/>
              <a:t>Frontend:</a:t>
            </a:r>
            <a:r>
              <a:rPr lang="en-US" dirty="0"/>
              <a:t>  HTML, CSS, JavaScript</a:t>
            </a:r>
          </a:p>
          <a:p>
            <a:r>
              <a:rPr lang="en-US" u="sng" dirty="0"/>
              <a:t>Backend: </a:t>
            </a:r>
            <a:r>
              <a:rPr lang="en-US" dirty="0"/>
              <a:t>PHP, SQL </a:t>
            </a:r>
          </a:p>
          <a:p>
            <a:pPr marL="0" indent="0">
              <a:buNone/>
            </a:pPr>
            <a:endParaRPr lang="en-US" dirty="0"/>
          </a:p>
        </p:txBody>
      </p:sp>
    </p:spTree>
    <p:extLst>
      <p:ext uri="{BB962C8B-B14F-4D97-AF65-F5344CB8AC3E}">
        <p14:creationId xmlns:p14="http://schemas.microsoft.com/office/powerpoint/2010/main" val="1699404250"/>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00870617_win32_fixed.potx" id="{1E2B8DFA-E266-4D12-95DE-76C2876369F1}" vid="{8DEA66BB-F281-4FCE-9053-490C8E939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252</TotalTime>
  <Words>994</Words>
  <Application>Microsoft Office PowerPoint</Application>
  <PresentationFormat>Widescreen</PresentationFormat>
  <Paragraphs>101</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Gill Sans MT</vt:lpstr>
      <vt:lpstr>Times New Roman</vt:lpstr>
      <vt:lpstr>Wingdings</vt:lpstr>
      <vt:lpstr>Wingdings 2</vt:lpstr>
      <vt:lpstr>DividendVTI</vt:lpstr>
      <vt:lpstr>  Group members are :  Shweta Kaware (A-06) (TU3F1920005)                                                                       Karishma Bairi (A-15) (TU3F1920014) (Group Leader)  Nupoora Shinde (A-22) (TU3F1920021)   Ketki Kulkarni (A-53) (TU3F1920053) </vt:lpstr>
      <vt:lpstr>index</vt:lpstr>
      <vt:lpstr>INTRODUCTION</vt:lpstr>
      <vt:lpstr>Aim and objective</vt:lpstr>
      <vt:lpstr>abstract</vt:lpstr>
      <vt:lpstr>Literature review</vt:lpstr>
      <vt:lpstr>Methodology (Block diagram)</vt:lpstr>
      <vt:lpstr>PowerPoint Presentation</vt:lpstr>
      <vt:lpstr>HARDWARE &amp; SOFTWARE requirements</vt:lpstr>
      <vt:lpstr>Output ss</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Group members are :  Shweta Kaware (A-06) (TU3F1920005)                                                                       Karishma Bairi (A-15) (TU3F1920014) (Group Leader)  Nupoora Shinde (A-22) (TU3F1920021)   Ketki Kulkarni (A-53) (TU3F1920053) </dc:title>
  <dc:creator>Ketki Kulkarni</dc:creator>
  <cp:lastModifiedBy>Karishma Bairi</cp:lastModifiedBy>
  <cp:revision>21</cp:revision>
  <dcterms:created xsi:type="dcterms:W3CDTF">2022-02-08T14:56:34Z</dcterms:created>
  <dcterms:modified xsi:type="dcterms:W3CDTF">2022-03-24T07:44:39Z</dcterms:modified>
</cp:coreProperties>
</file>