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74" r:id="rId5"/>
    <p:sldId id="289" r:id="rId6"/>
    <p:sldId id="278" r:id="rId7"/>
    <p:sldId id="271" r:id="rId8"/>
    <p:sldId id="261" r:id="rId9"/>
    <p:sldId id="262" r:id="rId10"/>
    <p:sldId id="287" r:id="rId11"/>
    <p:sldId id="267" r:id="rId12"/>
    <p:sldId id="284" r:id="rId13"/>
    <p:sldId id="268" r:id="rId14"/>
    <p:sldId id="264" r:id="rId15"/>
    <p:sldId id="269"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4" d="100"/>
          <a:sy n="44" d="100"/>
        </p:scale>
        <p:origin x="2467"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9/27/2021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4</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13</a:t>
            </a:fld>
            <a:endParaRPr lang="en-US" dirty="0"/>
          </a:p>
        </p:txBody>
      </p:sp>
    </p:spTree>
    <p:extLst>
      <p:ext uri="{BB962C8B-B14F-4D97-AF65-F5344CB8AC3E}">
        <p14:creationId xmlns:p14="http://schemas.microsoft.com/office/powerpoint/2010/main" val="3909510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slideshare.net/mobile/MILTONKHAN2/tour-management-system" TargetMode="External"/><Relationship Id="rId2" Type="http://schemas.openxmlformats.org/officeDocument/2006/relationships/hyperlink" Target="https://pdfcoffee.com/tourism-management-system-project-report-on-pdf-free.html" TargetMode="External"/><Relationship Id="rId1" Type="http://schemas.openxmlformats.org/officeDocument/2006/relationships/slideLayout" Target="../slideLayouts/slideLayout9.xml"/><Relationship Id="rId5" Type="http://schemas.openxmlformats.org/officeDocument/2006/relationships/hyperlink" Target="https://www.sciencedirect.com/science/article/pii/S2590005620300059" TargetMode="External"/><Relationship Id="rId4" Type="http://schemas.openxmlformats.org/officeDocument/2006/relationships/hyperlink" Target="https://www.researchgate.net/publication/305426547_Intelligent_Tourism_Management_Syste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88894" y="1039639"/>
            <a:ext cx="10614211" cy="1152712"/>
          </a:xfrm>
        </p:spPr>
        <p:txBody>
          <a:bodyPr/>
          <a:lstStyle/>
          <a:p>
            <a:r>
              <a:rPr lang="en-US" dirty="0">
                <a:latin typeface="Cambria" panose="02040503050406030204" pitchFamily="18" charset="0"/>
                <a:ea typeface="Cambria" panose="02040503050406030204" pitchFamily="18" charset="0"/>
              </a:rPr>
              <a:t>Tourism management system</a:t>
            </a:r>
          </a:p>
        </p:txBody>
      </p:sp>
      <p:pic>
        <p:nvPicPr>
          <p:cNvPr id="8" name="Picture Placeholder 7">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a:blip r:embed="rId2"/>
          <a:srcRect t="8783" b="8783"/>
          <a:stretch/>
        </p:blipFill>
        <p:spPr>
          <a:xfrm>
            <a:off x="1643847" y="2752078"/>
            <a:ext cx="8904303" cy="4132555"/>
          </a:xfrm>
        </p:spPr>
      </p:pic>
      <p:pic>
        <p:nvPicPr>
          <p:cNvPr id="6" name="Picture 5">
            <a:extLst>
              <a:ext uri="{FF2B5EF4-FFF2-40B4-BE49-F238E27FC236}">
                <a16:creationId xmlns:a16="http://schemas.microsoft.com/office/drawing/2014/main" id="{5390C9E9-794E-46C5-97FA-B046CD78BFEA}"/>
              </a:ext>
            </a:extLst>
          </p:cNvPr>
          <p:cNvPicPr>
            <a:picLocks noChangeAspect="1"/>
          </p:cNvPicPr>
          <p:nvPr/>
        </p:nvPicPr>
        <p:blipFill>
          <a:blip r:embed="rId3"/>
          <a:stretch>
            <a:fillRect/>
          </a:stretch>
        </p:blipFill>
        <p:spPr>
          <a:xfrm>
            <a:off x="10668000" y="-8878"/>
            <a:ext cx="1430922" cy="693334"/>
          </a:xfrm>
          <a:prstGeom prst="rect">
            <a:avLst/>
          </a:prstGeom>
        </p:spPr>
      </p:pic>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86B2-385D-4602-87EF-7DA57CE54548}"/>
              </a:ext>
            </a:extLst>
          </p:cNvPr>
          <p:cNvSpPr>
            <a:spLocks noGrp="1"/>
          </p:cNvSpPr>
          <p:nvPr>
            <p:ph type="title"/>
          </p:nvPr>
        </p:nvSpPr>
        <p:spPr>
          <a:xfrm>
            <a:off x="838200" y="0"/>
            <a:ext cx="10631010" cy="1411550"/>
          </a:xfrm>
        </p:spPr>
        <p:txBody>
          <a:bodyPr/>
          <a:lstStyle/>
          <a:p>
            <a:r>
              <a:rPr lang="en-US" dirty="0">
                <a:solidFill>
                  <a:schemeClr val="tx1"/>
                </a:solidFill>
                <a:latin typeface="Cambria" panose="02040503050406030204" pitchFamily="18" charset="0"/>
                <a:ea typeface="Cambria" panose="02040503050406030204" pitchFamily="18" charset="0"/>
              </a:rPr>
              <a:t>HARDWARE &amp; SOFTWARE REQUIRENMENTS</a:t>
            </a:r>
            <a:endParaRPr lang="en-IN"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6584579-474C-462D-BD23-416473DC7C06}"/>
              </a:ext>
            </a:extLst>
          </p:cNvPr>
          <p:cNvSpPr>
            <a:spLocks noGrp="1"/>
          </p:cNvSpPr>
          <p:nvPr>
            <p:ph idx="1"/>
          </p:nvPr>
        </p:nvSpPr>
        <p:spPr>
          <a:xfrm>
            <a:off x="838200" y="1953087"/>
            <a:ext cx="10515600" cy="4223876"/>
          </a:xfrm>
        </p:spPr>
        <p:txBody>
          <a:bodyPr/>
          <a:lstStyle/>
          <a:p>
            <a:r>
              <a:rPr lang="en-US" dirty="0"/>
              <a:t> </a:t>
            </a:r>
            <a:r>
              <a:rPr lang="en-US" u="sng" dirty="0">
                <a:solidFill>
                  <a:schemeClr val="tx1"/>
                </a:solidFill>
                <a:cs typeface="Aparajita" panose="02020603050405020304" pitchFamily="18" charset="0"/>
              </a:rPr>
              <a:t>Hardware Specification</a:t>
            </a:r>
          </a:p>
          <a:p>
            <a:pPr marL="45720" indent="0">
              <a:buNone/>
            </a:pPr>
            <a:r>
              <a:rPr lang="en-US" dirty="0">
                <a:solidFill>
                  <a:schemeClr val="tx1"/>
                </a:solidFill>
                <a:cs typeface="Aparajita" panose="02020603050405020304" pitchFamily="18" charset="0"/>
              </a:rPr>
              <a:t>    RAM : 4GB</a:t>
            </a:r>
          </a:p>
          <a:p>
            <a:r>
              <a:rPr lang="en-US" u="sng" dirty="0">
                <a:solidFill>
                  <a:schemeClr val="tx1"/>
                </a:solidFill>
                <a:cs typeface="Aparajita" panose="02020603050405020304" pitchFamily="18" charset="0"/>
              </a:rPr>
              <a:t>Software Specification</a:t>
            </a:r>
          </a:p>
          <a:p>
            <a:pPr marL="45720" indent="0">
              <a:buNone/>
            </a:pPr>
            <a:r>
              <a:rPr lang="en-US" dirty="0">
                <a:solidFill>
                  <a:schemeClr val="tx1"/>
                </a:solidFill>
                <a:cs typeface="Aparajita" panose="02020603050405020304" pitchFamily="18" charset="0"/>
              </a:rPr>
              <a:t>   Any windows operating system</a:t>
            </a:r>
          </a:p>
          <a:p>
            <a:pPr marL="45720" indent="0">
              <a:buNone/>
            </a:pPr>
            <a:r>
              <a:rPr lang="en-US" dirty="0">
                <a:solidFill>
                  <a:schemeClr val="tx1"/>
                </a:solidFill>
                <a:cs typeface="Aparajita" panose="02020603050405020304" pitchFamily="18" charset="0"/>
              </a:rPr>
              <a:t>   Google Chrome extension</a:t>
            </a:r>
            <a:endParaRPr lang="en-IN" dirty="0">
              <a:solidFill>
                <a:schemeClr val="tx1"/>
              </a:solidFill>
              <a:cs typeface="Aparajita" panose="02020603050405020304" pitchFamily="18" charset="0"/>
            </a:endParaRPr>
          </a:p>
        </p:txBody>
      </p:sp>
    </p:spTree>
    <p:extLst>
      <p:ext uri="{BB962C8B-B14F-4D97-AF65-F5344CB8AC3E}">
        <p14:creationId xmlns:p14="http://schemas.microsoft.com/office/powerpoint/2010/main" val="120903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85EE-34D1-4D5D-B77D-3FB1F77F7818}"/>
              </a:ext>
            </a:extLst>
          </p:cNvPr>
          <p:cNvSpPr>
            <a:spLocks noGrp="1"/>
          </p:cNvSpPr>
          <p:nvPr>
            <p:ph type="title"/>
          </p:nvPr>
        </p:nvSpPr>
        <p:spPr>
          <a:xfrm>
            <a:off x="838200" y="0"/>
            <a:ext cx="10241280" cy="1234440"/>
          </a:xfrm>
        </p:spPr>
        <p:txBody>
          <a:bodyPr/>
          <a:lstStyle/>
          <a:p>
            <a:r>
              <a:rPr lang="en-US" dirty="0">
                <a:solidFill>
                  <a:schemeClr val="tx1"/>
                </a:solidFill>
                <a:latin typeface="Cambria" panose="02040503050406030204" pitchFamily="18" charset="0"/>
                <a:ea typeface="Cambria" panose="02040503050406030204" pitchFamily="18" charset="0"/>
              </a:rPr>
              <a:t>CONCLUSION</a:t>
            </a:r>
            <a:endParaRPr lang="en-IN"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9916D54-2A71-4A34-ADCA-2DA356B0C566}"/>
              </a:ext>
            </a:extLst>
          </p:cNvPr>
          <p:cNvSpPr>
            <a:spLocks noGrp="1"/>
          </p:cNvSpPr>
          <p:nvPr>
            <p:ph idx="1"/>
          </p:nvPr>
        </p:nvSpPr>
        <p:spPr/>
        <p:txBody>
          <a:bodyPr/>
          <a:lstStyle/>
          <a:p>
            <a:r>
              <a:rPr lang="en-US" dirty="0">
                <a:solidFill>
                  <a:schemeClr val="tx1"/>
                </a:solidFill>
                <a:cs typeface="Aparajita" panose="02020603050405020304" pitchFamily="18" charset="0"/>
              </a:rPr>
              <a:t>After we have completed the project we are sure the problems in the existing website </a:t>
            </a:r>
            <a:r>
              <a:rPr lang="en-US">
                <a:solidFill>
                  <a:schemeClr val="tx1"/>
                </a:solidFill>
                <a:cs typeface="Aparajita" panose="02020603050405020304" pitchFamily="18" charset="0"/>
              </a:rPr>
              <a:t>would have </a:t>
            </a:r>
            <a:r>
              <a:rPr lang="en-US" b="1">
                <a:solidFill>
                  <a:srgbClr val="FF0000"/>
                </a:solidFill>
                <a:cs typeface="Aparajita" panose="02020603050405020304" pitchFamily="18" charset="0"/>
              </a:rPr>
              <a:t>overcome</a:t>
            </a:r>
            <a:r>
              <a:rPr lang="en-US" dirty="0">
                <a:solidFill>
                  <a:schemeClr val="tx1"/>
                </a:solidFill>
                <a:cs typeface="Aparajita" panose="02020603050405020304" pitchFamily="18" charset="0"/>
              </a:rPr>
              <a:t>. The "Tourism Management System" process made computerized to </a:t>
            </a:r>
            <a:r>
              <a:rPr lang="en-US" b="1" dirty="0">
                <a:solidFill>
                  <a:srgbClr val="FF0000"/>
                </a:solidFill>
                <a:cs typeface="Aparajita" panose="02020603050405020304" pitchFamily="18" charset="0"/>
              </a:rPr>
              <a:t>reduce human errors </a:t>
            </a:r>
            <a:r>
              <a:rPr lang="en-US" dirty="0">
                <a:solidFill>
                  <a:schemeClr val="tx1"/>
                </a:solidFill>
                <a:cs typeface="Aparajita" panose="02020603050405020304" pitchFamily="18" charset="0"/>
              </a:rPr>
              <a:t>and to </a:t>
            </a:r>
            <a:r>
              <a:rPr lang="en-US" b="1" dirty="0">
                <a:solidFill>
                  <a:srgbClr val="FF0000"/>
                </a:solidFill>
                <a:cs typeface="Aparajita" panose="02020603050405020304" pitchFamily="18" charset="0"/>
              </a:rPr>
              <a:t>increase the efficiency</a:t>
            </a:r>
            <a:r>
              <a:rPr lang="en-US" dirty="0">
                <a:solidFill>
                  <a:schemeClr val="tx1"/>
                </a:solidFill>
                <a:cs typeface="Aparajita" panose="02020603050405020304" pitchFamily="18" charset="0"/>
              </a:rPr>
              <a:t>. The main focus of this project is to lessen human efforts and to get the correct information about a customer along with proper booking and payment details. </a:t>
            </a:r>
          </a:p>
          <a:p>
            <a:r>
              <a:rPr lang="en-US" dirty="0">
                <a:solidFill>
                  <a:schemeClr val="tx1"/>
                </a:solidFill>
                <a:cs typeface="Aparajita" panose="02020603050405020304" pitchFamily="18" charset="0"/>
              </a:rPr>
              <a:t>This website can be simply utilized by the customers and is powered with extremely </a:t>
            </a:r>
            <a:r>
              <a:rPr lang="en-US" b="1" dirty="0">
                <a:solidFill>
                  <a:srgbClr val="FF0000"/>
                </a:solidFill>
                <a:cs typeface="Aparajita" panose="02020603050405020304" pitchFamily="18" charset="0"/>
              </a:rPr>
              <a:t>customizable strong options </a:t>
            </a:r>
            <a:r>
              <a:rPr lang="en-US" dirty="0">
                <a:solidFill>
                  <a:schemeClr val="tx1"/>
                </a:solidFill>
                <a:cs typeface="Aparajita" panose="02020603050405020304" pitchFamily="18" charset="0"/>
              </a:rPr>
              <a:t>to fulfill each demand of our customers.</a:t>
            </a:r>
          </a:p>
          <a:p>
            <a:r>
              <a:rPr lang="en-US" dirty="0">
                <a:solidFill>
                  <a:schemeClr val="tx1"/>
                </a:solidFill>
                <a:cs typeface="Aparajita" panose="02020603050405020304" pitchFamily="18" charset="0"/>
              </a:rPr>
              <a:t>It also </a:t>
            </a:r>
            <a:r>
              <a:rPr lang="en-US" b="1" dirty="0">
                <a:solidFill>
                  <a:srgbClr val="FF0000"/>
                </a:solidFill>
                <a:cs typeface="Aparajita" panose="02020603050405020304" pitchFamily="18" charset="0"/>
              </a:rPr>
              <a:t>verifies customer id </a:t>
            </a:r>
            <a:r>
              <a:rPr lang="en-US" dirty="0">
                <a:solidFill>
                  <a:schemeClr val="tx1"/>
                </a:solidFill>
                <a:cs typeface="Aparajita" panose="02020603050405020304" pitchFamily="18" charset="0"/>
              </a:rPr>
              <a:t>and  generates payment receipt which is mailed to the customer's registered mail id for the confirmation of payment.</a:t>
            </a:r>
            <a:endParaRPr lang="en-IN" dirty="0">
              <a:solidFill>
                <a:schemeClr val="tx1"/>
              </a:solidFill>
              <a:cs typeface="Aparajita" panose="02020603050405020304" pitchFamily="18" charset="0"/>
            </a:endParaRPr>
          </a:p>
        </p:txBody>
      </p:sp>
    </p:spTree>
    <p:extLst>
      <p:ext uri="{BB962C8B-B14F-4D97-AF65-F5344CB8AC3E}">
        <p14:creationId xmlns:p14="http://schemas.microsoft.com/office/powerpoint/2010/main" val="1687376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8CF6-2A40-47C6-8E80-9C70F9D3886D}"/>
              </a:ext>
            </a:extLst>
          </p:cNvPr>
          <p:cNvSpPr>
            <a:spLocks noGrp="1"/>
          </p:cNvSpPr>
          <p:nvPr>
            <p:ph type="title"/>
          </p:nvPr>
        </p:nvSpPr>
        <p:spPr>
          <a:xfrm>
            <a:off x="838200" y="0"/>
            <a:ext cx="10241280" cy="1234440"/>
          </a:xfrm>
        </p:spPr>
        <p:txBody>
          <a:bodyPr/>
          <a:lstStyle/>
          <a:p>
            <a:r>
              <a:rPr lang="en-US" dirty="0">
                <a:solidFill>
                  <a:schemeClr val="tx1"/>
                </a:solidFill>
                <a:latin typeface="Cambria" panose="02040503050406030204" pitchFamily="18" charset="0"/>
                <a:ea typeface="Cambria" panose="02040503050406030204" pitchFamily="18" charset="0"/>
              </a:rPr>
              <a:t>REFERENCES</a:t>
            </a:r>
            <a:endParaRPr lang="en-IN"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47E50F8-DBB0-42EA-819B-036012350494}"/>
              </a:ext>
            </a:extLst>
          </p:cNvPr>
          <p:cNvSpPr>
            <a:spLocks noGrp="1"/>
          </p:cNvSpPr>
          <p:nvPr>
            <p:ph idx="1"/>
          </p:nvPr>
        </p:nvSpPr>
        <p:spPr/>
        <p:txBody>
          <a:bodyPr/>
          <a:lstStyle/>
          <a:p>
            <a:r>
              <a:rPr lang="en-US" dirty="0"/>
              <a:t> </a:t>
            </a:r>
            <a:r>
              <a:rPr lang="en-US" dirty="0">
                <a:solidFill>
                  <a:schemeClr val="tx1"/>
                </a:solidFill>
                <a:cs typeface="Aparajita" panose="02020603050405020304" pitchFamily="18" charset="0"/>
                <a:hlinkClick r:id="rId2">
                  <a:extLst>
                    <a:ext uri="{A12FA001-AC4F-418D-AE19-62706E023703}">
                      <ahyp:hlinkClr xmlns:ahyp="http://schemas.microsoft.com/office/drawing/2018/hyperlinkcolor" val="tx"/>
                    </a:ext>
                  </a:extLst>
                </a:hlinkClick>
              </a:rPr>
              <a:t>https://pdfcoffee.com/tourism-management-system-project-report-on-pdf-free.html</a:t>
            </a:r>
            <a:endParaRPr lang="en-US" dirty="0">
              <a:solidFill>
                <a:schemeClr val="tx1"/>
              </a:solidFill>
              <a:cs typeface="Aparajita" panose="02020603050405020304" pitchFamily="18" charset="0"/>
            </a:endParaRPr>
          </a:p>
          <a:p>
            <a:r>
              <a:rPr lang="en-US" dirty="0">
                <a:solidFill>
                  <a:schemeClr val="tx1"/>
                </a:solidFill>
                <a:cs typeface="Aparajita" panose="02020603050405020304" pitchFamily="18" charset="0"/>
              </a:rPr>
              <a:t> </a:t>
            </a:r>
            <a:r>
              <a:rPr lang="en-US" dirty="0">
                <a:solidFill>
                  <a:schemeClr val="tx1"/>
                </a:solidFill>
                <a:cs typeface="Aparajita" panose="02020603050405020304" pitchFamily="18" charset="0"/>
                <a:hlinkClick r:id="rId3">
                  <a:extLst>
                    <a:ext uri="{A12FA001-AC4F-418D-AE19-62706E023703}">
                      <ahyp:hlinkClr xmlns:ahyp="http://schemas.microsoft.com/office/drawing/2018/hyperlinkcolor" val="tx"/>
                    </a:ext>
                  </a:extLst>
                </a:hlinkClick>
              </a:rPr>
              <a:t>https://www.slideshare.net/mobile/MILTONKHAN2/tour-management-system</a:t>
            </a:r>
            <a:endParaRPr lang="en-US" dirty="0">
              <a:solidFill>
                <a:schemeClr val="tx1"/>
              </a:solidFill>
              <a:cs typeface="Aparajita" panose="02020603050405020304" pitchFamily="18" charset="0"/>
            </a:endParaRPr>
          </a:p>
          <a:p>
            <a:r>
              <a:rPr lang="en-US" dirty="0">
                <a:solidFill>
                  <a:schemeClr val="tx1"/>
                </a:solidFill>
                <a:cs typeface="Aparajita" panose="02020603050405020304" pitchFamily="18" charset="0"/>
                <a:hlinkClick r:id="rId4">
                  <a:extLst>
                    <a:ext uri="{A12FA001-AC4F-418D-AE19-62706E023703}">
                      <ahyp:hlinkClr xmlns:ahyp="http://schemas.microsoft.com/office/drawing/2018/hyperlinkcolor" val="tx"/>
                    </a:ext>
                  </a:extLst>
                </a:hlinkClick>
              </a:rPr>
              <a:t>https://www.researchgate.net/publication/305426547_Intelligent_Tourism_Management_System</a:t>
            </a:r>
            <a:endParaRPr lang="en-US" dirty="0">
              <a:solidFill>
                <a:schemeClr val="tx1"/>
              </a:solidFill>
              <a:cs typeface="Aparajita" panose="02020603050405020304" pitchFamily="18" charset="0"/>
            </a:endParaRPr>
          </a:p>
          <a:p>
            <a:r>
              <a:rPr lang="en-IN" dirty="0">
                <a:solidFill>
                  <a:schemeClr val="tx1"/>
                </a:solidFill>
                <a:cs typeface="Aparajita" panose="02020603050405020304" pitchFamily="18" charset="0"/>
              </a:rPr>
              <a:t> </a:t>
            </a:r>
            <a:r>
              <a:rPr lang="en-IN" dirty="0">
                <a:solidFill>
                  <a:schemeClr val="tx1"/>
                </a:solidFill>
                <a:cs typeface="Aparajita" panose="02020603050405020304" pitchFamily="18" charset="0"/>
                <a:hlinkClick r:id="rId5">
                  <a:extLst>
                    <a:ext uri="{A12FA001-AC4F-418D-AE19-62706E023703}">
                      <ahyp:hlinkClr xmlns:ahyp="http://schemas.microsoft.com/office/drawing/2018/hyperlinkcolor" val="tx"/>
                    </a:ext>
                  </a:extLst>
                </a:hlinkClick>
              </a:rPr>
              <a:t>https://www.sciencedirect.com/science/article/pii/S2590005620300059</a:t>
            </a:r>
            <a:endParaRPr lang="en-IN" dirty="0">
              <a:solidFill>
                <a:schemeClr val="tx1"/>
              </a:solidFill>
              <a:cs typeface="Aparajita" panose="02020603050405020304" pitchFamily="18" charset="0"/>
            </a:endParaRPr>
          </a:p>
          <a:p>
            <a:pPr marL="45720" indent="0">
              <a:buNone/>
            </a:pPr>
            <a:endParaRPr lang="en-IN" dirty="0">
              <a:solidFill>
                <a:schemeClr val="tx1"/>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14571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096000" y="609600"/>
            <a:ext cx="5038844" cy="1356360"/>
          </a:xfrm>
        </p:spPr>
        <p:txBody>
          <a:bodyPr>
            <a:normAutofit/>
          </a:bodyPr>
          <a:lstStyle/>
          <a:p>
            <a:r>
              <a:rPr lang="en-US" dirty="0">
                <a:solidFill>
                  <a:srgbClr val="FFFFFF"/>
                </a:solidFill>
                <a:latin typeface="Cambria" panose="02040503050406030204" pitchFamily="18" charset="0"/>
                <a:ea typeface="Cambria" panose="02040503050406030204" pitchFamily="18" charset="0"/>
              </a:rPr>
              <a:t>Thank</a:t>
            </a:r>
            <a:r>
              <a:rPr lang="en-US" dirty="0">
                <a:solidFill>
                  <a:srgbClr val="FFFFFF"/>
                </a:solidFill>
              </a:rPr>
              <a:t> You</a:t>
            </a:r>
          </a:p>
        </p:txBody>
      </p:sp>
      <p:pic>
        <p:nvPicPr>
          <p:cNvPr id="4" name="Picture 3" descr="Two people climbing a mountain">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43840"/>
            <a:ext cx="5432443" cy="6377939"/>
          </a:xfrm>
          <a:prstGeom prst="rect">
            <a:avLst/>
          </a:prstGeom>
        </p:spPr>
      </p:pic>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6096000" y="2057400"/>
            <a:ext cx="5038844" cy="4038600"/>
          </a:xfrm>
        </p:spPr>
        <p:txBody>
          <a:bodyPr>
            <a:normAutofit/>
          </a:bodyPr>
          <a:lstStyle/>
          <a:p>
            <a:pPr marL="45720" indent="0">
              <a:buNone/>
            </a:pPr>
            <a:endParaRPr lang="en-US" dirty="0">
              <a:solidFill>
                <a:srgbClr val="FFFFFF"/>
              </a:solidFill>
            </a:endParaRPr>
          </a:p>
          <a:p>
            <a:endParaRPr lang="en-US" dirty="0">
              <a:solidFill>
                <a:srgbClr val="FFFFFF"/>
              </a:solidFill>
            </a:endParaRPr>
          </a:p>
        </p:txBody>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39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B73DFB-CC9D-42A4-91CC-F74FE77CDD77}"/>
              </a:ext>
            </a:extLst>
          </p:cNvPr>
          <p:cNvSpPr>
            <a:spLocks noGrp="1"/>
          </p:cNvSpPr>
          <p:nvPr>
            <p:ph idx="1"/>
          </p:nvPr>
        </p:nvSpPr>
        <p:spPr>
          <a:xfrm>
            <a:off x="838200" y="374904"/>
            <a:ext cx="10515600" cy="5802059"/>
          </a:xfrm>
        </p:spPr>
        <p:txBody>
          <a:bodyPr/>
          <a:lstStyle/>
          <a:p>
            <a:pPr marL="0" indent="0">
              <a:buNone/>
            </a:pPr>
            <a:r>
              <a:rPr lang="en-US" dirty="0"/>
              <a:t>This project is done under the guidance of </a:t>
            </a:r>
            <a:r>
              <a:rPr lang="en-US" b="1" dirty="0"/>
              <a:t>Prof. Kishor Sakure</a:t>
            </a:r>
          </a:p>
          <a:p>
            <a:pPr marL="0" indent="0">
              <a:buNone/>
            </a:pPr>
            <a:endParaRPr lang="en-US" dirty="0"/>
          </a:p>
          <a:p>
            <a:pPr marL="0" indent="0">
              <a:buNone/>
            </a:pPr>
            <a:r>
              <a:rPr lang="en-US" dirty="0"/>
              <a:t>Group members are :</a:t>
            </a:r>
          </a:p>
          <a:p>
            <a:pPr marL="0" indent="0">
              <a:lnSpc>
                <a:spcPct val="200000"/>
              </a:lnSpc>
              <a:buNone/>
            </a:pPr>
            <a:r>
              <a:rPr lang="en-US" sz="2000" dirty="0">
                <a:ea typeface="Cambria" panose="02040503050406030204" pitchFamily="18" charset="0"/>
              </a:rPr>
              <a:t>Shweta Kaware (A-06) (TU3F1920005)                                                                     </a:t>
            </a:r>
          </a:p>
          <a:p>
            <a:pPr marL="0" indent="0">
              <a:lnSpc>
                <a:spcPct val="200000"/>
              </a:lnSpc>
              <a:buNone/>
            </a:pPr>
            <a:r>
              <a:rPr lang="en-US" sz="2000" dirty="0">
                <a:ea typeface="Cambria" panose="02040503050406030204" pitchFamily="18" charset="0"/>
              </a:rPr>
              <a:t>Karishma Bairi (A-15) (TU3F1920014) (Group Leader)</a:t>
            </a:r>
          </a:p>
          <a:p>
            <a:pPr marL="0" indent="0">
              <a:lnSpc>
                <a:spcPct val="200000"/>
              </a:lnSpc>
              <a:buNone/>
            </a:pPr>
            <a:r>
              <a:rPr lang="en-US" sz="2000" dirty="0">
                <a:ea typeface="Cambria" panose="02040503050406030204" pitchFamily="18" charset="0"/>
              </a:rPr>
              <a:t>Nupoora Shinde (A-22) (TU3F1920021) </a:t>
            </a:r>
          </a:p>
          <a:p>
            <a:pPr marL="0" indent="0">
              <a:lnSpc>
                <a:spcPct val="200000"/>
              </a:lnSpc>
              <a:buNone/>
            </a:pPr>
            <a:r>
              <a:rPr lang="en-US" sz="2000" dirty="0">
                <a:ea typeface="Cambria" panose="02040503050406030204" pitchFamily="18" charset="0"/>
              </a:rPr>
              <a:t>Ketki Kulkarni (A-53) (TU3F1920053)</a:t>
            </a:r>
          </a:p>
          <a:p>
            <a:pPr marL="0" indent="0">
              <a:buNone/>
            </a:pPr>
            <a:endParaRPr lang="en-IN" dirty="0"/>
          </a:p>
        </p:txBody>
      </p:sp>
    </p:spTree>
    <p:extLst>
      <p:ext uri="{BB962C8B-B14F-4D97-AF65-F5344CB8AC3E}">
        <p14:creationId xmlns:p14="http://schemas.microsoft.com/office/powerpoint/2010/main" val="328584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586633"/>
            <a:ext cx="3125336" cy="3611584"/>
          </a:xfrm>
        </p:spPr>
        <p:txBody>
          <a:bodyPr/>
          <a:lstStyle/>
          <a:p>
            <a:r>
              <a:rPr lang="en-US" dirty="0">
                <a:solidFill>
                  <a:schemeClr val="tx1"/>
                </a:solidFill>
                <a:latin typeface="Cambria" panose="02040503050406030204" pitchFamily="18" charset="0"/>
                <a:ea typeface="Cambria" panose="02040503050406030204" pitchFamily="18" charset="0"/>
              </a:rPr>
              <a:t>Agenda</a:t>
            </a:r>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778374" y="399496"/>
            <a:ext cx="4037152" cy="4099352"/>
          </a:xfrm>
        </p:spPr>
        <p:txBody>
          <a:bodyPr/>
          <a:lstStyle/>
          <a:p>
            <a:pPr marL="285750" indent="-285750">
              <a:buFont typeface="Wingdings" panose="05000000000000000000" pitchFamily="2" charset="2"/>
              <a:buChar char="Ø"/>
            </a:pPr>
            <a:r>
              <a:rPr lang="en-US" dirty="0"/>
              <a:t> </a:t>
            </a:r>
            <a:r>
              <a:rPr lang="en-US" b="1" dirty="0"/>
              <a:t>Introduction</a:t>
            </a:r>
          </a:p>
          <a:p>
            <a:pPr marL="285750" indent="-285750">
              <a:buFont typeface="Wingdings" panose="05000000000000000000" pitchFamily="2" charset="2"/>
              <a:buChar char="Ø"/>
            </a:pPr>
            <a:r>
              <a:rPr lang="en-US" b="1" dirty="0"/>
              <a:t>Aim &amp; Objective</a:t>
            </a:r>
          </a:p>
          <a:p>
            <a:pPr marL="285750" indent="-285750">
              <a:buFont typeface="Wingdings" panose="05000000000000000000" pitchFamily="2" charset="2"/>
              <a:buChar char="Ø"/>
            </a:pPr>
            <a:r>
              <a:rPr lang="en-US" b="1" dirty="0"/>
              <a:t> Abstract</a:t>
            </a:r>
          </a:p>
          <a:p>
            <a:pPr marL="285750" indent="-285750">
              <a:buFont typeface="Wingdings" panose="05000000000000000000" pitchFamily="2" charset="2"/>
              <a:buChar char="Ø"/>
            </a:pPr>
            <a:r>
              <a:rPr lang="en-US" b="1" dirty="0"/>
              <a:t>Literature Review</a:t>
            </a:r>
          </a:p>
          <a:p>
            <a:pPr marL="285750" indent="-285750">
              <a:buFont typeface="Wingdings" panose="05000000000000000000" pitchFamily="2" charset="2"/>
              <a:buChar char="Ø"/>
            </a:pPr>
            <a:r>
              <a:rPr lang="en-US" b="1" dirty="0"/>
              <a:t> Methodology</a:t>
            </a:r>
          </a:p>
          <a:p>
            <a:pPr marL="285750" indent="-285750">
              <a:buFont typeface="Wingdings" panose="05000000000000000000" pitchFamily="2" charset="2"/>
              <a:buChar char="Ø"/>
            </a:pPr>
            <a:r>
              <a:rPr lang="en-US" b="1" dirty="0"/>
              <a:t>Hardware &amp; Software Requirements</a:t>
            </a:r>
          </a:p>
          <a:p>
            <a:pPr marL="285750" indent="-285750">
              <a:buFont typeface="Wingdings" panose="05000000000000000000" pitchFamily="2" charset="2"/>
              <a:buChar char="Ø"/>
            </a:pPr>
            <a:r>
              <a:rPr lang="en-US" b="1" dirty="0"/>
              <a:t>Conclusion</a:t>
            </a:r>
          </a:p>
          <a:p>
            <a:pPr marL="285750" indent="-285750">
              <a:buFont typeface="Wingdings" panose="05000000000000000000" pitchFamily="2" charset="2"/>
              <a:buChar char="Ø"/>
            </a:pPr>
            <a:r>
              <a:rPr lang="en-US" b="1" dirty="0"/>
              <a:t>References</a:t>
            </a:r>
          </a:p>
          <a:p>
            <a:endParaRPr lang="en-US" dirty="0"/>
          </a:p>
        </p:txBody>
      </p:sp>
    </p:spTree>
    <p:extLst>
      <p:ext uri="{BB962C8B-B14F-4D97-AF65-F5344CB8AC3E}">
        <p14:creationId xmlns:p14="http://schemas.microsoft.com/office/powerpoint/2010/main" val="73898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4911936" y="324653"/>
            <a:ext cx="6230956" cy="641651"/>
          </a:xfrm>
        </p:spPr>
        <p:txBody>
          <a:bodyPr/>
          <a:lstStyle/>
          <a:p>
            <a:r>
              <a:rPr lang="en-US" dirty="0">
                <a:latin typeface="Cambria" panose="02040503050406030204" pitchFamily="18" charset="0"/>
                <a:ea typeface="Cambria" panose="02040503050406030204" pitchFamily="18" charset="0"/>
              </a:rPr>
              <a:t>introduction</a:t>
            </a:r>
          </a:p>
        </p:txBody>
      </p:sp>
      <p:pic>
        <p:nvPicPr>
          <p:cNvPr id="21" name="Picture Placeholder 20">
            <a:extLst>
              <a:ext uri="{FF2B5EF4-FFF2-40B4-BE49-F238E27FC236}">
                <a16:creationId xmlns:a16="http://schemas.microsoft.com/office/drawing/2014/main" id="{F14649D9-001A-4ED1-8718-38FA144D1581}"/>
              </a:ext>
            </a:extLst>
          </p:cNvPr>
          <p:cNvPicPr>
            <a:picLocks noGrp="1" noChangeAspect="1"/>
          </p:cNvPicPr>
          <p:nvPr>
            <p:ph type="pic" sz="quarter" idx="13"/>
          </p:nvPr>
        </p:nvPicPr>
        <p:blipFill>
          <a:blip r:embed="rId3"/>
          <a:srcRect/>
          <a:stretch/>
        </p:blipFill>
        <p:spPr>
          <a:xfrm>
            <a:off x="124287" y="3188328"/>
            <a:ext cx="3917360" cy="1499082"/>
          </a:xfrm>
        </p:spPr>
      </p:pic>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pic>
        <p:nvPicPr>
          <p:cNvPr id="27" name="Picture Placeholder 26">
            <a:extLst>
              <a:ext uri="{FF2B5EF4-FFF2-40B4-BE49-F238E27FC236}">
                <a16:creationId xmlns:a16="http://schemas.microsoft.com/office/drawing/2014/main" id="{94309FBC-D2AD-4361-8C0F-FCA96A0919AB}"/>
              </a:ext>
            </a:extLst>
          </p:cNvPr>
          <p:cNvPicPr>
            <a:picLocks noGrp="1" noChangeAspect="1"/>
          </p:cNvPicPr>
          <p:nvPr>
            <p:ph type="pic" sz="quarter" idx="14"/>
          </p:nvPr>
        </p:nvPicPr>
        <p:blipFill>
          <a:blip r:embed="rId4"/>
          <a:srcRect/>
          <a:stretch/>
        </p:blipFill>
        <p:spPr>
          <a:xfrm>
            <a:off x="124287" y="82296"/>
            <a:ext cx="3917359" cy="1370389"/>
          </a:xfrm>
        </p:spPr>
      </p:pic>
      <p:pic>
        <p:nvPicPr>
          <p:cNvPr id="29" name="Picture Placeholder 28">
            <a:extLst>
              <a:ext uri="{FF2B5EF4-FFF2-40B4-BE49-F238E27FC236}">
                <a16:creationId xmlns:a16="http://schemas.microsoft.com/office/drawing/2014/main" id="{7E54054D-570A-4FEA-8A80-4E48B629C4A9}"/>
              </a:ext>
            </a:extLst>
          </p:cNvPr>
          <p:cNvPicPr>
            <a:picLocks noGrp="1" noChangeAspect="1"/>
          </p:cNvPicPr>
          <p:nvPr>
            <p:ph type="pic" sz="quarter" idx="15"/>
          </p:nvPr>
        </p:nvPicPr>
        <p:blipFill>
          <a:blip r:embed="rId5"/>
          <a:srcRect/>
          <a:stretch/>
        </p:blipFill>
        <p:spPr>
          <a:xfrm>
            <a:off x="124283" y="4806913"/>
            <a:ext cx="3917361" cy="1499082"/>
          </a:xfrm>
        </p:spPr>
      </p:pic>
      <p:pic>
        <p:nvPicPr>
          <p:cNvPr id="31" name="Picture Placeholder 30">
            <a:extLst>
              <a:ext uri="{FF2B5EF4-FFF2-40B4-BE49-F238E27FC236}">
                <a16:creationId xmlns:a16="http://schemas.microsoft.com/office/drawing/2014/main" id="{BC9BC6E1-4C26-4CC6-A927-CAD985475036}"/>
              </a:ext>
            </a:extLst>
          </p:cNvPr>
          <p:cNvPicPr>
            <a:picLocks noGrp="1" noChangeAspect="1"/>
          </p:cNvPicPr>
          <p:nvPr>
            <p:ph type="pic" sz="quarter" idx="16"/>
          </p:nvPr>
        </p:nvPicPr>
        <p:blipFill>
          <a:blip r:embed="rId6"/>
          <a:srcRect/>
          <a:stretch/>
        </p:blipFill>
        <p:spPr>
          <a:xfrm>
            <a:off x="124287" y="1598723"/>
            <a:ext cx="3917360" cy="1496834"/>
          </a:xfrm>
        </p:spPr>
      </p:pic>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4770438" y="1180730"/>
            <a:ext cx="6230411" cy="5060271"/>
          </a:xfrm>
        </p:spPr>
        <p:txBody>
          <a:bodyPr>
            <a:noAutofit/>
          </a:bodyPr>
          <a:lstStyle/>
          <a:p>
            <a:pPr marL="457200" indent="-457200">
              <a:buFont typeface="Arial" panose="020B0604020202020204" pitchFamily="34" charset="0"/>
              <a:buChar char="•"/>
            </a:pPr>
            <a:r>
              <a:rPr lang="en-US" sz="1400" b="1" dirty="0">
                <a:solidFill>
                  <a:schemeClr val="tx1"/>
                </a:solidFill>
                <a:cs typeface="Aparajita" panose="02020603050405020304" pitchFamily="18" charset="0"/>
              </a:rPr>
              <a:t>Kashkenu Travel  </a:t>
            </a:r>
            <a:r>
              <a:rPr lang="en-US" sz="1400" dirty="0">
                <a:solidFill>
                  <a:schemeClr val="tx1"/>
                </a:solidFill>
                <a:cs typeface="Aparajita" panose="02020603050405020304" pitchFamily="18" charset="0"/>
              </a:rPr>
              <a:t>is an online system that utilizes the benefits of the internet to supply travel services starting from </a:t>
            </a:r>
            <a:r>
              <a:rPr lang="en-US" sz="1400" b="1" dirty="0">
                <a:solidFill>
                  <a:srgbClr val="FF0000"/>
                </a:solidFill>
                <a:cs typeface="Aparajita" panose="02020603050405020304" pitchFamily="18" charset="0"/>
              </a:rPr>
              <a:t>travel tickets </a:t>
            </a:r>
            <a:r>
              <a:rPr lang="en-US" sz="1400" dirty="0">
                <a:solidFill>
                  <a:schemeClr val="tx1"/>
                </a:solidFill>
                <a:cs typeface="Aparajita" panose="02020603050405020304" pitchFamily="18" charset="0"/>
              </a:rPr>
              <a:t>to </a:t>
            </a:r>
            <a:r>
              <a:rPr lang="en-US" sz="1400" b="1" dirty="0">
                <a:solidFill>
                  <a:srgbClr val="FF0000"/>
                </a:solidFill>
                <a:cs typeface="Aparajita" panose="02020603050405020304" pitchFamily="18" charset="0"/>
              </a:rPr>
              <a:t>conveyance</a:t>
            </a:r>
            <a:r>
              <a:rPr lang="en-US" sz="1400" dirty="0">
                <a:solidFill>
                  <a:schemeClr val="tx1"/>
                </a:solidFill>
                <a:cs typeface="Aparajita" panose="02020603050405020304" pitchFamily="18" charset="0"/>
              </a:rPr>
              <a:t>.</a:t>
            </a:r>
          </a:p>
          <a:p>
            <a:pPr marL="457200" indent="-457200">
              <a:buFont typeface="Arial" panose="020B0604020202020204" pitchFamily="34" charset="0"/>
              <a:buChar char="•"/>
            </a:pPr>
            <a:r>
              <a:rPr lang="en-US" sz="1400" dirty="0">
                <a:solidFill>
                  <a:schemeClr val="tx1"/>
                </a:solidFill>
                <a:cs typeface="Aparajita" panose="02020603050405020304" pitchFamily="18" charset="0"/>
              </a:rPr>
              <a:t>All users have access to an online portal to book their travel from few mouse clicks. Therefore by this all it proves that it's </a:t>
            </a:r>
            <a:r>
              <a:rPr lang="en-US" sz="1400" b="1" dirty="0">
                <a:solidFill>
                  <a:srgbClr val="FF0000"/>
                </a:solidFill>
                <a:cs typeface="Aparajita" panose="02020603050405020304" pitchFamily="18" charset="0"/>
              </a:rPr>
              <a:t>user-friendly</a:t>
            </a:r>
            <a:r>
              <a:rPr lang="en-US" sz="1400" dirty="0">
                <a:solidFill>
                  <a:schemeClr val="tx1"/>
                </a:solidFill>
                <a:cs typeface="Aparajita" panose="02020603050405020304" pitchFamily="18" charset="0"/>
              </a:rPr>
              <a:t>. </a:t>
            </a:r>
          </a:p>
          <a:p>
            <a:pPr marL="457200" indent="-457200">
              <a:buFont typeface="Arial" panose="020B0604020202020204" pitchFamily="34" charset="0"/>
              <a:buChar char="•"/>
            </a:pPr>
            <a:r>
              <a:rPr lang="en-US" sz="1400" dirty="0">
                <a:solidFill>
                  <a:schemeClr val="tx1"/>
                </a:solidFill>
                <a:cs typeface="Aparajita" panose="02020603050405020304" pitchFamily="18" charset="0"/>
              </a:rPr>
              <a:t>As the result of the survey conducted, due to the intense number of human traffic, purchasing a train ticket manually is not merely a ten or twenty minutes task, but in fact, it can even take up to an hour or two especially during the peak seasons. The best option hence is to book everything </a:t>
            </a:r>
            <a:r>
              <a:rPr lang="en-US" sz="1400" b="1" dirty="0">
                <a:solidFill>
                  <a:srgbClr val="FF0000"/>
                </a:solidFill>
                <a:cs typeface="Aparajita" panose="02020603050405020304" pitchFamily="18" charset="0"/>
              </a:rPr>
              <a:t>online</a:t>
            </a:r>
            <a:r>
              <a:rPr lang="en-US" sz="1400" dirty="0">
                <a:solidFill>
                  <a:schemeClr val="tx1"/>
                </a:solidFill>
                <a:cs typeface="Aparajita" panose="02020603050405020304" pitchFamily="18" charset="0"/>
              </a:rPr>
              <a:t>: train ticket, hotel and the further needed transportations. </a:t>
            </a:r>
          </a:p>
          <a:p>
            <a:pPr marL="457200" indent="-457200">
              <a:buFont typeface="Arial" panose="020B0604020202020204" pitchFamily="34" charset="0"/>
              <a:buChar char="•"/>
            </a:pPr>
            <a:r>
              <a:rPr lang="en-US" sz="1400" dirty="0">
                <a:solidFill>
                  <a:schemeClr val="tx1"/>
                </a:solidFill>
                <a:cs typeface="Aparajita" panose="02020603050405020304" pitchFamily="18" charset="0"/>
              </a:rPr>
              <a:t> The two main advantages of travellers are </a:t>
            </a:r>
            <a:r>
              <a:rPr lang="en-US" sz="1400" b="1" dirty="0">
                <a:solidFill>
                  <a:srgbClr val="FF0000"/>
                </a:solidFill>
                <a:cs typeface="Aparajita" panose="02020603050405020304" pitchFamily="18" charset="0"/>
              </a:rPr>
              <a:t>convenience</a:t>
            </a:r>
            <a:r>
              <a:rPr lang="en-US" sz="1400" dirty="0">
                <a:solidFill>
                  <a:schemeClr val="tx1"/>
                </a:solidFill>
                <a:cs typeface="Aparajita" panose="02020603050405020304" pitchFamily="18" charset="0"/>
              </a:rPr>
              <a:t> and a more </a:t>
            </a:r>
            <a:r>
              <a:rPr lang="en-US" sz="1400" b="1" dirty="0">
                <a:solidFill>
                  <a:srgbClr val="FF0000"/>
                </a:solidFill>
                <a:cs typeface="Aparajita" panose="02020603050405020304" pitchFamily="18" charset="0"/>
              </a:rPr>
              <a:t>secure way of travelling</a:t>
            </a:r>
            <a:r>
              <a:rPr lang="en-US" sz="1400" dirty="0">
                <a:solidFill>
                  <a:schemeClr val="tx1"/>
                </a:solidFill>
                <a:cs typeface="Aparajita" panose="02020603050405020304" pitchFamily="18" charset="0"/>
              </a:rPr>
              <a:t>.</a:t>
            </a:r>
          </a:p>
          <a:p>
            <a:pPr marL="457200" indent="-457200">
              <a:buFont typeface="Arial" panose="020B0604020202020204" pitchFamily="34" charset="0"/>
              <a:buChar char="•"/>
            </a:pPr>
            <a:r>
              <a:rPr lang="en-US" sz="1400" dirty="0">
                <a:solidFill>
                  <a:schemeClr val="tx1"/>
                </a:solidFill>
                <a:cs typeface="Aparajita" panose="02020603050405020304" pitchFamily="18" charset="0"/>
              </a:rPr>
              <a:t> Under the traditional system, most travellers have to carry physical tickets given to them from the counter at all time of travelling. With </a:t>
            </a:r>
            <a:r>
              <a:rPr lang="en-US" sz="1400" b="1" dirty="0">
                <a:solidFill>
                  <a:srgbClr val="FF0000"/>
                </a:solidFill>
                <a:cs typeface="Aparajita" panose="02020603050405020304" pitchFamily="18" charset="0"/>
              </a:rPr>
              <a:t>e-ticketing</a:t>
            </a:r>
            <a:r>
              <a:rPr lang="en-US" sz="1400" dirty="0">
                <a:solidFill>
                  <a:schemeClr val="tx1"/>
                </a:solidFill>
                <a:cs typeface="Aparajita" panose="02020603050405020304" pitchFamily="18" charset="0"/>
              </a:rPr>
              <a:t>, all associated information will be stored </a:t>
            </a:r>
            <a:r>
              <a:rPr lang="en-US" sz="1400" b="1" dirty="0">
                <a:solidFill>
                  <a:srgbClr val="FF0000"/>
                </a:solidFill>
                <a:cs typeface="Aparajita" panose="02020603050405020304" pitchFamily="18" charset="0"/>
              </a:rPr>
              <a:t>digitally</a:t>
            </a:r>
            <a:r>
              <a:rPr lang="en-US" sz="1400" dirty="0">
                <a:solidFill>
                  <a:schemeClr val="tx1"/>
                </a:solidFill>
                <a:cs typeface="Aparajita" panose="02020603050405020304" pitchFamily="18" charset="0"/>
              </a:rPr>
              <a:t> in a central database and therefore there are no chances of the traveller losing them or having them stolen.</a:t>
            </a:r>
            <a:endParaRPr lang="en-IN" sz="1400" dirty="0">
              <a:solidFill>
                <a:schemeClr val="tx1"/>
              </a:solidFill>
              <a:cs typeface="Aparajita" panose="02020603050405020304" pitchFamily="18" charset="0"/>
            </a:endParaRPr>
          </a:p>
          <a:p>
            <a:endParaRPr lang="en-US" sz="1600" dirty="0"/>
          </a:p>
        </p:txBody>
      </p:sp>
    </p:spTree>
    <p:extLst>
      <p:ext uri="{BB962C8B-B14F-4D97-AF65-F5344CB8AC3E}">
        <p14:creationId xmlns:p14="http://schemas.microsoft.com/office/powerpoint/2010/main" val="253958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CEDD-158B-4B3C-AE27-91BFCE8D9787}"/>
              </a:ext>
            </a:extLst>
          </p:cNvPr>
          <p:cNvSpPr>
            <a:spLocks noGrp="1"/>
          </p:cNvSpPr>
          <p:nvPr>
            <p:ph type="title"/>
          </p:nvPr>
        </p:nvSpPr>
        <p:spPr>
          <a:xfrm>
            <a:off x="838200" y="149048"/>
            <a:ext cx="10241280" cy="1063978"/>
          </a:xfrm>
        </p:spPr>
        <p:txBody>
          <a:bodyPr/>
          <a:lstStyle/>
          <a:p>
            <a:r>
              <a:rPr lang="en-US" dirty="0">
                <a:solidFill>
                  <a:schemeClr val="tx1"/>
                </a:solidFill>
                <a:latin typeface="Cambria" panose="02040503050406030204" pitchFamily="18" charset="0"/>
                <a:ea typeface="Cambria" panose="02040503050406030204" pitchFamily="18" charset="0"/>
              </a:rPr>
              <a:t>AIM &amp; OBJECTIVE</a:t>
            </a:r>
            <a:endParaRPr lang="en-IN"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A03E3E1-6B96-4E36-B209-9836DD5C4011}"/>
              </a:ext>
            </a:extLst>
          </p:cNvPr>
          <p:cNvSpPr>
            <a:spLocks noGrp="1"/>
          </p:cNvSpPr>
          <p:nvPr>
            <p:ph idx="1"/>
          </p:nvPr>
        </p:nvSpPr>
        <p:spPr/>
        <p:txBody>
          <a:bodyPr/>
          <a:lstStyle/>
          <a:p>
            <a:r>
              <a:rPr lang="en-US" dirty="0"/>
              <a:t> </a:t>
            </a:r>
            <a:r>
              <a:rPr lang="en-US" dirty="0">
                <a:solidFill>
                  <a:schemeClr val="tx1"/>
                </a:solidFill>
                <a:cs typeface="Aparajita" panose="02020603050405020304" pitchFamily="18" charset="0"/>
              </a:rPr>
              <a:t>The </a:t>
            </a:r>
            <a:r>
              <a:rPr lang="en-US" b="1" dirty="0">
                <a:solidFill>
                  <a:srgbClr val="FF0000"/>
                </a:solidFill>
                <a:cs typeface="Aparajita" panose="02020603050405020304" pitchFamily="18" charset="0"/>
              </a:rPr>
              <a:t>main objective </a:t>
            </a:r>
            <a:r>
              <a:rPr lang="en-US" dirty="0">
                <a:solidFill>
                  <a:schemeClr val="tx1"/>
                </a:solidFill>
                <a:cs typeface="Aparajita" panose="02020603050405020304" pitchFamily="18" charset="0"/>
              </a:rPr>
              <a:t>of our Project Tourism Management System is </a:t>
            </a:r>
            <a:r>
              <a:rPr lang="en-US" b="1" dirty="0">
                <a:solidFill>
                  <a:srgbClr val="FF0000"/>
                </a:solidFill>
                <a:cs typeface="Aparajita" panose="02020603050405020304" pitchFamily="18" charset="0"/>
              </a:rPr>
              <a:t>management</a:t>
            </a:r>
            <a:r>
              <a:rPr lang="en-US" dirty="0">
                <a:solidFill>
                  <a:schemeClr val="tx1"/>
                </a:solidFill>
                <a:cs typeface="Aparajita" panose="02020603050405020304" pitchFamily="18" charset="0"/>
              </a:rPr>
              <a:t> of packages, travel mode, booking dates, customer verification and payment. The project is totally built at </a:t>
            </a:r>
            <a:r>
              <a:rPr lang="en-US" b="1" dirty="0">
                <a:solidFill>
                  <a:srgbClr val="FF0000"/>
                </a:solidFill>
                <a:cs typeface="Aparajita" panose="02020603050405020304" pitchFamily="18" charset="0"/>
              </a:rPr>
              <a:t>user end </a:t>
            </a:r>
            <a:r>
              <a:rPr lang="en-US" dirty="0">
                <a:solidFill>
                  <a:schemeClr val="tx1"/>
                </a:solidFill>
                <a:cs typeface="Aparajita" panose="02020603050405020304" pitchFamily="18" charset="0"/>
              </a:rPr>
              <a:t>and therefore everyone has access but the logins can only be accessed by the registered user. The purpose of the project is to build website which </a:t>
            </a:r>
            <a:r>
              <a:rPr lang="en-US" b="1" dirty="0">
                <a:solidFill>
                  <a:srgbClr val="FF0000"/>
                </a:solidFill>
                <a:cs typeface="Aparajita" panose="02020603050405020304" pitchFamily="18" charset="0"/>
              </a:rPr>
              <a:t>reduces the manual work </a:t>
            </a:r>
            <a:r>
              <a:rPr lang="en-US" dirty="0">
                <a:solidFill>
                  <a:schemeClr val="tx1"/>
                </a:solidFill>
                <a:cs typeface="Aparajita" panose="02020603050405020304" pitchFamily="18" charset="0"/>
              </a:rPr>
              <a:t>for managing the Travel, Tour and Customer.</a:t>
            </a:r>
            <a:endParaRPr lang="en-IN" dirty="0">
              <a:solidFill>
                <a:schemeClr val="tx1"/>
              </a:solidFill>
              <a:cs typeface="Aparajita" panose="02020603050405020304" pitchFamily="18" charset="0"/>
            </a:endParaRPr>
          </a:p>
        </p:txBody>
      </p:sp>
    </p:spTree>
    <p:extLst>
      <p:ext uri="{BB962C8B-B14F-4D97-AF65-F5344CB8AC3E}">
        <p14:creationId xmlns:p14="http://schemas.microsoft.com/office/powerpoint/2010/main" val="325926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B581-0C38-492C-842B-14C468D8C6DB}"/>
              </a:ext>
            </a:extLst>
          </p:cNvPr>
          <p:cNvSpPr>
            <a:spLocks noGrp="1"/>
          </p:cNvSpPr>
          <p:nvPr>
            <p:ph type="title"/>
          </p:nvPr>
        </p:nvSpPr>
        <p:spPr>
          <a:xfrm>
            <a:off x="838200" y="0"/>
            <a:ext cx="10241280" cy="1234440"/>
          </a:xfrm>
        </p:spPr>
        <p:txBody>
          <a:bodyPr/>
          <a:lstStyle/>
          <a:p>
            <a:r>
              <a:rPr lang="en-US" dirty="0">
                <a:solidFill>
                  <a:schemeClr val="tx1"/>
                </a:solidFill>
                <a:latin typeface="Cambria" panose="02040503050406030204" pitchFamily="18" charset="0"/>
                <a:ea typeface="Cambria" panose="02040503050406030204" pitchFamily="18" charset="0"/>
              </a:rPr>
              <a:t>ABSTRACT</a:t>
            </a:r>
            <a:endParaRPr lang="en-IN"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1972A2D-EDE2-4AB0-86AB-9768B3EB4B9E}"/>
              </a:ext>
            </a:extLst>
          </p:cNvPr>
          <p:cNvSpPr>
            <a:spLocks noGrp="1"/>
          </p:cNvSpPr>
          <p:nvPr>
            <p:ph idx="1"/>
          </p:nvPr>
        </p:nvSpPr>
        <p:spPr/>
        <p:txBody>
          <a:bodyPr/>
          <a:lstStyle/>
          <a:p>
            <a:r>
              <a:rPr lang="en-US" dirty="0">
                <a:solidFill>
                  <a:schemeClr val="tx1"/>
                </a:solidFill>
                <a:latin typeface="Aparajita" panose="02020603050405020304" pitchFamily="18" charset="0"/>
                <a:cs typeface="Aparajita" panose="02020603050405020304" pitchFamily="18" charset="0"/>
              </a:rPr>
              <a:t> </a:t>
            </a:r>
            <a:r>
              <a:rPr lang="en-US" dirty="0">
                <a:solidFill>
                  <a:schemeClr val="tx1"/>
                </a:solidFill>
                <a:cs typeface="Aparajita" panose="02020603050405020304" pitchFamily="18" charset="0"/>
              </a:rPr>
              <a:t>Kashkenu Travels is a web-based application that enables travellers check for travel package availableness, book a train or flight ticket, which also includes stay at hotels. The aim of this Travel website is </a:t>
            </a:r>
            <a:r>
              <a:rPr lang="en-US" b="1" dirty="0">
                <a:solidFill>
                  <a:srgbClr val="FF0000"/>
                </a:solidFill>
                <a:cs typeface="Aparajita" panose="02020603050405020304" pitchFamily="18" charset="0"/>
              </a:rPr>
              <a:t>to automate the existing manual system </a:t>
            </a:r>
            <a:r>
              <a:rPr lang="en-US" dirty="0">
                <a:solidFill>
                  <a:schemeClr val="tx1"/>
                </a:solidFill>
                <a:cs typeface="Aparajita" panose="02020603050405020304" pitchFamily="18" charset="0"/>
              </a:rPr>
              <a:t>by the assistance of computerized equipments and full-fledged computer software, fulfilling the necessities, so that their valuable data information may be stored for a extended amount with straightforward accessing and manipulation of an equivalent. The organization can maintain </a:t>
            </a:r>
            <a:r>
              <a:rPr lang="en-US" b="1" dirty="0">
                <a:solidFill>
                  <a:srgbClr val="FF0000"/>
                </a:solidFill>
                <a:cs typeface="Aparajita" panose="02020603050405020304" pitchFamily="18" charset="0"/>
              </a:rPr>
              <a:t>computerized records without redundant entries</a:t>
            </a:r>
            <a:r>
              <a:rPr lang="en-US" dirty="0">
                <a:solidFill>
                  <a:schemeClr val="tx1"/>
                </a:solidFill>
                <a:cs typeface="Aparajita" panose="02020603050405020304" pitchFamily="18" charset="0"/>
              </a:rPr>
              <a:t>. Tools like HTML, CSS, </a:t>
            </a:r>
            <a:r>
              <a:rPr lang="en-US" dirty="0">
                <a:cs typeface="Aparajita" panose="02020603050405020304" pitchFamily="18" charset="0"/>
              </a:rPr>
              <a:t>PHP</a:t>
            </a:r>
            <a:r>
              <a:rPr lang="en-US" dirty="0">
                <a:solidFill>
                  <a:schemeClr val="tx1"/>
                </a:solidFill>
                <a:cs typeface="Aparajita" panose="02020603050405020304" pitchFamily="18" charset="0"/>
              </a:rPr>
              <a:t> were used to develop Tourism Management System.</a:t>
            </a:r>
            <a:endParaRPr lang="en-IN" dirty="0">
              <a:solidFill>
                <a:schemeClr val="tx1"/>
              </a:solidFill>
              <a:cs typeface="Aparajita" panose="02020603050405020304" pitchFamily="18" charset="0"/>
            </a:endParaRPr>
          </a:p>
        </p:txBody>
      </p:sp>
    </p:spTree>
    <p:extLst>
      <p:ext uri="{BB962C8B-B14F-4D97-AF65-F5344CB8AC3E}">
        <p14:creationId xmlns:p14="http://schemas.microsoft.com/office/powerpoint/2010/main" val="425505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A273-E108-4158-B63B-49B2FB986F3F}"/>
              </a:ext>
            </a:extLst>
          </p:cNvPr>
          <p:cNvSpPr>
            <a:spLocks noGrp="1"/>
          </p:cNvSpPr>
          <p:nvPr>
            <p:ph type="title"/>
          </p:nvPr>
        </p:nvSpPr>
        <p:spPr>
          <a:xfrm>
            <a:off x="1371600" y="0"/>
            <a:ext cx="10241280" cy="1234440"/>
          </a:xfrm>
        </p:spPr>
        <p:txBody>
          <a:bodyPr/>
          <a:lstStyle/>
          <a:p>
            <a:r>
              <a:rPr lang="en-US" dirty="0">
                <a:solidFill>
                  <a:schemeClr val="tx1"/>
                </a:solidFill>
                <a:latin typeface="Cambria" panose="02040503050406030204" pitchFamily="18" charset="0"/>
                <a:ea typeface="Cambria" panose="02040503050406030204" pitchFamily="18" charset="0"/>
              </a:rPr>
              <a:t>Literature review</a:t>
            </a:r>
          </a:p>
        </p:txBody>
      </p:sp>
      <p:graphicFrame>
        <p:nvGraphicFramePr>
          <p:cNvPr id="13" name="Content Placeholder 12">
            <a:extLst>
              <a:ext uri="{FF2B5EF4-FFF2-40B4-BE49-F238E27FC236}">
                <a16:creationId xmlns:a16="http://schemas.microsoft.com/office/drawing/2014/main" id="{5CEC9BE8-19F7-4F37-9958-04A96A911B0B}"/>
              </a:ext>
            </a:extLst>
          </p:cNvPr>
          <p:cNvGraphicFramePr>
            <a:graphicFrameLocks noGrp="1"/>
          </p:cNvGraphicFramePr>
          <p:nvPr>
            <p:ph idx="1"/>
            <p:extLst>
              <p:ext uri="{D42A27DB-BD31-4B8C-83A1-F6EECF244321}">
                <p14:modId xmlns:p14="http://schemas.microsoft.com/office/powerpoint/2010/main" val="2649827954"/>
              </p:ext>
            </p:extLst>
          </p:nvPr>
        </p:nvGraphicFramePr>
        <p:xfrm>
          <a:off x="1371600" y="2607076"/>
          <a:ext cx="8875488" cy="3535299"/>
        </p:xfrm>
        <a:graphic>
          <a:graphicData uri="http://schemas.openxmlformats.org/drawingml/2006/table">
            <a:tbl>
              <a:tblPr firstRow="1" bandRow="1">
                <a:tableStyleId>{5940675A-B579-460E-94D1-54222C63F5DA}</a:tableStyleId>
              </a:tblPr>
              <a:tblGrid>
                <a:gridCol w="2218872">
                  <a:extLst>
                    <a:ext uri="{9D8B030D-6E8A-4147-A177-3AD203B41FA5}">
                      <a16:colId xmlns:a16="http://schemas.microsoft.com/office/drawing/2014/main" val="2553987664"/>
                    </a:ext>
                  </a:extLst>
                </a:gridCol>
                <a:gridCol w="2218872">
                  <a:extLst>
                    <a:ext uri="{9D8B030D-6E8A-4147-A177-3AD203B41FA5}">
                      <a16:colId xmlns:a16="http://schemas.microsoft.com/office/drawing/2014/main" val="161120470"/>
                    </a:ext>
                  </a:extLst>
                </a:gridCol>
                <a:gridCol w="2218872">
                  <a:extLst>
                    <a:ext uri="{9D8B030D-6E8A-4147-A177-3AD203B41FA5}">
                      <a16:colId xmlns:a16="http://schemas.microsoft.com/office/drawing/2014/main" val="1024156766"/>
                    </a:ext>
                  </a:extLst>
                </a:gridCol>
                <a:gridCol w="2218872">
                  <a:extLst>
                    <a:ext uri="{9D8B030D-6E8A-4147-A177-3AD203B41FA5}">
                      <a16:colId xmlns:a16="http://schemas.microsoft.com/office/drawing/2014/main" val="116654085"/>
                    </a:ext>
                  </a:extLst>
                </a:gridCol>
              </a:tblGrid>
              <a:tr h="0">
                <a:tc>
                  <a:txBody>
                    <a:bodyPr/>
                    <a:lstStyle/>
                    <a:p>
                      <a:r>
                        <a:rPr lang="en-US" sz="1200" dirty="0">
                          <a:latin typeface="+mn-lt"/>
                          <a:cs typeface="Aparajita" panose="02020603050405020304" pitchFamily="18" charset="0"/>
                        </a:rPr>
                        <a:t>Year</a:t>
                      </a:r>
                      <a:endParaRPr lang="en-IN" sz="1200" dirty="0">
                        <a:latin typeface="+mn-lt"/>
                        <a:cs typeface="Aparajita" panose="02020603050405020304" pitchFamily="18" charset="0"/>
                      </a:endParaRPr>
                    </a:p>
                  </a:txBody>
                  <a:tcPr/>
                </a:tc>
                <a:tc>
                  <a:txBody>
                    <a:bodyPr/>
                    <a:lstStyle/>
                    <a:p>
                      <a:r>
                        <a:rPr lang="en-US" sz="1200" dirty="0">
                          <a:latin typeface="+mn-lt"/>
                          <a:cs typeface="Aparajita" panose="02020603050405020304" pitchFamily="18" charset="0"/>
                        </a:rPr>
                        <a:t>Author Name</a:t>
                      </a:r>
                      <a:endParaRPr lang="en-IN" sz="1200" dirty="0">
                        <a:latin typeface="+mn-lt"/>
                        <a:cs typeface="Aparajita" panose="02020603050405020304" pitchFamily="18" charset="0"/>
                      </a:endParaRPr>
                    </a:p>
                  </a:txBody>
                  <a:tcPr/>
                </a:tc>
                <a:tc>
                  <a:txBody>
                    <a:bodyPr/>
                    <a:lstStyle/>
                    <a:p>
                      <a:r>
                        <a:rPr lang="en-US" sz="1200" dirty="0">
                          <a:latin typeface="+mn-lt"/>
                          <a:cs typeface="Aparajita" panose="02020603050405020304" pitchFamily="18" charset="0"/>
                        </a:rPr>
                        <a:t>Paper Name</a:t>
                      </a:r>
                      <a:endParaRPr lang="en-IN" sz="1200" dirty="0">
                        <a:latin typeface="+mn-lt"/>
                        <a:cs typeface="Aparajita" panose="02020603050405020304" pitchFamily="18" charset="0"/>
                      </a:endParaRPr>
                    </a:p>
                  </a:txBody>
                  <a:tcPr/>
                </a:tc>
                <a:tc>
                  <a:txBody>
                    <a:bodyPr/>
                    <a:lstStyle/>
                    <a:p>
                      <a:r>
                        <a:rPr lang="en-US" sz="1200" dirty="0">
                          <a:latin typeface="+mn-lt"/>
                          <a:cs typeface="Aparajita" panose="02020603050405020304" pitchFamily="18" charset="0"/>
                        </a:rPr>
                        <a:t>Description</a:t>
                      </a:r>
                      <a:endParaRPr lang="en-IN" sz="1200" dirty="0">
                        <a:latin typeface="+mn-lt"/>
                        <a:cs typeface="Aparajita" panose="02020603050405020304" pitchFamily="18" charset="0"/>
                      </a:endParaRPr>
                    </a:p>
                  </a:txBody>
                  <a:tcPr/>
                </a:tc>
                <a:extLst>
                  <a:ext uri="{0D108BD9-81ED-4DB2-BD59-A6C34878D82A}">
                    <a16:rowId xmlns:a16="http://schemas.microsoft.com/office/drawing/2014/main" val="4107941173"/>
                  </a:ext>
                </a:extLst>
              </a:tr>
              <a:tr h="370840">
                <a:tc>
                  <a:txBody>
                    <a:bodyPr/>
                    <a:lstStyle/>
                    <a:p>
                      <a:r>
                        <a:rPr lang="en-US" sz="1200" dirty="0">
                          <a:latin typeface="+mn-lt"/>
                          <a:cs typeface="Aparajita" panose="02020603050405020304" pitchFamily="18" charset="0"/>
                        </a:rPr>
                        <a:t>2018</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Joan Henderson</a:t>
                      </a:r>
                      <a:endParaRPr lang="en-IN" sz="1200" dirty="0">
                        <a:latin typeface="+mn-lt"/>
                        <a:cs typeface="Aparajita" panose="02020603050405020304" pitchFamily="18" charset="0"/>
                      </a:endParaRPr>
                    </a:p>
                  </a:txBody>
                  <a:tcPr/>
                </a:tc>
                <a:tc>
                  <a:txBody>
                    <a:bodyPr/>
                    <a:lstStyle/>
                    <a:p>
                      <a:pPr algn="just">
                        <a:lnSpc>
                          <a:spcPct val="150000"/>
                        </a:lnSpc>
                        <a:spcAft>
                          <a:spcPts val="800"/>
                        </a:spcAft>
                      </a:pPr>
                      <a:r>
                        <a:rPr lang="en-GB" sz="1200" dirty="0">
                          <a:effectLst/>
                          <a:latin typeface="+mn-lt"/>
                          <a:ea typeface="Times New Roman" panose="02020603050405020304" pitchFamily="18" charset="0"/>
                          <a:cs typeface="Aparajita" panose="02020603050405020304" pitchFamily="18" charset="0"/>
                        </a:rPr>
                        <a:t>Study on </a:t>
                      </a:r>
                      <a:r>
                        <a:rPr lang="en-GB" sz="1200" dirty="0">
                          <a:solidFill>
                            <a:srgbClr val="000000"/>
                          </a:solidFill>
                          <a:effectLst/>
                          <a:latin typeface="+mn-lt"/>
                          <a:ea typeface="Times New Roman" panose="02020603050405020304" pitchFamily="18" charset="0"/>
                          <a:cs typeface="Aparajita" panose="02020603050405020304" pitchFamily="18" charset="0"/>
                        </a:rPr>
                        <a:t>Online Websites</a:t>
                      </a:r>
                      <a:endParaRPr lang="en-IN" sz="1200" dirty="0">
                        <a:effectLst/>
                        <a:latin typeface="+mn-lt"/>
                        <a:ea typeface="Times New Roman" panose="02020603050405020304" pitchFamily="18" charset="0"/>
                        <a:cs typeface="Aparajita" panose="02020603050405020304" pitchFamily="18" charset="0"/>
                      </a:endParaRPr>
                    </a:p>
                  </a:txBody>
                  <a:tcPr marL="68580" marR="68580" marT="0" marB="0"/>
                </a:tc>
                <a:tc>
                  <a:txBody>
                    <a:bodyPr/>
                    <a:lstStyle/>
                    <a:p>
                      <a:r>
                        <a:rPr lang="en-GB" sz="1200" kern="1200" dirty="0">
                          <a:solidFill>
                            <a:schemeClr val="tx1"/>
                          </a:solidFill>
                          <a:effectLst/>
                          <a:latin typeface="+mn-lt"/>
                          <a:ea typeface="+mn-ea"/>
                          <a:cs typeface="Aparajita" panose="02020603050405020304" pitchFamily="18" charset="0"/>
                        </a:rPr>
                        <a:t>This Tourism Management system was used to enhance the accuracy of bookings. It was used to book tickets without any discrepancies by saving customers information.</a:t>
                      </a:r>
                      <a:endParaRPr lang="en-IN" sz="1200" dirty="0">
                        <a:latin typeface="+mn-lt"/>
                        <a:cs typeface="Aparajita" panose="02020603050405020304" pitchFamily="18" charset="0"/>
                      </a:endParaRPr>
                    </a:p>
                  </a:txBody>
                  <a:tcPr/>
                </a:tc>
                <a:extLst>
                  <a:ext uri="{0D108BD9-81ED-4DB2-BD59-A6C34878D82A}">
                    <a16:rowId xmlns:a16="http://schemas.microsoft.com/office/drawing/2014/main" val="2489191529"/>
                  </a:ext>
                </a:extLst>
              </a:tr>
              <a:tr h="370840">
                <a:tc>
                  <a:txBody>
                    <a:bodyPr/>
                    <a:lstStyle/>
                    <a:p>
                      <a:r>
                        <a:rPr lang="en-US" sz="1200" dirty="0">
                          <a:latin typeface="+mn-lt"/>
                          <a:cs typeface="Aparajita" panose="02020603050405020304" pitchFamily="18" charset="0"/>
                        </a:rPr>
                        <a:t>2016</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David Simmon</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Book of Exploration</a:t>
                      </a:r>
                      <a:endParaRPr lang="en-IN" sz="1200" dirty="0">
                        <a:latin typeface="+mn-lt"/>
                        <a:cs typeface="Aparajita" panose="02020603050405020304" pitchFamily="18" charset="0"/>
                      </a:endParaRPr>
                    </a:p>
                  </a:txBody>
                  <a:tcPr/>
                </a:tc>
                <a:tc>
                  <a:txBody>
                    <a:bodyPr/>
                    <a:lstStyle/>
                    <a:p>
                      <a:pPr algn="just">
                        <a:lnSpc>
                          <a:spcPct val="150000"/>
                        </a:lnSpc>
                        <a:spcAft>
                          <a:spcPts val="800"/>
                        </a:spcAft>
                      </a:pPr>
                      <a:r>
                        <a:rPr lang="en-US" sz="1200" dirty="0">
                          <a:effectLst/>
                          <a:latin typeface="+mn-lt"/>
                          <a:ea typeface="Times New Roman" panose="02020603050405020304" pitchFamily="18" charset="0"/>
                          <a:cs typeface="Aparajita" panose="02020603050405020304" pitchFamily="18" charset="0"/>
                        </a:rPr>
                        <a:t>This Tourism Management System was developed in order to lessen the manual work. This online Tourism Management system helped customers to book packages easily online.</a:t>
                      </a:r>
                      <a:endParaRPr lang="en-IN" sz="1200" dirty="0">
                        <a:effectLst/>
                        <a:latin typeface="+mn-lt"/>
                        <a:ea typeface="Times New Roman" panose="02020603050405020304" pitchFamily="18" charset="0"/>
                        <a:cs typeface="Aparajita" panose="02020603050405020304" pitchFamily="18" charset="0"/>
                      </a:endParaRPr>
                    </a:p>
                  </a:txBody>
                  <a:tcPr marL="114300" marR="114300" marT="0" marB="0"/>
                </a:tc>
                <a:extLst>
                  <a:ext uri="{0D108BD9-81ED-4DB2-BD59-A6C34878D82A}">
                    <a16:rowId xmlns:a16="http://schemas.microsoft.com/office/drawing/2014/main" val="1221180943"/>
                  </a:ext>
                </a:extLst>
              </a:tr>
            </a:tbl>
          </a:graphicData>
        </a:graphic>
      </p:graphicFrame>
    </p:spTree>
    <p:extLst>
      <p:ext uri="{BB962C8B-B14F-4D97-AF65-F5344CB8AC3E}">
        <p14:creationId xmlns:p14="http://schemas.microsoft.com/office/powerpoint/2010/main" val="371732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F8FC54F-62A4-4667-B5B9-9B0621D21222}"/>
              </a:ext>
            </a:extLst>
          </p:cNvPr>
          <p:cNvGraphicFramePr>
            <a:graphicFrameLocks noGrp="1"/>
          </p:cNvGraphicFramePr>
          <p:nvPr>
            <p:extLst>
              <p:ext uri="{D42A27DB-BD31-4B8C-83A1-F6EECF244321}">
                <p14:modId xmlns:p14="http://schemas.microsoft.com/office/powerpoint/2010/main" val="3668842230"/>
              </p:ext>
            </p:extLst>
          </p:nvPr>
        </p:nvGraphicFramePr>
        <p:xfrm>
          <a:off x="1548881" y="662473"/>
          <a:ext cx="8817430" cy="5153565"/>
        </p:xfrm>
        <a:graphic>
          <a:graphicData uri="http://schemas.openxmlformats.org/drawingml/2006/table">
            <a:tbl>
              <a:tblPr firstRow="1" bandRow="1">
                <a:tableStyleId>{5940675A-B579-460E-94D1-54222C63F5DA}</a:tableStyleId>
              </a:tblPr>
              <a:tblGrid>
                <a:gridCol w="2218078">
                  <a:extLst>
                    <a:ext uri="{9D8B030D-6E8A-4147-A177-3AD203B41FA5}">
                      <a16:colId xmlns:a16="http://schemas.microsoft.com/office/drawing/2014/main" val="3009474529"/>
                    </a:ext>
                  </a:extLst>
                </a:gridCol>
                <a:gridCol w="2199784">
                  <a:extLst>
                    <a:ext uri="{9D8B030D-6E8A-4147-A177-3AD203B41FA5}">
                      <a16:colId xmlns:a16="http://schemas.microsoft.com/office/drawing/2014/main" val="736884736"/>
                    </a:ext>
                  </a:extLst>
                </a:gridCol>
                <a:gridCol w="2199784">
                  <a:extLst>
                    <a:ext uri="{9D8B030D-6E8A-4147-A177-3AD203B41FA5}">
                      <a16:colId xmlns:a16="http://schemas.microsoft.com/office/drawing/2014/main" val="828813233"/>
                    </a:ext>
                  </a:extLst>
                </a:gridCol>
                <a:gridCol w="2199784">
                  <a:extLst>
                    <a:ext uri="{9D8B030D-6E8A-4147-A177-3AD203B41FA5}">
                      <a16:colId xmlns:a16="http://schemas.microsoft.com/office/drawing/2014/main" val="1247331270"/>
                    </a:ext>
                  </a:extLst>
                </a:gridCol>
              </a:tblGrid>
              <a:tr h="355586">
                <a:tc>
                  <a:txBody>
                    <a:bodyPr/>
                    <a:lstStyle/>
                    <a:p>
                      <a:r>
                        <a:rPr lang="en-US" sz="1200" dirty="0">
                          <a:latin typeface="+mn-lt"/>
                          <a:cs typeface="Aparajita" panose="02020603050405020304" pitchFamily="18" charset="0"/>
                        </a:rPr>
                        <a:t>Year</a:t>
                      </a:r>
                      <a:endParaRPr lang="en-IN" sz="1200" dirty="0">
                        <a:latin typeface="+mn-lt"/>
                        <a:cs typeface="Aparajita" panose="02020603050405020304" pitchFamily="18" charset="0"/>
                      </a:endParaRPr>
                    </a:p>
                  </a:txBody>
                  <a:tcPr/>
                </a:tc>
                <a:tc>
                  <a:txBody>
                    <a:bodyPr/>
                    <a:lstStyle/>
                    <a:p>
                      <a:r>
                        <a:rPr lang="en-US" sz="1200" dirty="0">
                          <a:latin typeface="+mn-lt"/>
                          <a:cs typeface="Aparajita" panose="02020603050405020304" pitchFamily="18" charset="0"/>
                        </a:rPr>
                        <a:t>Author Name</a:t>
                      </a:r>
                      <a:endParaRPr lang="en-IN" sz="1200" dirty="0">
                        <a:latin typeface="+mn-lt"/>
                        <a:cs typeface="Aparajita" panose="02020603050405020304" pitchFamily="18" charset="0"/>
                      </a:endParaRPr>
                    </a:p>
                  </a:txBody>
                  <a:tcPr/>
                </a:tc>
                <a:tc>
                  <a:txBody>
                    <a:bodyPr/>
                    <a:lstStyle/>
                    <a:p>
                      <a:r>
                        <a:rPr lang="en-US" sz="1200" dirty="0">
                          <a:latin typeface="+mn-lt"/>
                          <a:cs typeface="Aparajita" panose="02020603050405020304" pitchFamily="18" charset="0"/>
                        </a:rPr>
                        <a:t>Paper Name</a:t>
                      </a:r>
                      <a:endParaRPr lang="en-IN" sz="1200" dirty="0">
                        <a:latin typeface="+mn-lt"/>
                        <a:cs typeface="Aparajita" panose="02020603050405020304" pitchFamily="18" charset="0"/>
                      </a:endParaRPr>
                    </a:p>
                  </a:txBody>
                  <a:tcPr/>
                </a:tc>
                <a:tc>
                  <a:txBody>
                    <a:bodyPr/>
                    <a:lstStyle/>
                    <a:p>
                      <a:r>
                        <a:rPr lang="en-US" sz="1200" dirty="0">
                          <a:latin typeface="+mn-lt"/>
                          <a:cs typeface="Aparajita" panose="02020603050405020304" pitchFamily="18" charset="0"/>
                        </a:rPr>
                        <a:t>Description</a:t>
                      </a:r>
                      <a:endParaRPr lang="en-IN" sz="1200" dirty="0">
                        <a:latin typeface="+mn-lt"/>
                        <a:cs typeface="Aparajita" panose="02020603050405020304" pitchFamily="18" charset="0"/>
                      </a:endParaRPr>
                    </a:p>
                  </a:txBody>
                  <a:tcPr/>
                </a:tc>
                <a:extLst>
                  <a:ext uri="{0D108BD9-81ED-4DB2-BD59-A6C34878D82A}">
                    <a16:rowId xmlns:a16="http://schemas.microsoft.com/office/drawing/2014/main" val="3833542697"/>
                  </a:ext>
                </a:extLst>
              </a:tr>
              <a:tr h="1500927">
                <a:tc>
                  <a:txBody>
                    <a:bodyPr/>
                    <a:lstStyle/>
                    <a:p>
                      <a:r>
                        <a:rPr lang="en-US" sz="1200" dirty="0">
                          <a:latin typeface="+mn-lt"/>
                          <a:cs typeface="Aparajita" panose="02020603050405020304" pitchFamily="18" charset="0"/>
                        </a:rPr>
                        <a:t>2014</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Prof. Shweta K. Rao</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Tours and Travels Designing</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The analysis took into account the travelling group composition. The results showed that, for the total tourist sample, overall satisfaction had the biggest influence on the decision of whether to revisit a destination.</a:t>
                      </a:r>
                      <a:endParaRPr lang="en-IN" sz="1200" dirty="0">
                        <a:latin typeface="+mn-lt"/>
                        <a:cs typeface="Aparajita" panose="02020603050405020304" pitchFamily="18" charset="0"/>
                      </a:endParaRPr>
                    </a:p>
                  </a:txBody>
                  <a:tcPr/>
                </a:tc>
                <a:extLst>
                  <a:ext uri="{0D108BD9-81ED-4DB2-BD59-A6C34878D82A}">
                    <a16:rowId xmlns:a16="http://schemas.microsoft.com/office/drawing/2014/main" val="1859617948"/>
                  </a:ext>
                </a:extLst>
              </a:tr>
              <a:tr h="1077760">
                <a:tc>
                  <a:txBody>
                    <a:bodyPr/>
                    <a:lstStyle/>
                    <a:p>
                      <a:r>
                        <a:rPr lang="en-US" sz="1200" dirty="0">
                          <a:latin typeface="+mn-lt"/>
                          <a:cs typeface="Aparajita" panose="02020603050405020304" pitchFamily="18" charset="0"/>
                        </a:rPr>
                        <a:t>2012</a:t>
                      </a:r>
                      <a:endParaRPr lang="en-IN" sz="1200" dirty="0">
                        <a:latin typeface="+mn-lt"/>
                        <a:cs typeface="Aparajita" panose="02020603050405020304" pitchFamily="18" charset="0"/>
                      </a:endParaRPr>
                    </a:p>
                  </a:txBody>
                  <a:tcPr/>
                </a:tc>
                <a:tc>
                  <a:txBody>
                    <a:bodyPr/>
                    <a:lstStyle/>
                    <a:p>
                      <a:pPr algn="just">
                        <a:lnSpc>
                          <a:spcPct val="150000"/>
                        </a:lnSpc>
                        <a:spcAft>
                          <a:spcPts val="800"/>
                        </a:spcAft>
                      </a:pPr>
                      <a:r>
                        <a:rPr lang="en-GB" sz="1200" dirty="0">
                          <a:effectLst/>
                          <a:latin typeface="+mn-lt"/>
                          <a:ea typeface="Times New Roman" panose="02020603050405020304" pitchFamily="18" charset="0"/>
                          <a:cs typeface="Aparajita" panose="02020603050405020304" pitchFamily="18" charset="0"/>
                        </a:rPr>
                        <a:t>Bennet Mathew</a:t>
                      </a:r>
                      <a:endParaRPr lang="en-IN" sz="1200" dirty="0">
                        <a:effectLst/>
                        <a:latin typeface="+mn-lt"/>
                        <a:ea typeface="Times New Roman" panose="02020603050405020304" pitchFamily="18" charset="0"/>
                        <a:cs typeface="Aparajita" panose="02020603050405020304" pitchFamily="18" charset="0"/>
                      </a:endParaRPr>
                    </a:p>
                  </a:txBody>
                  <a:tcPr marL="68580" marR="68580" marT="0" marB="0"/>
                </a:tc>
                <a:tc>
                  <a:txBody>
                    <a:bodyPr/>
                    <a:lstStyle/>
                    <a:p>
                      <a:pPr algn="just">
                        <a:lnSpc>
                          <a:spcPct val="150000"/>
                        </a:lnSpc>
                        <a:spcAft>
                          <a:spcPts val="800"/>
                        </a:spcAft>
                      </a:pPr>
                      <a:r>
                        <a:rPr lang="en-GB" sz="1200" dirty="0">
                          <a:effectLst/>
                          <a:latin typeface="+mn-lt"/>
                          <a:ea typeface="Times New Roman" panose="02020603050405020304" pitchFamily="18" charset="0"/>
                          <a:cs typeface="Aparajita" panose="02020603050405020304" pitchFamily="18" charset="0"/>
                        </a:rPr>
                        <a:t>Web Application R</a:t>
                      </a:r>
                      <a:r>
                        <a:rPr lang="en-GB" sz="1200" dirty="0">
                          <a:solidFill>
                            <a:srgbClr val="000000"/>
                          </a:solidFill>
                          <a:effectLst/>
                          <a:latin typeface="+mn-lt"/>
                          <a:ea typeface="Times New Roman" panose="02020603050405020304" pitchFamily="18" charset="0"/>
                          <a:cs typeface="Aparajita" panose="02020603050405020304" pitchFamily="18" charset="0"/>
                        </a:rPr>
                        <a:t>esearch</a:t>
                      </a:r>
                      <a:endParaRPr lang="en-IN" sz="1200" dirty="0">
                        <a:effectLst/>
                        <a:latin typeface="+mn-lt"/>
                        <a:ea typeface="Times New Roman" panose="02020603050405020304" pitchFamily="18" charset="0"/>
                        <a:cs typeface="Aparajita" panose="02020603050405020304" pitchFamily="18" charset="0"/>
                      </a:endParaRPr>
                    </a:p>
                  </a:txBody>
                  <a:tcPr marL="68580" marR="68580" marT="0" marB="0"/>
                </a:tc>
                <a:tc>
                  <a:txBody>
                    <a:bodyPr/>
                    <a:lstStyle/>
                    <a:p>
                      <a:r>
                        <a:rPr lang="en-GB" sz="1200" kern="1200" dirty="0">
                          <a:solidFill>
                            <a:schemeClr val="tx1"/>
                          </a:solidFill>
                          <a:effectLst/>
                          <a:latin typeface="+mn-lt"/>
                          <a:ea typeface="+mn-ea"/>
                          <a:cs typeface="Aparajita" panose="02020603050405020304" pitchFamily="18" charset="0"/>
                        </a:rPr>
                        <a:t>The main purpose was to help tourism companies to manage customer and hotels etc. The system could also be used for both professional and business trips. </a:t>
                      </a:r>
                      <a:endParaRPr lang="en-IN" sz="1200" dirty="0">
                        <a:latin typeface="+mn-lt"/>
                        <a:cs typeface="Aparajita" panose="02020603050405020304" pitchFamily="18" charset="0"/>
                      </a:endParaRPr>
                    </a:p>
                  </a:txBody>
                  <a:tcPr/>
                </a:tc>
                <a:extLst>
                  <a:ext uri="{0D108BD9-81ED-4DB2-BD59-A6C34878D82A}">
                    <a16:rowId xmlns:a16="http://schemas.microsoft.com/office/drawing/2014/main" val="1529975593"/>
                  </a:ext>
                </a:extLst>
              </a:tr>
              <a:tr h="1871899">
                <a:tc>
                  <a:txBody>
                    <a:bodyPr/>
                    <a:lstStyle/>
                    <a:p>
                      <a:r>
                        <a:rPr lang="en-US" sz="1200" dirty="0">
                          <a:latin typeface="+mn-lt"/>
                          <a:cs typeface="Aparajita" panose="02020603050405020304" pitchFamily="18" charset="0"/>
                        </a:rPr>
                        <a:t>2010</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Mirjha Gupta</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My Web Application</a:t>
                      </a:r>
                      <a:endParaRPr lang="en-IN" sz="1200" dirty="0">
                        <a:latin typeface="+mn-lt"/>
                        <a:cs typeface="Aparajita" panose="02020603050405020304" pitchFamily="18" charset="0"/>
                      </a:endParaRPr>
                    </a:p>
                  </a:txBody>
                  <a:tcPr/>
                </a:tc>
                <a:tc>
                  <a:txBody>
                    <a:bodyPr/>
                    <a:lstStyle/>
                    <a:p>
                      <a:r>
                        <a:rPr lang="en-GB" sz="1200" kern="1200" dirty="0">
                          <a:solidFill>
                            <a:schemeClr val="tx1"/>
                          </a:solidFill>
                          <a:effectLst/>
                          <a:latin typeface="+mn-lt"/>
                          <a:ea typeface="+mn-ea"/>
                          <a:cs typeface="Aparajita" panose="02020603050405020304" pitchFamily="18" charset="0"/>
                        </a:rPr>
                        <a:t>Tourists were satisfied with cultural attractions and amenities of  but mainly they were satisfied with the cultural attractions. </a:t>
                      </a:r>
                      <a:endParaRPr lang="en-IN" sz="1200" dirty="0">
                        <a:latin typeface="+mn-lt"/>
                        <a:cs typeface="Aparajita" panose="02020603050405020304" pitchFamily="18" charset="0"/>
                      </a:endParaRPr>
                    </a:p>
                  </a:txBody>
                  <a:tcPr/>
                </a:tc>
                <a:extLst>
                  <a:ext uri="{0D108BD9-81ED-4DB2-BD59-A6C34878D82A}">
                    <a16:rowId xmlns:a16="http://schemas.microsoft.com/office/drawing/2014/main" val="1895815448"/>
                  </a:ext>
                </a:extLst>
              </a:tr>
            </a:tbl>
          </a:graphicData>
        </a:graphic>
      </p:graphicFrame>
    </p:spTree>
    <p:extLst>
      <p:ext uri="{BB962C8B-B14F-4D97-AF65-F5344CB8AC3E}">
        <p14:creationId xmlns:p14="http://schemas.microsoft.com/office/powerpoint/2010/main" val="211308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0EC0-C38C-41A8-A532-E2716966A416}"/>
              </a:ext>
            </a:extLst>
          </p:cNvPr>
          <p:cNvSpPr>
            <a:spLocks noGrp="1"/>
          </p:cNvSpPr>
          <p:nvPr>
            <p:ph type="title"/>
          </p:nvPr>
        </p:nvSpPr>
        <p:spPr>
          <a:xfrm>
            <a:off x="852487" y="0"/>
            <a:ext cx="5024438" cy="1400175"/>
          </a:xfrm>
        </p:spPr>
        <p:txBody>
          <a:bodyPr>
            <a:normAutofit fontScale="90000"/>
          </a:bodyPr>
          <a:lstStyle/>
          <a:p>
            <a:pPr algn="ctr"/>
            <a:r>
              <a:rPr lang="en-US" dirty="0">
                <a:solidFill>
                  <a:schemeClr val="tx1"/>
                </a:solidFill>
                <a:latin typeface="Cambria" panose="02040503050406030204" pitchFamily="18" charset="0"/>
                <a:ea typeface="Cambria" panose="02040503050406030204" pitchFamily="18" charset="0"/>
              </a:rPr>
              <a:t>Methodology</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(Block diagram)</a:t>
            </a:r>
          </a:p>
        </p:txBody>
      </p:sp>
      <p:sp>
        <p:nvSpPr>
          <p:cNvPr id="5" name="Content Placeholder 4">
            <a:extLst>
              <a:ext uri="{FF2B5EF4-FFF2-40B4-BE49-F238E27FC236}">
                <a16:creationId xmlns:a16="http://schemas.microsoft.com/office/drawing/2014/main" id="{2BA4F76A-5D04-4CCD-B9EE-29C2A303924B}"/>
              </a:ext>
            </a:extLst>
          </p:cNvPr>
          <p:cNvSpPr>
            <a:spLocks noGrp="1"/>
          </p:cNvSpPr>
          <p:nvPr>
            <p:ph sz="quarter" idx="15"/>
          </p:nvPr>
        </p:nvSpPr>
        <p:spPr>
          <a:xfrm>
            <a:off x="7448552" y="142876"/>
            <a:ext cx="4157661" cy="6323098"/>
          </a:xfrm>
        </p:spPr>
        <p:txBody>
          <a:bodyPr>
            <a:normAutofit fontScale="77500" lnSpcReduction="20000"/>
          </a:bodyPr>
          <a:lstStyle/>
          <a:p>
            <a:pPr marL="285750" indent="-285750">
              <a:buFont typeface="Arial" panose="020B0604020202020204" pitchFamily="34" charset="0"/>
              <a:buChar char="•"/>
            </a:pPr>
            <a:r>
              <a:rPr lang="en-US" dirty="0"/>
              <a:t>This block diagram describes the working of  </a:t>
            </a:r>
            <a:r>
              <a:rPr lang="en-US" b="1" dirty="0">
                <a:solidFill>
                  <a:srgbClr val="FF0000"/>
                </a:solidFill>
              </a:rPr>
              <a:t>Tourism Management System</a:t>
            </a:r>
            <a:r>
              <a:rPr lang="en-US" dirty="0"/>
              <a:t>. </a:t>
            </a:r>
          </a:p>
          <a:p>
            <a:pPr marL="285750" indent="-285750">
              <a:buFont typeface="Arial" panose="020B0604020202020204" pitchFamily="34" charset="0"/>
              <a:buChar char="•"/>
            </a:pPr>
            <a:r>
              <a:rPr lang="en-US" dirty="0"/>
              <a:t>It is an connecting link between the </a:t>
            </a:r>
            <a:r>
              <a:rPr lang="en-US" dirty="0">
                <a:solidFill>
                  <a:srgbClr val="FF0000"/>
                </a:solidFill>
              </a:rPr>
              <a:t>user </a:t>
            </a:r>
            <a:r>
              <a:rPr lang="en-US" dirty="0"/>
              <a:t>and </a:t>
            </a:r>
            <a:r>
              <a:rPr lang="en-US" b="1" dirty="0">
                <a:solidFill>
                  <a:srgbClr val="FF0000"/>
                </a:solidFill>
              </a:rPr>
              <a:t>database</a:t>
            </a:r>
            <a:r>
              <a:rPr lang="en-US" dirty="0"/>
              <a:t>. </a:t>
            </a:r>
          </a:p>
          <a:p>
            <a:pPr marL="285750" indent="-285750">
              <a:buFont typeface="Arial" panose="020B0604020202020204" pitchFamily="34" charset="0"/>
              <a:buChar char="•"/>
            </a:pPr>
            <a:r>
              <a:rPr lang="en-US" dirty="0"/>
              <a:t>User interacts with the system and database </a:t>
            </a:r>
            <a:r>
              <a:rPr lang="en-US" b="1" dirty="0">
                <a:solidFill>
                  <a:srgbClr val="FF0000"/>
                </a:solidFill>
              </a:rPr>
              <a:t>stores information</a:t>
            </a:r>
            <a:r>
              <a:rPr lang="en-US" dirty="0"/>
              <a:t> regarding the customer and its bill. </a:t>
            </a:r>
          </a:p>
          <a:p>
            <a:pPr marL="285750" indent="-285750">
              <a:buFont typeface="Arial" panose="020B0604020202020204" pitchFamily="34" charset="0"/>
              <a:buChar char="•"/>
            </a:pPr>
            <a:r>
              <a:rPr lang="en-US" dirty="0"/>
              <a:t>When you start the web application, it asks you to </a:t>
            </a:r>
            <a:r>
              <a:rPr lang="en-US" b="1" dirty="0">
                <a:solidFill>
                  <a:srgbClr val="FF0000"/>
                </a:solidFill>
              </a:rPr>
              <a:t>Register</a:t>
            </a:r>
            <a:r>
              <a:rPr lang="en-US" dirty="0"/>
              <a:t> if you haven’t already or you can </a:t>
            </a:r>
            <a:r>
              <a:rPr lang="en-US" b="1" dirty="0">
                <a:solidFill>
                  <a:srgbClr val="FF0000"/>
                </a:solidFill>
              </a:rPr>
              <a:t>simply Login </a:t>
            </a:r>
            <a:r>
              <a:rPr lang="en-US" dirty="0"/>
              <a:t>if you are an existing user. </a:t>
            </a:r>
          </a:p>
          <a:p>
            <a:pPr marL="285750" indent="-285750">
              <a:buFont typeface="Arial" panose="020B0604020202020204" pitchFamily="34" charset="0"/>
              <a:buChar char="•"/>
            </a:pPr>
            <a:r>
              <a:rPr lang="en-US" dirty="0"/>
              <a:t>On the successful Register or Login, you can go to </a:t>
            </a:r>
            <a:r>
              <a:rPr lang="en-US" b="1" dirty="0">
                <a:solidFill>
                  <a:srgbClr val="FF0000"/>
                </a:solidFill>
              </a:rPr>
              <a:t>My Packages </a:t>
            </a:r>
            <a:r>
              <a:rPr lang="en-US" dirty="0"/>
              <a:t>to explore the various Travel Packages. </a:t>
            </a:r>
          </a:p>
          <a:p>
            <a:pPr marL="285750" indent="-285750">
              <a:buFont typeface="Arial" panose="020B0604020202020204" pitchFamily="34" charset="0"/>
              <a:buChar char="•"/>
            </a:pPr>
            <a:r>
              <a:rPr lang="en-US" dirty="0"/>
              <a:t>Then after selecting your desired Package, you can select </a:t>
            </a:r>
            <a:r>
              <a:rPr lang="en-US" b="1" dirty="0">
                <a:solidFill>
                  <a:srgbClr val="FF0000"/>
                </a:solidFill>
              </a:rPr>
              <a:t>the date of the travel </a:t>
            </a:r>
            <a:r>
              <a:rPr lang="en-US" dirty="0"/>
              <a:t>from 3-4 options as per your convenience. </a:t>
            </a:r>
          </a:p>
          <a:p>
            <a:pPr marL="285750" indent="-285750">
              <a:buFont typeface="Arial" panose="020B0604020202020204" pitchFamily="34" charset="0"/>
              <a:buChar char="•"/>
            </a:pPr>
            <a:r>
              <a:rPr lang="en-US" dirty="0"/>
              <a:t>Further, you are supposed to select the Mode of your travel i.e. either </a:t>
            </a:r>
            <a:r>
              <a:rPr lang="en-US" b="1" dirty="0">
                <a:solidFill>
                  <a:srgbClr val="FF0000"/>
                </a:solidFill>
              </a:rPr>
              <a:t>Train or Flight</a:t>
            </a:r>
            <a:r>
              <a:rPr lang="en-US" dirty="0"/>
              <a:t>. </a:t>
            </a:r>
          </a:p>
          <a:p>
            <a:pPr marL="285750" indent="-285750">
              <a:buFont typeface="Arial" panose="020B0604020202020204" pitchFamily="34" charset="0"/>
              <a:buChar char="•"/>
            </a:pPr>
            <a:r>
              <a:rPr lang="en-US" dirty="0"/>
              <a:t>For confirming your reservation, you have to </a:t>
            </a:r>
            <a:r>
              <a:rPr lang="en-US" b="1" dirty="0">
                <a:solidFill>
                  <a:srgbClr val="FF0000"/>
                </a:solidFill>
              </a:rPr>
              <a:t>make the payment </a:t>
            </a:r>
            <a:r>
              <a:rPr lang="en-US" dirty="0"/>
              <a:t>as displayed for that particular package. </a:t>
            </a:r>
          </a:p>
          <a:p>
            <a:pPr marL="285750" indent="-285750">
              <a:buFont typeface="Arial" panose="020B0604020202020204" pitchFamily="34" charset="0"/>
              <a:buChar char="•"/>
            </a:pPr>
            <a:r>
              <a:rPr lang="en-US" dirty="0"/>
              <a:t>After the successful payment, you will receive an </a:t>
            </a:r>
            <a:r>
              <a:rPr lang="en-US" b="1" dirty="0">
                <a:solidFill>
                  <a:srgbClr val="FF0000"/>
                </a:solidFill>
              </a:rPr>
              <a:t>e-mail</a:t>
            </a:r>
            <a:r>
              <a:rPr lang="en-US" dirty="0"/>
              <a:t> on registered e-mail id, which will include the </a:t>
            </a:r>
            <a:r>
              <a:rPr lang="en-US" b="1" dirty="0">
                <a:solidFill>
                  <a:srgbClr val="FF0000"/>
                </a:solidFill>
              </a:rPr>
              <a:t>payment receipt </a:t>
            </a:r>
            <a:r>
              <a:rPr lang="en-US" dirty="0"/>
              <a:t>with all the details.</a:t>
            </a:r>
          </a:p>
        </p:txBody>
      </p:sp>
      <p:pic>
        <p:nvPicPr>
          <p:cNvPr id="14" name="Picture 13">
            <a:extLst>
              <a:ext uri="{FF2B5EF4-FFF2-40B4-BE49-F238E27FC236}">
                <a16:creationId xmlns:a16="http://schemas.microsoft.com/office/drawing/2014/main" id="{D007BFF0-B553-4FD9-BEDA-BEDA43D65096}"/>
              </a:ext>
            </a:extLst>
          </p:cNvPr>
          <p:cNvPicPr>
            <a:picLocks noChangeAspect="1"/>
          </p:cNvPicPr>
          <p:nvPr/>
        </p:nvPicPr>
        <p:blipFill>
          <a:blip r:embed="rId2"/>
          <a:stretch>
            <a:fillRect/>
          </a:stretch>
        </p:blipFill>
        <p:spPr>
          <a:xfrm>
            <a:off x="771525" y="1400175"/>
            <a:ext cx="4286250" cy="5353050"/>
          </a:xfrm>
          <a:prstGeom prst="rect">
            <a:avLst/>
          </a:prstGeom>
        </p:spPr>
      </p:pic>
    </p:spTree>
    <p:extLst>
      <p:ext uri="{BB962C8B-B14F-4D97-AF65-F5344CB8AC3E}">
        <p14:creationId xmlns:p14="http://schemas.microsoft.com/office/powerpoint/2010/main" val="318948841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C51EB17-D597-42E7-995C-18B75FCBF237}">
  <ds:schemaRefs>
    <ds:schemaRef ds:uri="http://schemas.microsoft.com/sharepoint/v3/contenttype/forms"/>
  </ds:schemaRefs>
</ds:datastoreItem>
</file>

<file path=customXml/itemProps2.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242</TotalTime>
  <Words>1025</Words>
  <Application>Microsoft Office PowerPoint</Application>
  <PresentationFormat>Widescreen</PresentationFormat>
  <Paragraphs>85</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Aparajita</vt:lpstr>
      <vt:lpstr>Arial</vt:lpstr>
      <vt:lpstr>Avenir Next LT Pro</vt:lpstr>
      <vt:lpstr>Avenir Next LT Pro Light</vt:lpstr>
      <vt:lpstr>Calibri</vt:lpstr>
      <vt:lpstr>Cambria</vt:lpstr>
      <vt:lpstr>Wingdings</vt:lpstr>
      <vt:lpstr>GradientRiseVTI</vt:lpstr>
      <vt:lpstr>Tourism management system</vt:lpstr>
      <vt:lpstr>PowerPoint Presentation</vt:lpstr>
      <vt:lpstr>Agenda</vt:lpstr>
      <vt:lpstr>introduction</vt:lpstr>
      <vt:lpstr>AIM &amp; OBJECTIVE</vt:lpstr>
      <vt:lpstr>ABSTRACT</vt:lpstr>
      <vt:lpstr>Literature review</vt:lpstr>
      <vt:lpstr>PowerPoint Presentation</vt:lpstr>
      <vt:lpstr>Methodology (Block diagram)</vt:lpstr>
      <vt:lpstr>HARDWARE &amp; SOFTWARE REQUIRENMENTS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Ketki Kulkarni</dc:creator>
  <cp:lastModifiedBy>Ketki Kulkarni</cp:lastModifiedBy>
  <cp:revision>12</cp:revision>
  <dcterms:created xsi:type="dcterms:W3CDTF">2021-09-24T08:52:25Z</dcterms:created>
  <dcterms:modified xsi:type="dcterms:W3CDTF">2021-09-27T11:18:58Z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