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72" r:id="rId11"/>
    <p:sldId id="273" r:id="rId12"/>
    <p:sldId id="274" r:id="rId13"/>
    <p:sldId id="275" r:id="rId14"/>
    <p:sldId id="276" r:id="rId15"/>
    <p:sldId id="277"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Merriweather" panose="00000500000000000000" pitchFamily="2" charset="0"/>
      <p:regular r:id="rId22"/>
      <p:bold r:id="rId23"/>
      <p:italic r:id="rId24"/>
      <p:boldItalic r:id="rId25"/>
    </p:embeddedFont>
    <p:embeddedFont>
      <p:font typeface="Proxima Nova" panose="020B060402020202020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TePly4XSeYEMgyWbw4+jt6Vv5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078EF6-13F5-44FA-9DF9-30A73942A2B0}">
  <a:tblStyle styleId="{9F078EF6-13F5-44FA-9DF9-30A73942A2B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8512"/>
        <c:axId val="1321412864"/>
      </c:barChart>
      <c:catAx>
        <c:axId val="1321408512"/>
        <c:scaling>
          <c:orientation val="minMax"/>
        </c:scaling>
        <c:delete val="1"/>
        <c:axPos val="l"/>
        <c:numFmt formatCode="General" sourceLinked="1"/>
        <c:majorTickMark val="out"/>
        <c:minorTickMark val="none"/>
        <c:tickLblPos val="nextTo"/>
        <c:crossAx val="1321412864"/>
        <c:crosses val="autoZero"/>
        <c:auto val="1"/>
        <c:lblAlgn val="ctr"/>
        <c:lblOffset val="100"/>
        <c:noMultiLvlLbl val="0"/>
      </c:catAx>
      <c:valAx>
        <c:axId val="1321412864"/>
        <c:scaling>
          <c:orientation val="minMax"/>
        </c:scaling>
        <c:delete val="1"/>
        <c:axPos val="b"/>
        <c:numFmt formatCode="0%" sourceLinked="1"/>
        <c:majorTickMark val="out"/>
        <c:minorTickMark val="none"/>
        <c:tickLblPos val="nextTo"/>
        <c:crossAx val="13214085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4160"/>
        <c:axId val="1321403072"/>
      </c:barChart>
      <c:catAx>
        <c:axId val="1321404160"/>
        <c:scaling>
          <c:orientation val="minMax"/>
        </c:scaling>
        <c:delete val="1"/>
        <c:axPos val="l"/>
        <c:numFmt formatCode="General" sourceLinked="1"/>
        <c:majorTickMark val="out"/>
        <c:minorTickMark val="none"/>
        <c:tickLblPos val="nextTo"/>
        <c:crossAx val="1321403072"/>
        <c:crosses val="autoZero"/>
        <c:auto val="1"/>
        <c:lblAlgn val="ctr"/>
        <c:lblOffset val="100"/>
        <c:noMultiLvlLbl val="0"/>
      </c:catAx>
      <c:valAx>
        <c:axId val="1321403072"/>
        <c:scaling>
          <c:orientation val="minMax"/>
        </c:scaling>
        <c:delete val="1"/>
        <c:axPos val="b"/>
        <c:numFmt formatCode="0%" sourceLinked="1"/>
        <c:majorTickMark val="out"/>
        <c:minorTickMark val="none"/>
        <c:tickLblPos val="nextTo"/>
        <c:crossAx val="132140416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321404704"/>
        <c:axId val="1321405792"/>
      </c:barChart>
      <c:catAx>
        <c:axId val="1321404704"/>
        <c:scaling>
          <c:orientation val="minMax"/>
        </c:scaling>
        <c:delete val="1"/>
        <c:axPos val="l"/>
        <c:numFmt formatCode="General" sourceLinked="1"/>
        <c:majorTickMark val="out"/>
        <c:minorTickMark val="none"/>
        <c:tickLblPos val="nextTo"/>
        <c:crossAx val="1321405792"/>
        <c:crosses val="autoZero"/>
        <c:auto val="1"/>
        <c:lblAlgn val="ctr"/>
        <c:lblOffset val="100"/>
        <c:noMultiLvlLbl val="0"/>
      </c:catAx>
      <c:valAx>
        <c:axId val="1321405792"/>
        <c:scaling>
          <c:orientation val="minMax"/>
        </c:scaling>
        <c:delete val="1"/>
        <c:axPos val="b"/>
        <c:numFmt formatCode="0%" sourceLinked="1"/>
        <c:majorTickMark val="out"/>
        <c:minorTickMark val="none"/>
        <c:tickLblPos val="nextTo"/>
        <c:crossAx val="1321404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321406880"/>
        <c:axId val="1321409056"/>
      </c:barChart>
      <c:catAx>
        <c:axId val="1321406880"/>
        <c:scaling>
          <c:orientation val="minMax"/>
        </c:scaling>
        <c:delete val="1"/>
        <c:axPos val="l"/>
        <c:numFmt formatCode="General" sourceLinked="1"/>
        <c:majorTickMark val="out"/>
        <c:minorTickMark val="none"/>
        <c:tickLblPos val="nextTo"/>
        <c:crossAx val="1321409056"/>
        <c:crosses val="autoZero"/>
        <c:auto val="1"/>
        <c:lblAlgn val="ctr"/>
        <c:lblOffset val="100"/>
        <c:noMultiLvlLbl val="0"/>
      </c:catAx>
      <c:valAx>
        <c:axId val="1321409056"/>
        <c:scaling>
          <c:orientation val="minMax"/>
        </c:scaling>
        <c:delete val="1"/>
        <c:axPos val="b"/>
        <c:numFmt formatCode="0%" sourceLinked="1"/>
        <c:majorTickMark val="out"/>
        <c:minorTickMark val="none"/>
        <c:tickLblPos val="nextTo"/>
        <c:crossAx val="132140688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0862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4338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9012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6062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3155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9679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80" name="Google Shape;3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9" name="Google Shape;3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5.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1"/>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1"/>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1"/>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E72D4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1"/>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21"/>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0" name="Google Shape;20;p21"/>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138"/>
        <p:cNvGrpSpPr/>
        <p:nvPr/>
      </p:nvGrpSpPr>
      <p:grpSpPr>
        <a:xfrm>
          <a:off x="0" y="0"/>
          <a:ext cx="0" cy="0"/>
          <a:chOff x="0" y="0"/>
          <a:chExt cx="0" cy="0"/>
        </a:xfrm>
      </p:grpSpPr>
      <p:pic>
        <p:nvPicPr>
          <p:cNvPr id="139" name="Google Shape;139;p31"/>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140" name="Google Shape;140;p31"/>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141" name="Google Shape;141;p31"/>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142" name="Google Shape;142;p31"/>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143" name="Google Shape;143;p31"/>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144" name="Google Shape;144;p31"/>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6" name="Google Shape;146;p31"/>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7" name="Google Shape;147;p31"/>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8" name="Google Shape;148;p31"/>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9" name="Google Shape;149;p31"/>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0" name="Google Shape;150;p31"/>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1" name="Google Shape;151;p31"/>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2" name="Google Shape;152;p31"/>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3" name="Google Shape;153;p31"/>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156" name="Google Shape;156;p31"/>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157" name="Google Shape;157;p31"/>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158" name="Google Shape;158;p31"/>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159" name="Google Shape;159;p31"/>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160" name="Google Shape;160;p31"/>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161" name="Google Shape;161;p31"/>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162" name="Google Shape;162;p31"/>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163" name="Google Shape;163;p31"/>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164" name="Google Shape;164;p31"/>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165" name="Google Shape;165;p31"/>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166" name="Google Shape;166;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67" name="Google Shape;167;p31"/>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68" name="Google Shape;168;p31"/>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169"/>
        <p:cNvGrpSpPr/>
        <p:nvPr/>
      </p:nvGrpSpPr>
      <p:grpSpPr>
        <a:xfrm>
          <a:off x="0" y="0"/>
          <a:ext cx="0" cy="0"/>
          <a:chOff x="0" y="0"/>
          <a:chExt cx="0" cy="0"/>
        </a:xfrm>
      </p:grpSpPr>
      <p:sp>
        <p:nvSpPr>
          <p:cNvPr id="170" name="Google Shape;170;p3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71" name="Google Shape;171;p3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nvGrpSpPr>
          <p:cNvPr id="172" name="Google Shape;172;p32"/>
          <p:cNvGrpSpPr/>
          <p:nvPr/>
        </p:nvGrpSpPr>
        <p:grpSpPr>
          <a:xfrm>
            <a:off x="994787" y="3020755"/>
            <a:ext cx="775019" cy="174751"/>
            <a:chOff x="1326382" y="4041646"/>
            <a:chExt cx="2597497" cy="653143"/>
          </a:xfrm>
        </p:grpSpPr>
        <p:sp>
          <p:nvSpPr>
            <p:cNvPr id="173" name="Google Shape;173;p3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74" name="Google Shape;174;p3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75" name="Google Shape;175;p3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76" name="Google Shape;176;p3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77" name="Google Shape;177;p3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sp>
        <p:nvSpPr>
          <p:cNvPr id="178" name="Google Shape;178;p3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3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3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1" name="Google Shape;181;p3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3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183" name="Google Shape;183;p3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84" name="Google Shape;184;p3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85" name="Google Shape;185;p3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nvGrpSpPr>
          <p:cNvPr id="186" name="Google Shape;186;p32"/>
          <p:cNvGrpSpPr/>
          <p:nvPr/>
        </p:nvGrpSpPr>
        <p:grpSpPr>
          <a:xfrm>
            <a:off x="923664" y="3020755"/>
            <a:ext cx="775019" cy="174751"/>
            <a:chOff x="1326382" y="4041646"/>
            <a:chExt cx="2597497" cy="653143"/>
          </a:xfrm>
        </p:grpSpPr>
        <p:sp>
          <p:nvSpPr>
            <p:cNvPr id="187" name="Google Shape;187;p3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88" name="Google Shape;188;p3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89" name="Google Shape;189;p3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90" name="Google Shape;190;p3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91" name="Google Shape;191;p3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grpSp>
      <p:sp>
        <p:nvSpPr>
          <p:cNvPr id="192" name="Google Shape;192;p3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3" name="Google Shape;193;p3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4" name="Google Shape;194;p3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95" name="Google Shape;195;p3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196"/>
        <p:cNvGrpSpPr/>
        <p:nvPr/>
      </p:nvGrpSpPr>
      <p:grpSpPr>
        <a:xfrm>
          <a:off x="0" y="0"/>
          <a:ext cx="0" cy="0"/>
          <a:chOff x="0" y="0"/>
          <a:chExt cx="0" cy="0"/>
        </a:xfrm>
      </p:grpSpPr>
      <p:sp>
        <p:nvSpPr>
          <p:cNvPr id="197" name="Google Shape;197;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199" name="Google Shape;199;p3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200" name="Google Shape;200;p3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3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3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3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3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3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6" name="Google Shape;206;p3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7" name="Google Shape;207;p3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8" name="Google Shape;208;p3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9" name="Google Shape;209;p3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0" name="Google Shape;210;p3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1" name="Google Shape;211;p3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2" name="Google Shape;212;p3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3" name="Google Shape;213;p3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4" name="Google Shape;214;p3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5" name="Google Shape;215;p3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6" name="Google Shape;216;p3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7" name="Google Shape;217;p3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3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3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0" name="Google Shape;220;p3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221" name="Google Shape;221;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2" name="Google Shape;222;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23" name="Google Shape;223;p3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224"/>
        <p:cNvGrpSpPr/>
        <p:nvPr/>
      </p:nvGrpSpPr>
      <p:grpSpPr>
        <a:xfrm>
          <a:off x="0" y="0"/>
          <a:ext cx="0" cy="0"/>
          <a:chOff x="0" y="0"/>
          <a:chExt cx="0" cy="0"/>
        </a:xfrm>
      </p:grpSpPr>
      <p:sp>
        <p:nvSpPr>
          <p:cNvPr id="225" name="Google Shape;225;p3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3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227" name="Google Shape;227;p34"/>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28" name="Google Shape;228;p34"/>
          <p:cNvGraphicFramePr/>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9" name="Google Shape;229;p34"/>
          <p:cNvGraphicFramePr/>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0" name="Google Shape;230;p34"/>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1" name="Google Shape;231;p34"/>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2" name="Google Shape;232;p34"/>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34"/>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34"/>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34"/>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34"/>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34"/>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34"/>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39" name="Google Shape;239;p34"/>
          <p:cNvGraphicFramePr/>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0" name="Google Shape;240;p34"/>
          <p:cNvGraphicFramePr/>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41" name="Google Shape;241;p3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42" name="Google Shape;242;p3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43" name="Google Shape;243;p34"/>
          <p:cNvPicPr preferRelativeResize="0"/>
          <p:nvPr/>
        </p:nvPicPr>
        <p:blipFill rotWithShape="1">
          <a:blip r:embed="rId6">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244"/>
        <p:cNvGrpSpPr/>
        <p:nvPr/>
      </p:nvGrpSpPr>
      <p:grpSpPr>
        <a:xfrm>
          <a:off x="0" y="0"/>
          <a:ext cx="0" cy="0"/>
          <a:chOff x="0" y="0"/>
          <a:chExt cx="0" cy="0"/>
        </a:xfrm>
      </p:grpSpPr>
      <p:sp>
        <p:nvSpPr>
          <p:cNvPr id="245" name="Google Shape;245;p3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3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graphicFrame>
        <p:nvGraphicFramePr>
          <p:cNvPr id="247" name="Google Shape;247;p35"/>
          <p:cNvGraphicFramePr/>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8" name="Google Shape;248;p35"/>
          <p:cNvGraphicFramePr/>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9" name="Google Shape;249;p35"/>
          <p:cNvGraphicFramePr/>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250" name="Google Shape;250;p35"/>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51" name="Google Shape;251;p35"/>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52" name="Google Shape;252;p35"/>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53" name="Google Shape;253;p35"/>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aphicFrame>
        <p:nvGraphicFramePr>
          <p:cNvPr id="254" name="Google Shape;254;p35"/>
          <p:cNvGraphicFramePr/>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5" name="Google Shape;255;p35"/>
          <p:cNvGraphicFramePr/>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6" name="Google Shape;256;p35"/>
          <p:cNvGraphicFramePr/>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57" name="Google Shape;257;p3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58" name="Google Shape;258;p3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59" name="Google Shape;259;p35"/>
          <p:cNvPicPr preferRelativeResize="0"/>
          <p:nvPr/>
        </p:nvPicPr>
        <p:blipFill rotWithShape="1">
          <a:blip r:embed="rId8">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260"/>
        <p:cNvGrpSpPr/>
        <p:nvPr/>
      </p:nvGrpSpPr>
      <p:grpSpPr>
        <a:xfrm>
          <a:off x="0" y="0"/>
          <a:ext cx="0" cy="0"/>
          <a:chOff x="0" y="0"/>
          <a:chExt cx="0" cy="0"/>
        </a:xfrm>
      </p:grpSpPr>
      <p:sp>
        <p:nvSpPr>
          <p:cNvPr id="261" name="Google Shape;261;p3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3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graphicFrame>
        <p:nvGraphicFramePr>
          <p:cNvPr id="263" name="Google Shape;263;p36"/>
          <p:cNvGraphicFramePr/>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64" name="Google Shape;264;p36"/>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65" name="Google Shape;265;p36"/>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36"/>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36"/>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36"/>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36"/>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0" name="Google Shape;270;p36"/>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1" name="Google Shape;271;p36"/>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2" name="Google Shape;272;p36"/>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3" name="Google Shape;273;p36"/>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4" name="Google Shape;274;p36"/>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36"/>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36"/>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36"/>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36"/>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36"/>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36"/>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36"/>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36"/>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aphicFrame>
        <p:nvGraphicFramePr>
          <p:cNvPr id="283" name="Google Shape;283;p36"/>
          <p:cNvGraphicFramePr/>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284" name="Google Shape;284;p36"/>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85" name="Google Shape;285;p3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86" name="Google Shape;286;p3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87" name="Google Shape;287;p3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288"/>
        <p:cNvGrpSpPr/>
        <p:nvPr/>
      </p:nvGrpSpPr>
      <p:grpSpPr>
        <a:xfrm>
          <a:off x="0" y="0"/>
          <a:ext cx="0" cy="0"/>
          <a:chOff x="0" y="0"/>
          <a:chExt cx="0" cy="0"/>
        </a:xfrm>
      </p:grpSpPr>
      <p:sp>
        <p:nvSpPr>
          <p:cNvPr id="289" name="Google Shape;289;p3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0" name="Google Shape;290;p3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291" name="Google Shape;291;p37"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92" name="Google Shape;292;p37"/>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37"/>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37"/>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37"/>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37"/>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37"/>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8" name="Google Shape;298;p37"/>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9" name="Google Shape;299;p37"/>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00" name="Google Shape;300;p37"/>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01" name="Google Shape;301;p37"/>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02" name="Google Shape;302;p3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03" name="Google Shape;303;p37"/>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304"/>
        <p:cNvGrpSpPr/>
        <p:nvPr/>
      </p:nvGrpSpPr>
      <p:grpSpPr>
        <a:xfrm>
          <a:off x="0" y="0"/>
          <a:ext cx="0" cy="0"/>
          <a:chOff x="0" y="0"/>
          <a:chExt cx="0" cy="0"/>
        </a:xfrm>
      </p:grpSpPr>
      <p:sp>
        <p:nvSpPr>
          <p:cNvPr id="305" name="Google Shape;305;p3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3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307" name="Google Shape;307;p38"/>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08" name="Google Shape;308;p38"/>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09" name="Google Shape;309;p38"/>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0" name="Google Shape;310;p38"/>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1" name="Google Shape;311;p38"/>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2" name="Google Shape;312;p38"/>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3" name="Google Shape;313;p38"/>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4" name="Google Shape;314;p38"/>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5" name="Google Shape;315;p38"/>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6" name="Google Shape;316;p38"/>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7" name="Google Shape;317;p38"/>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8" name="Google Shape;318;p38"/>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9" name="Google Shape;319;p38"/>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0" name="Google Shape;320;p38"/>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1" name="Google Shape;321;p38"/>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2" name="Google Shape;322;p38"/>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3" name="Google Shape;323;p38"/>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4" name="Google Shape;324;p38"/>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38"/>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6" name="Google Shape;326;p38"/>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7" name="Google Shape;327;p38"/>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8" name="Google Shape;328;p38"/>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9" name="Google Shape;329;p38"/>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0" name="Google Shape;330;p38"/>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331" name="Google Shape;331;p38"/>
          <p:cNvGrpSpPr/>
          <p:nvPr/>
        </p:nvGrpSpPr>
        <p:grpSpPr>
          <a:xfrm>
            <a:off x="3064089" y="1322496"/>
            <a:ext cx="3130304" cy="3130304"/>
            <a:chOff x="1725851" y="197234"/>
            <a:chExt cx="4799362" cy="4799363"/>
          </a:xfrm>
        </p:grpSpPr>
        <p:sp>
          <p:nvSpPr>
            <p:cNvPr id="332" name="Google Shape;332;p38"/>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8"/>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8"/>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8"/>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6" name="Google Shape;336;p38"/>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8"/>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8"/>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8"/>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8"/>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rgbClr val="4C4C4C"/>
                </a:solidFill>
                <a:latin typeface="Roboto"/>
                <a:ea typeface="Roboto"/>
                <a:cs typeface="Roboto"/>
                <a:sym typeface="Roboto"/>
              </a:endParaRPr>
            </a:p>
          </p:txBody>
        </p:sp>
        <p:sp>
          <p:nvSpPr>
            <p:cNvPr id="341" name="Google Shape;341;p38"/>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342" name="Google Shape;342;p38"/>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343" name="Google Shape;343;p38"/>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344" name="Google Shape;344;p38"/>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rgbClr val="000000"/>
                </a:buClr>
                <a:buSzPts val="2100"/>
                <a:buFont typeface="Arial"/>
                <a:buNone/>
              </a:pPr>
              <a:endParaRPr sz="2100" b="0" i="0" u="none" strike="noStrike" cap="none">
                <a:solidFill>
                  <a:schemeClr val="lt1"/>
                </a:solidFill>
                <a:latin typeface="Calibri"/>
                <a:ea typeface="Calibri"/>
                <a:cs typeface="Calibri"/>
                <a:sym typeface="Calibri"/>
              </a:endParaRPr>
            </a:p>
          </p:txBody>
        </p:sp>
        <p:sp>
          <p:nvSpPr>
            <p:cNvPr id="345" name="Google Shape;345;p38"/>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sp>
          <p:nvSpPr>
            <p:cNvPr id="346" name="Google Shape;346;p38"/>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sp>
          <p:nvSpPr>
            <p:cNvPr id="347" name="Google Shape;347;p38"/>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sp>
          <p:nvSpPr>
            <p:cNvPr id="348" name="Google Shape;348;p38"/>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grpSp>
      <p:pic>
        <p:nvPicPr>
          <p:cNvPr id="349" name="Google Shape;349;p38"/>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50" name="Google Shape;350;p38"/>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51" name="Google Shape;351;p38"/>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52" name="Google Shape;352;p38"/>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53" name="Google Shape;353;p38"/>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54" name="Google Shape;354;p38"/>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55" name="Google Shape;355;p38"/>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56" name="Google Shape;356;p38"/>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57" name="Google Shape;357;p38"/>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8" name="Google Shape;358;p3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59" name="Google Shape;359;p3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60" name="Google Shape;360;p38"/>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361"/>
        <p:cNvGrpSpPr/>
        <p:nvPr/>
      </p:nvGrpSpPr>
      <p:grpSpPr>
        <a:xfrm>
          <a:off x="0" y="0"/>
          <a:ext cx="0" cy="0"/>
          <a:chOff x="0" y="0"/>
          <a:chExt cx="0" cy="0"/>
        </a:xfrm>
      </p:grpSpPr>
      <p:sp>
        <p:nvSpPr>
          <p:cNvPr id="362" name="Google Shape;362;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364" name="Google Shape;364;p39"/>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39"/>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3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367" name="Google Shape;367;p3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68" name="Google Shape;368;p39"/>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22"/>
          <p:cNvSpPr>
            <a:spLocks noGrp="1"/>
          </p:cNvSpPr>
          <p:nvPr>
            <p:ph type="pic" idx="2"/>
          </p:nvPr>
        </p:nvSpPr>
        <p:spPr>
          <a:xfrm>
            <a:off x="0" y="0"/>
            <a:ext cx="9144000" cy="5143500"/>
          </a:xfrm>
          <a:prstGeom prst="rect">
            <a:avLst/>
          </a:prstGeom>
          <a:noFill/>
          <a:ln>
            <a:noFill/>
          </a:ln>
        </p:spPr>
      </p:sp>
      <p:sp>
        <p:nvSpPr>
          <p:cNvPr id="23" name="Google Shape;23;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4" name="Google Shape;24;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25" name="Google Shape;25;p22"/>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22"/>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US"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22"/>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22"/>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US"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23"/>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 name="Google Shape;31;p23"/>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35" name="Google Shape;35;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23"/>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7" name="Google Shape;37;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38"/>
        <p:cNvGrpSpPr/>
        <p:nvPr/>
      </p:nvGrpSpPr>
      <p:grpSpPr>
        <a:xfrm>
          <a:off x="0" y="0"/>
          <a:ext cx="0" cy="0"/>
          <a:chOff x="0" y="0"/>
          <a:chExt cx="0" cy="0"/>
        </a:xfrm>
      </p:grpSpPr>
      <p:sp>
        <p:nvSpPr>
          <p:cNvPr id="39" name="Google Shape;39;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24"/>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43" name="Google Shape;4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4" name="Google Shape;44;p2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51"/>
        <p:cNvGrpSpPr/>
        <p:nvPr/>
      </p:nvGrpSpPr>
      <p:grpSpPr>
        <a:xfrm>
          <a:off x="0" y="0"/>
          <a:ext cx="0" cy="0"/>
          <a:chOff x="0" y="0"/>
          <a:chExt cx="0" cy="0"/>
        </a:xfrm>
      </p:grpSpPr>
      <p:sp>
        <p:nvSpPr>
          <p:cNvPr id="52" name="Google Shape;52;p26"/>
          <p:cNvSpPr>
            <a:spLocks noGrp="1"/>
          </p:cNvSpPr>
          <p:nvPr>
            <p:ph type="pic" idx="2"/>
          </p:nvPr>
        </p:nvSpPr>
        <p:spPr>
          <a:xfrm>
            <a:off x="0" y="0"/>
            <a:ext cx="9144000" cy="5143500"/>
          </a:xfrm>
          <a:prstGeom prst="rect">
            <a:avLst/>
          </a:prstGeom>
          <a:noFill/>
          <a:ln>
            <a:noFill/>
          </a:ln>
        </p:spPr>
      </p:sp>
      <p:sp>
        <p:nvSpPr>
          <p:cNvPr id="53" name="Google Shape;5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55" name="Google Shape;55;p26"/>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56" name="Google Shape;56;p26"/>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US" sz="1400" b="0" i="0" u="none" strike="noStrike" cap="none">
                <a:solidFill>
                  <a:schemeClr val="lt1"/>
                </a:solidFill>
                <a:latin typeface="Proxima Nova"/>
                <a:ea typeface="Proxima Nova"/>
                <a:cs typeface="Proxima Nova"/>
                <a:sym typeface="Proxima Nova"/>
              </a:rPr>
              <a:t>Edit Master text styles</a:t>
            </a:r>
            <a:endParaRPr sz="1400" b="0" i="0" u="none" strike="noStrike" cap="none">
              <a:solidFill>
                <a:srgbClr val="000000"/>
              </a:solidFill>
              <a:latin typeface="Arial"/>
              <a:ea typeface="Arial"/>
              <a:cs typeface="Arial"/>
              <a:sym typeface="Arial"/>
            </a:endParaRPr>
          </a:p>
        </p:txBody>
      </p:sp>
      <p:pic>
        <p:nvPicPr>
          <p:cNvPr id="57" name="Google Shape;57;p26"/>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58" name="Google Shape;58;p26"/>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US" sz="1400" b="0" i="0" u="none" strike="noStrike" cap="none">
                <a:solidFill>
                  <a:schemeClr val="lt1"/>
                </a:solidFill>
                <a:latin typeface="Proxima Nova"/>
                <a:ea typeface="Proxima Nova"/>
                <a:cs typeface="Proxima Nova"/>
                <a:sym typeface="Proxima Nova"/>
              </a:rPr>
              <a:t>Edit Master text styles</a:t>
            </a: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59"/>
        <p:cNvGrpSpPr/>
        <p:nvPr/>
      </p:nvGrpSpPr>
      <p:grpSpPr>
        <a:xfrm>
          <a:off x="0" y="0"/>
          <a:ext cx="0" cy="0"/>
          <a:chOff x="0" y="0"/>
          <a:chExt cx="0" cy="0"/>
        </a:xfrm>
      </p:grpSpPr>
      <p:sp>
        <p:nvSpPr>
          <p:cNvPr id="60" name="Google Shape;60;p27"/>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1" name="Google Shape;61;p27"/>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2" name="Google Shape;62;p27"/>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7"/>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sp>
      <p:sp>
        <p:nvSpPr>
          <p:cNvPr id="64" name="Google Shape;64;p27"/>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sp>
      <p:sp>
        <p:nvSpPr>
          <p:cNvPr id="65" name="Google Shape;65;p27"/>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sp>
      <p:sp>
        <p:nvSpPr>
          <p:cNvPr id="66" name="Google Shape;66;p27"/>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7" name="Google Shape;67;p27"/>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8" name="Google Shape;68;p27"/>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9" name="Google Shape;69;p27"/>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0" name="Google Shape;70;p27"/>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1" name="Google Shape;71;p27"/>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2" name="Google Shape;72;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74" name="Google Shape;74;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75"/>
        <p:cNvGrpSpPr/>
        <p:nvPr/>
      </p:nvGrpSpPr>
      <p:grpSpPr>
        <a:xfrm>
          <a:off x="0" y="0"/>
          <a:ext cx="0" cy="0"/>
          <a:chOff x="0" y="0"/>
          <a:chExt cx="0" cy="0"/>
        </a:xfrm>
      </p:grpSpPr>
      <p:sp>
        <p:nvSpPr>
          <p:cNvPr id="76" name="Google Shape;76;p2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77" name="Google Shape;77;p2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79" name="Google Shape;79;p2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80" name="Google Shape;80;p2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81" name="Google Shape;81;p2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82" name="Google Shape;82;p2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83" name="Google Shape;83;p2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84" name="Google Shape;84;p2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85" name="Google Shape;85;p2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86" name="Google Shape;86;p2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87" name="Google Shape;87;p2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88" name="Google Shape;88;p2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89" name="Google Shape;89;p2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90" name="Google Shape;90;p2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1" name="Google Shape;91;p2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2" name="Google Shape;92;p2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3" name="Google Shape;93;p2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4" name="Google Shape;94;p2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5" name="Google Shape;95;p2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6" name="Google Shape;96;p2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7" name="Google Shape;97;p2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8" name="Google Shape;98;p2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2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101" name="Google Shape;101;p2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102" name="Google Shape;102;p2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03" name="Google Shape;103;p2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04" name="Google Shape;104;p2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05" name="Google Shape;105;p2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06" name="Google Shape;106;p2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07" name="Google Shape;107;p2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08" name="Google Shape;108;p2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09" name="Google Shape;109;p2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110" name="Google Shape;110;p2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11" name="Google Shape;111;p2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112" name="Google Shape;112;p2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13" name="Google Shape;113;p2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14" name="Google Shape;114;p2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15" name="Google Shape;11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116"/>
        <p:cNvGrpSpPr/>
        <p:nvPr/>
      </p:nvGrpSpPr>
      <p:grpSpPr>
        <a:xfrm>
          <a:off x="0" y="0"/>
          <a:ext cx="0" cy="0"/>
          <a:chOff x="0" y="0"/>
          <a:chExt cx="0" cy="0"/>
        </a:xfrm>
      </p:grpSpPr>
      <p:sp>
        <p:nvSpPr>
          <p:cNvPr id="117" name="Google Shape;117;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18" name="Google Shape;118;p29"/>
          <p:cNvSpPr>
            <a:spLocks noGrp="1"/>
          </p:cNvSpPr>
          <p:nvPr>
            <p:ph type="pic" idx="2"/>
          </p:nvPr>
        </p:nvSpPr>
        <p:spPr>
          <a:xfrm>
            <a:off x="4136817" y="1681163"/>
            <a:ext cx="4535267" cy="2825475"/>
          </a:xfrm>
          <a:prstGeom prst="rect">
            <a:avLst/>
          </a:prstGeom>
          <a:noFill/>
          <a:ln>
            <a:noFill/>
          </a:ln>
        </p:spPr>
      </p:sp>
      <p:sp>
        <p:nvSpPr>
          <p:cNvPr id="119" name="Google Shape;119;p29"/>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0" name="Google Shape;120;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122" name="Google Shape;122;p29"/>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123" name="Google Shape;123;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124"/>
        <p:cNvGrpSpPr/>
        <p:nvPr/>
      </p:nvGrpSpPr>
      <p:grpSpPr>
        <a:xfrm>
          <a:off x="0" y="0"/>
          <a:ext cx="0" cy="0"/>
          <a:chOff x="0" y="0"/>
          <a:chExt cx="0" cy="0"/>
        </a:xfrm>
      </p:grpSpPr>
      <p:sp>
        <p:nvSpPr>
          <p:cNvPr id="125" name="Google Shape;125;p30"/>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26" name="Google Shape;126;p30"/>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0"/>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28" name="Google Shape;128;p30"/>
          <p:cNvSpPr>
            <a:spLocks noGrp="1"/>
          </p:cNvSpPr>
          <p:nvPr>
            <p:ph type="pic" idx="2"/>
          </p:nvPr>
        </p:nvSpPr>
        <p:spPr>
          <a:xfrm>
            <a:off x="4599929" y="1868092"/>
            <a:ext cx="3921771" cy="2325290"/>
          </a:xfrm>
          <a:prstGeom prst="rect">
            <a:avLst/>
          </a:prstGeom>
          <a:noFill/>
          <a:ln>
            <a:noFill/>
          </a:ln>
        </p:spPr>
      </p:sp>
      <p:sp>
        <p:nvSpPr>
          <p:cNvPr id="129" name="Google Shape;129;p30"/>
          <p:cNvSpPr>
            <a:spLocks noGrp="1"/>
          </p:cNvSpPr>
          <p:nvPr>
            <p:ph type="pic" idx="3"/>
          </p:nvPr>
        </p:nvSpPr>
        <p:spPr>
          <a:xfrm>
            <a:off x="621848" y="1868091"/>
            <a:ext cx="2592000" cy="783000"/>
          </a:xfrm>
          <a:prstGeom prst="rect">
            <a:avLst/>
          </a:prstGeom>
          <a:noFill/>
          <a:ln>
            <a:noFill/>
          </a:ln>
        </p:spPr>
      </p:sp>
      <p:sp>
        <p:nvSpPr>
          <p:cNvPr id="130" name="Google Shape;130;p30"/>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31" name="Google Shape;131;p30"/>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32" name="Google Shape;132;p30"/>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0"/>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134" name="Google Shape;134;p30"/>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35" name="Google Shape;135;p30"/>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136" name="Google Shape;136;p30"/>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137" name="Google Shape;137;p30"/>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pic>
        <p:nvPicPr>
          <p:cNvPr id="13" name="Google Shape;13;p20"/>
          <p:cNvPicPr preferRelativeResize="0"/>
          <p:nvPr/>
        </p:nvPicPr>
        <p:blipFill rotWithShape="1">
          <a:blip r:embed="rId20">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
          <p:cNvSpPr txBox="1"/>
          <p:nvPr/>
        </p:nvSpPr>
        <p:spPr>
          <a:xfrm>
            <a:off x="555037" y="2571750"/>
            <a:ext cx="6895272" cy="107178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200"/>
              <a:buFont typeface="Proxima Nova"/>
              <a:buNone/>
            </a:pPr>
            <a:r>
              <a:rPr lang="en-US" sz="3200" b="0" i="0" u="none" strike="noStrike" cap="none" dirty="0">
                <a:solidFill>
                  <a:schemeClr val="dk1"/>
                </a:solidFill>
                <a:latin typeface="Proxima Nova"/>
                <a:ea typeface="Proxima Nova"/>
                <a:cs typeface="Proxima Nova"/>
                <a:sym typeface="Proxima Nova"/>
              </a:rPr>
              <a:t>Lending Club Case Study</a:t>
            </a:r>
            <a:endParaRPr sz="1400" b="0" i="0" u="none" strike="noStrike" cap="none" dirty="0">
              <a:solidFill>
                <a:srgbClr val="000000"/>
              </a:solidFill>
              <a:latin typeface="Arial"/>
              <a:ea typeface="Arial"/>
              <a:cs typeface="Arial"/>
              <a:sym typeface="Arial"/>
            </a:endParaRPr>
          </a:p>
        </p:txBody>
      </p:sp>
      <p:pic>
        <p:nvPicPr>
          <p:cNvPr id="375" name="Google Shape;375;p1"/>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376" name="Google Shape;376;p1"/>
          <p:cNvSpPr txBox="1"/>
          <p:nvPr/>
        </p:nvSpPr>
        <p:spPr>
          <a:xfrm>
            <a:off x="1157111" y="716037"/>
            <a:ext cx="2695698"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US" sz="1400" b="0" i="1" u="none" strike="noStrike" cap="none">
                <a:solidFill>
                  <a:schemeClr val="dk1"/>
                </a:solidFill>
                <a:latin typeface="Proxima Nova"/>
                <a:ea typeface="Proxima Nova"/>
                <a:cs typeface="Proxima Nova"/>
                <a:sym typeface="Proxima Nova"/>
              </a:rPr>
              <a:t>    #LifeKoKaroLift</a:t>
            </a:r>
            <a:endParaRPr sz="1400" b="0" i="0" u="none" strike="noStrike" cap="none">
              <a:solidFill>
                <a:srgbClr val="000000"/>
              </a:solidFill>
              <a:latin typeface="Arial"/>
              <a:ea typeface="Arial"/>
              <a:cs typeface="Arial"/>
              <a:sym typeface="Arial"/>
            </a:endParaRPr>
          </a:p>
        </p:txBody>
      </p:sp>
      <p:sp>
        <p:nvSpPr>
          <p:cNvPr id="377" name="Google Shape;377;p1"/>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10</a:t>
            </a:fld>
            <a:endParaRPr/>
          </a:p>
        </p:txBody>
      </p:sp>
      <p:sp>
        <p:nvSpPr>
          <p:cNvPr id="448" name="Google Shape;448;p10"/>
          <p:cNvSpPr txBox="1">
            <a:spLocks noGrp="1"/>
          </p:cNvSpPr>
          <p:nvPr>
            <p:ph type="title"/>
          </p:nvPr>
        </p:nvSpPr>
        <p:spPr>
          <a:xfrm>
            <a:off x="316679" y="121966"/>
            <a:ext cx="5498642"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sp>
        <p:nvSpPr>
          <p:cNvPr id="449" name="Google Shape;449;p10"/>
          <p:cNvSpPr txBox="1"/>
          <p:nvPr/>
        </p:nvSpPr>
        <p:spPr>
          <a:xfrm>
            <a:off x="516988" y="820678"/>
            <a:ext cx="8110024"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Calibri"/>
                <a:ea typeface="Calibri"/>
                <a:cs typeface="Calibri"/>
                <a:sym typeface="Calibri"/>
              </a:rPr>
              <a:t>Data Analysis – Univariate Analysis – Categorical variables</a:t>
            </a: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Calibri"/>
              <a:ea typeface="Calibri"/>
              <a:cs typeface="Calibri"/>
              <a:sym typeface="Calibri"/>
            </a:endParaRPr>
          </a:p>
        </p:txBody>
      </p:sp>
      <p:sp>
        <p:nvSpPr>
          <p:cNvPr id="4" name="Google Shape;435;p8">
            <a:extLst>
              <a:ext uri="{FF2B5EF4-FFF2-40B4-BE49-F238E27FC236}">
                <a16:creationId xmlns:a16="http://schemas.microsoft.com/office/drawing/2014/main" id="{0D3871F8-6631-F33B-62C9-4B86EAC6C861}"/>
              </a:ext>
            </a:extLst>
          </p:cNvPr>
          <p:cNvSpPr txBox="1"/>
          <p:nvPr/>
        </p:nvSpPr>
        <p:spPr>
          <a:xfrm>
            <a:off x="4853073" y="1559301"/>
            <a:ext cx="328874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To analyse the categorical variables, </a:t>
            </a:r>
            <a:r>
              <a:rPr lang="en-IN" sz="1200" b="0" i="0" u="none" strike="noStrike" cap="none" dirty="0" err="1">
                <a:solidFill>
                  <a:schemeClr val="dk1"/>
                </a:solidFill>
                <a:latin typeface="Calibri" panose="020F0502020204030204" pitchFamily="34" charset="0"/>
                <a:ea typeface="Calibri"/>
                <a:cs typeface="Calibri" panose="020F0502020204030204" pitchFamily="34" charset="0"/>
                <a:sym typeface="Calibri"/>
              </a:rPr>
              <a:t>countplot</a:t>
            </a:r>
            <a:r>
              <a:rPr lang="en-IN"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 has been used to see the frequency of each variable.</a:t>
            </a:r>
            <a:endParaRPr lang="en-IN"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5" name="Picture 4">
            <a:extLst>
              <a:ext uri="{FF2B5EF4-FFF2-40B4-BE49-F238E27FC236}">
                <a16:creationId xmlns:a16="http://schemas.microsoft.com/office/drawing/2014/main" id="{2C76C4C6-3C1E-46F0-85F9-650CF05FDD2E}"/>
              </a:ext>
            </a:extLst>
          </p:cNvPr>
          <p:cNvPicPr>
            <a:picLocks noChangeAspect="1"/>
          </p:cNvPicPr>
          <p:nvPr/>
        </p:nvPicPr>
        <p:blipFill>
          <a:blip r:embed="rId3"/>
          <a:stretch>
            <a:fillRect/>
          </a:stretch>
        </p:blipFill>
        <p:spPr>
          <a:xfrm>
            <a:off x="638572" y="1306598"/>
            <a:ext cx="3302170" cy="3086259"/>
          </a:xfrm>
          <a:prstGeom prst="rect">
            <a:avLst/>
          </a:prstGeom>
        </p:spPr>
      </p:pic>
    </p:spTree>
    <p:extLst>
      <p:ext uri="{BB962C8B-B14F-4D97-AF65-F5344CB8AC3E}">
        <p14:creationId xmlns:p14="http://schemas.microsoft.com/office/powerpoint/2010/main" val="352849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11</a:t>
            </a:fld>
            <a:endParaRPr dirty="0"/>
          </a:p>
        </p:txBody>
      </p:sp>
      <p:sp>
        <p:nvSpPr>
          <p:cNvPr id="448" name="Google Shape;448;p10"/>
          <p:cNvSpPr txBox="1">
            <a:spLocks noGrp="1"/>
          </p:cNvSpPr>
          <p:nvPr>
            <p:ph type="title"/>
          </p:nvPr>
        </p:nvSpPr>
        <p:spPr>
          <a:xfrm>
            <a:off x="316679" y="121966"/>
            <a:ext cx="5498642"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sp>
        <p:nvSpPr>
          <p:cNvPr id="449" name="Google Shape;449;p10"/>
          <p:cNvSpPr txBox="1"/>
          <p:nvPr/>
        </p:nvSpPr>
        <p:spPr>
          <a:xfrm>
            <a:off x="446123" y="578435"/>
            <a:ext cx="8110024"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Calibri"/>
                <a:ea typeface="Calibri"/>
                <a:cs typeface="Calibri"/>
                <a:sym typeface="Calibri"/>
              </a:rPr>
              <a:t>Data Analysis – Bivariate Analysis – Continuous variables</a:t>
            </a: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Calibri"/>
              <a:ea typeface="Calibri"/>
              <a:cs typeface="Calibri"/>
              <a:sym typeface="Calibri"/>
            </a:endParaRPr>
          </a:p>
        </p:txBody>
      </p:sp>
      <p:sp>
        <p:nvSpPr>
          <p:cNvPr id="4" name="Google Shape;435;p8">
            <a:extLst>
              <a:ext uri="{FF2B5EF4-FFF2-40B4-BE49-F238E27FC236}">
                <a16:creationId xmlns:a16="http://schemas.microsoft.com/office/drawing/2014/main" id="{0D3871F8-6631-F33B-62C9-4B86EAC6C861}"/>
              </a:ext>
            </a:extLst>
          </p:cNvPr>
          <p:cNvSpPr txBox="1"/>
          <p:nvPr/>
        </p:nvSpPr>
        <p:spPr>
          <a:xfrm>
            <a:off x="6737299" y="796986"/>
            <a:ext cx="2310513" cy="34162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To analyse which all Continuous variables are correlated, correlation matrix has been used. </a:t>
            </a:r>
          </a:p>
          <a:p>
            <a:pPr marL="0" marR="0" lvl="0" indent="0" algn="l" rtl="0">
              <a:lnSpc>
                <a:spcPct val="100000"/>
              </a:lnSpc>
              <a:spcBef>
                <a:spcPts val="0"/>
              </a:spcBef>
              <a:spcAft>
                <a:spcPts val="0"/>
              </a:spcAft>
              <a:buClr>
                <a:srgbClr val="000000"/>
              </a:buClr>
              <a:buSzPts val="1800"/>
              <a:buFont typeface="Arial"/>
              <a:buNone/>
            </a:pPr>
            <a:r>
              <a:rPr lang="en-US" sz="1200" b="0" i="0" u="none" strike="noStrike" cap="none" dirty="0">
                <a:solidFill>
                  <a:srgbClr val="000000"/>
                </a:solidFill>
                <a:latin typeface="Calibri" panose="020F0502020204030204" pitchFamily="34" charset="0"/>
                <a:cs typeface="Calibri" panose="020F0502020204030204" pitchFamily="34" charset="0"/>
                <a:sym typeface="Arial"/>
              </a:rPr>
              <a:t>It can be observed that the following set of variables are high correlated:</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a:solidFill>
                  <a:srgbClr val="000000"/>
                </a:solidFill>
                <a:latin typeface="Calibri" panose="020F0502020204030204" pitchFamily="34" charset="0"/>
                <a:cs typeface="Calibri" panose="020F0502020204030204" pitchFamily="34" charset="0"/>
                <a:sym typeface="Arial"/>
              </a:rPr>
              <a:t>Loan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Amnt</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Funded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Amnt</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and Funded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Amnt_inv</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are highly correlated</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a:solidFill>
                  <a:srgbClr val="000000"/>
                </a:solidFill>
                <a:latin typeface="Calibri" panose="020F0502020204030204" pitchFamily="34" charset="0"/>
                <a:cs typeface="Calibri" panose="020F0502020204030204" pitchFamily="34" charset="0"/>
                <a:sym typeface="Arial"/>
              </a:rPr>
              <a:t>'</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total_pymnt</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total_pymnt_inv</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and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total_rec_prncp</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are highly correlated</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funded_amnt</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and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total_pymnt</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are highly correlated</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total_pymnt_inv</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and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funded_amnt_inv</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are highly correlated</a:t>
            </a:r>
            <a:endParaRPr lang="en-IN"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3" name="Picture 2">
            <a:extLst>
              <a:ext uri="{FF2B5EF4-FFF2-40B4-BE49-F238E27FC236}">
                <a16:creationId xmlns:a16="http://schemas.microsoft.com/office/drawing/2014/main" id="{5F6C3594-6F38-FDF3-6ED8-BC1B9A67B0A0}"/>
              </a:ext>
            </a:extLst>
          </p:cNvPr>
          <p:cNvPicPr>
            <a:picLocks noChangeAspect="1"/>
          </p:cNvPicPr>
          <p:nvPr/>
        </p:nvPicPr>
        <p:blipFill>
          <a:blip r:embed="rId3"/>
          <a:stretch>
            <a:fillRect/>
          </a:stretch>
        </p:blipFill>
        <p:spPr>
          <a:xfrm>
            <a:off x="35858" y="828853"/>
            <a:ext cx="6773225" cy="4314647"/>
          </a:xfrm>
          <a:prstGeom prst="rect">
            <a:avLst/>
          </a:prstGeom>
        </p:spPr>
      </p:pic>
    </p:spTree>
    <p:extLst>
      <p:ext uri="{BB962C8B-B14F-4D97-AF65-F5344CB8AC3E}">
        <p14:creationId xmlns:p14="http://schemas.microsoft.com/office/powerpoint/2010/main" val="58230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12</a:t>
            </a:fld>
            <a:endParaRPr dirty="0"/>
          </a:p>
        </p:txBody>
      </p:sp>
      <p:sp>
        <p:nvSpPr>
          <p:cNvPr id="448" name="Google Shape;448;p10"/>
          <p:cNvSpPr txBox="1">
            <a:spLocks noGrp="1"/>
          </p:cNvSpPr>
          <p:nvPr>
            <p:ph type="title"/>
          </p:nvPr>
        </p:nvSpPr>
        <p:spPr>
          <a:xfrm>
            <a:off x="316679" y="121966"/>
            <a:ext cx="5498642"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sp>
        <p:nvSpPr>
          <p:cNvPr id="449" name="Google Shape;449;p10"/>
          <p:cNvSpPr txBox="1"/>
          <p:nvPr/>
        </p:nvSpPr>
        <p:spPr>
          <a:xfrm>
            <a:off x="405326" y="604813"/>
            <a:ext cx="8110024"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Calibri"/>
                <a:ea typeface="Calibri"/>
                <a:cs typeface="Calibri"/>
                <a:sym typeface="Calibri"/>
              </a:rPr>
              <a:t>Data Analysis – Bivariate Analysis – Continuous variables</a:t>
            </a: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Calibri"/>
              <a:ea typeface="Calibri"/>
              <a:cs typeface="Calibri"/>
              <a:sym typeface="Calibri"/>
            </a:endParaRPr>
          </a:p>
        </p:txBody>
      </p:sp>
      <p:sp>
        <p:nvSpPr>
          <p:cNvPr id="4" name="Google Shape;435;p8">
            <a:extLst>
              <a:ext uri="{FF2B5EF4-FFF2-40B4-BE49-F238E27FC236}">
                <a16:creationId xmlns:a16="http://schemas.microsoft.com/office/drawing/2014/main" id="{0D3871F8-6631-F33B-62C9-4B86EAC6C861}"/>
              </a:ext>
            </a:extLst>
          </p:cNvPr>
          <p:cNvSpPr txBox="1"/>
          <p:nvPr/>
        </p:nvSpPr>
        <p:spPr>
          <a:xfrm>
            <a:off x="3591762" y="1199322"/>
            <a:ext cx="5502084"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To analyse </a:t>
            </a:r>
            <a:r>
              <a:rPr lang="en-IN" sz="1200" dirty="0">
                <a:solidFill>
                  <a:schemeClr val="dk1"/>
                </a:solidFill>
                <a:latin typeface="Calibri" panose="020F0502020204030204" pitchFamily="34" charset="0"/>
                <a:ea typeface="Calibri"/>
                <a:cs typeface="Calibri" panose="020F0502020204030204" pitchFamily="34" charset="0"/>
                <a:sym typeface="Calibri"/>
              </a:rPr>
              <a:t>the </a:t>
            </a:r>
            <a:r>
              <a:rPr lang="en-IN"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Continuous variables’ impact on </a:t>
            </a:r>
            <a:r>
              <a:rPr lang="en-IN" sz="1200" b="0" i="0" u="none" strike="noStrike" cap="none" dirty="0" err="1">
                <a:solidFill>
                  <a:schemeClr val="dk1"/>
                </a:solidFill>
                <a:latin typeface="Calibri" panose="020F0502020204030204" pitchFamily="34" charset="0"/>
                <a:ea typeface="Calibri"/>
                <a:cs typeface="Calibri" panose="020F0502020204030204" pitchFamily="34" charset="0"/>
                <a:sym typeface="Calibri"/>
              </a:rPr>
              <a:t>loan_status</a:t>
            </a:r>
            <a:r>
              <a:rPr lang="en-IN"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 </a:t>
            </a: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box plots for each level of </a:t>
            </a:r>
            <a:r>
              <a:rPr lang="en-US" sz="1200" b="0" i="0" u="none" strike="noStrike" cap="none" dirty="0" err="1">
                <a:solidFill>
                  <a:schemeClr val="dk1"/>
                </a:solidFill>
                <a:latin typeface="Calibri" panose="020F0502020204030204" pitchFamily="34" charset="0"/>
                <a:ea typeface="Calibri"/>
                <a:cs typeface="Calibri" panose="020F0502020204030204" pitchFamily="34" charset="0"/>
                <a:sym typeface="Calibri"/>
              </a:rPr>
              <a:t>loan_status_bucket</a:t>
            </a: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 (categorical variable) </a:t>
            </a:r>
            <a:r>
              <a:rPr lang="en-IN"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has been drawn.</a:t>
            </a:r>
          </a:p>
          <a:p>
            <a:pPr marL="0" marR="0" lvl="0" indent="0" algn="l" rtl="0">
              <a:lnSpc>
                <a:spcPct val="100000"/>
              </a:lnSpc>
              <a:spcBef>
                <a:spcPts val="0"/>
              </a:spcBef>
              <a:spcAft>
                <a:spcPts val="0"/>
              </a:spcAft>
              <a:buClr>
                <a:srgbClr val="000000"/>
              </a:buClr>
              <a:buSzPts val="1800"/>
              <a:buFont typeface="Arial"/>
              <a:buNone/>
            </a:pPr>
            <a:r>
              <a:rPr lang="en-US" sz="1200" b="0" i="0" u="none" strike="noStrike" cap="none" dirty="0">
                <a:solidFill>
                  <a:srgbClr val="000000"/>
                </a:solidFill>
                <a:latin typeface="Calibri" panose="020F0502020204030204" pitchFamily="34" charset="0"/>
                <a:cs typeface="Calibri" panose="020F0502020204030204" pitchFamily="34" charset="0"/>
                <a:sym typeface="Arial"/>
              </a:rPr>
              <a:t>It can be observed that the following </a:t>
            </a:r>
            <a:r>
              <a:rPr lang="en-IN"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Continuous</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variables are  influencing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loan_status_bucket</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int_rate</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dti</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inq_lat_6mths,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revol_util</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total_pymnt</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total_pymnt_inv</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total_rec_prncp</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and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last_pymnt_amnt</a:t>
            </a:r>
            <a:endParaRPr lang="en-US" sz="1200" b="0" i="0" u="none" strike="noStrike" cap="none" dirty="0">
              <a:solidFill>
                <a:srgbClr val="000000"/>
              </a:solidFill>
              <a:latin typeface="Calibri" panose="020F0502020204030204" pitchFamily="34" charset="0"/>
              <a:cs typeface="Calibri" panose="020F0502020204030204" pitchFamily="34" charset="0"/>
              <a:sym typeface="Arial"/>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9AC05B4-CC47-FAC6-7C6E-2876886B5BF2}"/>
              </a:ext>
            </a:extLst>
          </p:cNvPr>
          <p:cNvPicPr>
            <a:picLocks noChangeAspect="1"/>
          </p:cNvPicPr>
          <p:nvPr/>
        </p:nvPicPr>
        <p:blipFill>
          <a:blip r:embed="rId3"/>
          <a:stretch>
            <a:fillRect/>
          </a:stretch>
        </p:blipFill>
        <p:spPr>
          <a:xfrm>
            <a:off x="50155" y="970924"/>
            <a:ext cx="1764015" cy="2218504"/>
          </a:xfrm>
          <a:prstGeom prst="rect">
            <a:avLst/>
          </a:prstGeom>
        </p:spPr>
      </p:pic>
      <p:sp>
        <p:nvSpPr>
          <p:cNvPr id="7" name="TextBox 6">
            <a:extLst>
              <a:ext uri="{FF2B5EF4-FFF2-40B4-BE49-F238E27FC236}">
                <a16:creationId xmlns:a16="http://schemas.microsoft.com/office/drawing/2014/main" id="{62A9582A-A30F-04A6-C2A4-B06CA5CA3A57}"/>
              </a:ext>
            </a:extLst>
          </p:cNvPr>
          <p:cNvSpPr txBox="1"/>
          <p:nvPr/>
        </p:nvSpPr>
        <p:spPr>
          <a:xfrm>
            <a:off x="3591761" y="2491381"/>
            <a:ext cx="5387709" cy="2123658"/>
          </a:xfrm>
          <a:prstGeom prst="rect">
            <a:avLst/>
          </a:prstGeom>
          <a:noFill/>
        </p:spPr>
        <p:txBody>
          <a:bodyPr wrap="square">
            <a:spAutoFit/>
          </a:bodyPr>
          <a:lstStyle/>
          <a:p>
            <a:pPr marR="0" lvl="0" algn="l" rtl="0">
              <a:lnSpc>
                <a:spcPct val="100000"/>
              </a:lnSpc>
              <a:spcBef>
                <a:spcPts val="0"/>
              </a:spcBef>
              <a:spcAft>
                <a:spcPts val="0"/>
              </a:spcAft>
              <a:buClr>
                <a:srgbClr val="000000"/>
              </a:buClr>
              <a:buSzPts val="1800"/>
            </a:pPr>
            <a:r>
              <a:rPr lang="en-US" sz="1200" b="0" i="0" u="none" strike="noStrike" cap="none" dirty="0">
                <a:solidFill>
                  <a:srgbClr val="000000"/>
                </a:solidFill>
                <a:latin typeface="Calibri" panose="020F0502020204030204" pitchFamily="34" charset="0"/>
                <a:cs typeface="Calibri" panose="020F0502020204030204" pitchFamily="34" charset="0"/>
                <a:sym typeface="Arial"/>
              </a:rPr>
              <a:t>Since from the data dictionary definitions, we understood that the following variables are the customer behavior variables which are not available at the time of loan application, and thus they cannot be used as predictors for credit approval. Hence, they can not be taken into consideration to identify the chances of defaults and the risky loan applicants:</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endParaRPr lang="en-US" sz="1200" b="0" i="0" u="none" strike="noStrike" cap="none" dirty="0">
              <a:solidFill>
                <a:srgbClr val="000000"/>
              </a:solidFill>
              <a:latin typeface="Calibri" panose="020F0502020204030204" pitchFamily="34" charset="0"/>
              <a:cs typeface="Calibri" panose="020F0502020204030204" pitchFamily="34" charset="0"/>
              <a:sym typeface="Arial"/>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total_pymnt</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total_pymnt_inv</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total_rec_prncp</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and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last_pymnt_amnt</a:t>
            </a:r>
            <a:endParaRPr lang="en-US" sz="1200" b="0" i="0" u="none" strike="noStrike" cap="none" dirty="0">
              <a:solidFill>
                <a:srgbClr val="000000"/>
              </a:solidFill>
              <a:latin typeface="Calibri" panose="020F0502020204030204" pitchFamily="34" charset="0"/>
              <a:cs typeface="Calibri" panose="020F0502020204030204" pitchFamily="34" charset="0"/>
              <a:sym typeface="Arial"/>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endParaRPr lang="en-US" sz="1200" b="0" i="0" u="none" strike="noStrike" cap="none" dirty="0">
              <a:solidFill>
                <a:srgbClr val="000000"/>
              </a:solidFill>
              <a:latin typeface="Calibri" panose="020F0502020204030204" pitchFamily="34" charset="0"/>
              <a:cs typeface="Calibri" panose="020F0502020204030204" pitchFamily="34" charset="0"/>
              <a:sym typeface="Arial"/>
            </a:endParaRPr>
          </a:p>
          <a:p>
            <a:pPr marR="0" lvl="0" algn="l" rtl="0">
              <a:lnSpc>
                <a:spcPct val="100000"/>
              </a:lnSpc>
              <a:spcBef>
                <a:spcPts val="0"/>
              </a:spcBef>
              <a:spcAft>
                <a:spcPts val="0"/>
              </a:spcAft>
              <a:buClr>
                <a:srgbClr val="000000"/>
              </a:buClr>
              <a:buSzPts val="1800"/>
            </a:pPr>
            <a:r>
              <a:rPr lang="en-US" sz="1200" b="0" i="0" u="none" strike="noStrike" cap="none" dirty="0">
                <a:solidFill>
                  <a:srgbClr val="000000"/>
                </a:solidFill>
                <a:latin typeface="Calibri" panose="020F0502020204030204" pitchFamily="34" charset="0"/>
                <a:cs typeface="Calibri" panose="020F0502020204030204" pitchFamily="34" charset="0"/>
                <a:sym typeface="Arial"/>
              </a:rPr>
              <a:t>Hence, the final list of continuous variables influencing </a:t>
            </a:r>
            <a:r>
              <a:rPr lang="en-US" sz="1200" b="0" i="0" u="none" strike="noStrike" cap="none" dirty="0" err="1">
                <a:solidFill>
                  <a:srgbClr val="000000"/>
                </a:solidFill>
                <a:latin typeface="Calibri" panose="020F0502020204030204" pitchFamily="34" charset="0"/>
                <a:cs typeface="Calibri" panose="020F0502020204030204" pitchFamily="34" charset="0"/>
                <a:sym typeface="Arial"/>
              </a:rPr>
              <a:t>loan_status_bucket</a:t>
            </a:r>
            <a:r>
              <a:rPr lang="en-US" sz="1200" b="0" i="0" u="none" strike="noStrike" cap="none" dirty="0">
                <a:solidFill>
                  <a:srgbClr val="000000"/>
                </a:solidFill>
                <a:latin typeface="Calibri" panose="020F0502020204030204" pitchFamily="34" charset="0"/>
                <a:cs typeface="Calibri" panose="020F0502020204030204" pitchFamily="34" charset="0"/>
                <a:sym typeface="Arial"/>
              </a:rPr>
              <a:t> are:</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endParaRPr lang="en-US" sz="1200" b="0" i="0" u="none" strike="noStrike" cap="none" dirty="0">
              <a:solidFill>
                <a:srgbClr val="000000"/>
              </a:solidFill>
              <a:latin typeface="Calibri" panose="020F0502020204030204" pitchFamily="34" charset="0"/>
              <a:cs typeface="Calibri" panose="020F0502020204030204" pitchFamily="34" charset="0"/>
              <a:sym typeface="Arial"/>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200" b="1" i="0" u="none" strike="noStrike" cap="none" dirty="0" err="1">
                <a:solidFill>
                  <a:srgbClr val="000000"/>
                </a:solidFill>
                <a:latin typeface="Calibri" panose="020F0502020204030204" pitchFamily="34" charset="0"/>
                <a:cs typeface="Calibri" panose="020F0502020204030204" pitchFamily="34" charset="0"/>
                <a:sym typeface="Arial"/>
              </a:rPr>
              <a:t>int_rate</a:t>
            </a:r>
            <a:r>
              <a:rPr lang="en-US" sz="1200" b="1" i="0" u="none" strike="noStrike" cap="none" dirty="0">
                <a:solidFill>
                  <a:srgbClr val="000000"/>
                </a:solidFill>
                <a:latin typeface="Calibri" panose="020F0502020204030204" pitchFamily="34" charset="0"/>
                <a:cs typeface="Calibri" panose="020F0502020204030204" pitchFamily="34" charset="0"/>
                <a:sym typeface="Arial"/>
              </a:rPr>
              <a:t>, </a:t>
            </a:r>
            <a:r>
              <a:rPr lang="en-US" sz="1200" b="1" i="0" u="none" strike="noStrike" cap="none" dirty="0" err="1">
                <a:solidFill>
                  <a:srgbClr val="000000"/>
                </a:solidFill>
                <a:latin typeface="Calibri" panose="020F0502020204030204" pitchFamily="34" charset="0"/>
                <a:cs typeface="Calibri" panose="020F0502020204030204" pitchFamily="34" charset="0"/>
                <a:sym typeface="Arial"/>
              </a:rPr>
              <a:t>dti</a:t>
            </a:r>
            <a:r>
              <a:rPr lang="en-US" sz="1200" b="1" i="0" u="none" strike="noStrike" cap="none" dirty="0">
                <a:solidFill>
                  <a:srgbClr val="000000"/>
                </a:solidFill>
                <a:latin typeface="Calibri" panose="020F0502020204030204" pitchFamily="34" charset="0"/>
                <a:cs typeface="Calibri" panose="020F0502020204030204" pitchFamily="34" charset="0"/>
                <a:sym typeface="Arial"/>
              </a:rPr>
              <a:t>, inq_lat_6mths, </a:t>
            </a:r>
            <a:r>
              <a:rPr lang="en-US" sz="1200" b="1" i="0" u="none" strike="noStrike" cap="none" dirty="0" err="1">
                <a:solidFill>
                  <a:srgbClr val="000000"/>
                </a:solidFill>
                <a:latin typeface="Calibri" panose="020F0502020204030204" pitchFamily="34" charset="0"/>
                <a:cs typeface="Calibri" panose="020F0502020204030204" pitchFamily="34" charset="0"/>
                <a:sym typeface="Arial"/>
              </a:rPr>
              <a:t>revol_util</a:t>
            </a:r>
            <a:endParaRPr lang="en-IN" sz="1200" b="1"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9" name="Picture 8">
            <a:extLst>
              <a:ext uri="{FF2B5EF4-FFF2-40B4-BE49-F238E27FC236}">
                <a16:creationId xmlns:a16="http://schemas.microsoft.com/office/drawing/2014/main" id="{92B47262-8C53-59FF-68EC-FA292342ABED}"/>
              </a:ext>
            </a:extLst>
          </p:cNvPr>
          <p:cNvPicPr>
            <a:picLocks noChangeAspect="1"/>
          </p:cNvPicPr>
          <p:nvPr/>
        </p:nvPicPr>
        <p:blipFill>
          <a:blip r:embed="rId4"/>
          <a:stretch>
            <a:fillRect/>
          </a:stretch>
        </p:blipFill>
        <p:spPr>
          <a:xfrm>
            <a:off x="1515178" y="970924"/>
            <a:ext cx="1550822" cy="2265762"/>
          </a:xfrm>
          <a:prstGeom prst="rect">
            <a:avLst/>
          </a:prstGeom>
        </p:spPr>
      </p:pic>
      <p:pic>
        <p:nvPicPr>
          <p:cNvPr id="11" name="Picture 10">
            <a:extLst>
              <a:ext uri="{FF2B5EF4-FFF2-40B4-BE49-F238E27FC236}">
                <a16:creationId xmlns:a16="http://schemas.microsoft.com/office/drawing/2014/main" id="{BEDF93EA-21E6-373D-785A-8452B327EAD7}"/>
              </a:ext>
            </a:extLst>
          </p:cNvPr>
          <p:cNvPicPr>
            <a:picLocks noChangeAspect="1"/>
          </p:cNvPicPr>
          <p:nvPr/>
        </p:nvPicPr>
        <p:blipFill>
          <a:blip r:embed="rId5"/>
          <a:stretch>
            <a:fillRect/>
          </a:stretch>
        </p:blipFill>
        <p:spPr>
          <a:xfrm>
            <a:off x="-4401" y="3207426"/>
            <a:ext cx="1875578" cy="1921780"/>
          </a:xfrm>
          <a:prstGeom prst="rect">
            <a:avLst/>
          </a:prstGeom>
        </p:spPr>
      </p:pic>
      <p:pic>
        <p:nvPicPr>
          <p:cNvPr id="13" name="Picture 12">
            <a:extLst>
              <a:ext uri="{FF2B5EF4-FFF2-40B4-BE49-F238E27FC236}">
                <a16:creationId xmlns:a16="http://schemas.microsoft.com/office/drawing/2014/main" id="{CA9209DF-2B91-9F9E-4A1B-F2BB7845931D}"/>
              </a:ext>
            </a:extLst>
          </p:cNvPr>
          <p:cNvPicPr>
            <a:picLocks noChangeAspect="1"/>
          </p:cNvPicPr>
          <p:nvPr/>
        </p:nvPicPr>
        <p:blipFill>
          <a:blip r:embed="rId6"/>
          <a:stretch>
            <a:fillRect/>
          </a:stretch>
        </p:blipFill>
        <p:spPr>
          <a:xfrm>
            <a:off x="1862046" y="3208156"/>
            <a:ext cx="1261142" cy="1921780"/>
          </a:xfrm>
          <a:prstGeom prst="rect">
            <a:avLst/>
          </a:prstGeom>
        </p:spPr>
      </p:pic>
    </p:spTree>
    <p:extLst>
      <p:ext uri="{BB962C8B-B14F-4D97-AF65-F5344CB8AC3E}">
        <p14:creationId xmlns:p14="http://schemas.microsoft.com/office/powerpoint/2010/main" val="387158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13</a:t>
            </a:fld>
            <a:endParaRPr dirty="0"/>
          </a:p>
        </p:txBody>
      </p:sp>
      <p:sp>
        <p:nvSpPr>
          <p:cNvPr id="448" name="Google Shape;448;p10"/>
          <p:cNvSpPr txBox="1">
            <a:spLocks noGrp="1"/>
          </p:cNvSpPr>
          <p:nvPr>
            <p:ph type="title"/>
          </p:nvPr>
        </p:nvSpPr>
        <p:spPr>
          <a:xfrm>
            <a:off x="316679" y="121966"/>
            <a:ext cx="5498642"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sp>
        <p:nvSpPr>
          <p:cNvPr id="449" name="Google Shape;449;p10"/>
          <p:cNvSpPr txBox="1"/>
          <p:nvPr/>
        </p:nvSpPr>
        <p:spPr>
          <a:xfrm>
            <a:off x="405326" y="604813"/>
            <a:ext cx="8110024"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Calibri"/>
                <a:ea typeface="Calibri"/>
                <a:cs typeface="Calibri"/>
                <a:sym typeface="Calibri"/>
              </a:rPr>
              <a:t>Data Analysis – Bivariate Analysis – Categorical variables</a:t>
            </a: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Calibri"/>
              <a:ea typeface="Calibri"/>
              <a:cs typeface="Calibri"/>
              <a:sym typeface="Calibri"/>
            </a:endParaRPr>
          </a:p>
        </p:txBody>
      </p:sp>
      <p:sp>
        <p:nvSpPr>
          <p:cNvPr id="4" name="Google Shape;435;p8">
            <a:extLst>
              <a:ext uri="{FF2B5EF4-FFF2-40B4-BE49-F238E27FC236}">
                <a16:creationId xmlns:a16="http://schemas.microsoft.com/office/drawing/2014/main" id="{0D3871F8-6631-F33B-62C9-4B86EAC6C861}"/>
              </a:ext>
            </a:extLst>
          </p:cNvPr>
          <p:cNvSpPr txBox="1"/>
          <p:nvPr/>
        </p:nvSpPr>
        <p:spPr>
          <a:xfrm>
            <a:off x="2633472" y="1148117"/>
            <a:ext cx="6460374" cy="9386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100" b="0" i="0" u="none" strike="noStrike" cap="none" dirty="0">
                <a:solidFill>
                  <a:schemeClr val="dk1"/>
                </a:solidFill>
                <a:latin typeface="Calibri" panose="020F0502020204030204" pitchFamily="34" charset="0"/>
                <a:ea typeface="Calibri"/>
                <a:cs typeface="Calibri" panose="020F0502020204030204" pitchFamily="34" charset="0"/>
                <a:sym typeface="Calibri"/>
              </a:rPr>
              <a:t>To analyse </a:t>
            </a:r>
            <a:r>
              <a:rPr lang="en-IN" sz="1100" dirty="0">
                <a:solidFill>
                  <a:schemeClr val="dk1"/>
                </a:solidFill>
                <a:latin typeface="Calibri" panose="020F0502020204030204" pitchFamily="34" charset="0"/>
                <a:ea typeface="Calibri"/>
                <a:cs typeface="Calibri" panose="020F0502020204030204" pitchFamily="34" charset="0"/>
                <a:sym typeface="Calibri"/>
              </a:rPr>
              <a:t>the C</a:t>
            </a:r>
            <a:r>
              <a:rPr lang="en-IN" sz="1100" b="0" i="0" u="none" strike="noStrike" cap="none" dirty="0">
                <a:solidFill>
                  <a:schemeClr val="dk1"/>
                </a:solidFill>
                <a:latin typeface="Calibri" panose="020F0502020204030204" pitchFamily="34" charset="0"/>
                <a:ea typeface="Calibri"/>
                <a:cs typeface="Calibri" panose="020F0502020204030204" pitchFamily="34" charset="0"/>
                <a:sym typeface="Calibri"/>
              </a:rPr>
              <a:t>ategorical variables’ impact on </a:t>
            </a:r>
            <a:r>
              <a:rPr lang="en-IN" sz="1100" b="0" i="0" u="none" strike="noStrike" cap="none" dirty="0" err="1">
                <a:solidFill>
                  <a:schemeClr val="dk1"/>
                </a:solidFill>
                <a:latin typeface="Calibri" panose="020F0502020204030204" pitchFamily="34" charset="0"/>
                <a:ea typeface="Calibri"/>
                <a:cs typeface="Calibri" panose="020F0502020204030204" pitchFamily="34" charset="0"/>
                <a:sym typeface="Calibri"/>
              </a:rPr>
              <a:t>loan_status</a:t>
            </a:r>
            <a:r>
              <a:rPr lang="en-IN" sz="1100" b="0" i="0" u="none" strike="noStrike" cap="none" dirty="0">
                <a:solidFill>
                  <a:schemeClr val="dk1"/>
                </a:solidFill>
                <a:latin typeface="Calibri" panose="020F0502020204030204" pitchFamily="34" charset="0"/>
                <a:ea typeface="Calibri"/>
                <a:cs typeface="Calibri" panose="020F0502020204030204" pitchFamily="34" charset="0"/>
                <a:sym typeface="Calibri"/>
              </a:rPr>
              <a:t>, </a:t>
            </a:r>
            <a:r>
              <a:rPr lang="en-US" sz="1100" b="0" i="0" u="none" strike="noStrike" cap="none" dirty="0">
                <a:solidFill>
                  <a:schemeClr val="dk1"/>
                </a:solidFill>
                <a:latin typeface="Calibri" panose="020F0502020204030204" pitchFamily="34" charset="0"/>
                <a:ea typeface="Calibri"/>
                <a:cs typeface="Calibri" panose="020F0502020204030204" pitchFamily="34" charset="0"/>
                <a:sym typeface="Calibri"/>
              </a:rPr>
              <a:t>stacked bar charts for different categories have been created.</a:t>
            </a:r>
            <a:endParaRPr lang="en-IN" sz="11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It can be observed that the following </a:t>
            </a:r>
            <a:r>
              <a:rPr lang="en-IN" sz="1100" dirty="0">
                <a:solidFill>
                  <a:schemeClr val="dk1"/>
                </a:solidFill>
                <a:latin typeface="Calibri" panose="020F0502020204030204" pitchFamily="34" charset="0"/>
                <a:ea typeface="Calibri"/>
                <a:cs typeface="Calibri" panose="020F0502020204030204" pitchFamily="34" charset="0"/>
                <a:sym typeface="Calibri"/>
              </a:rPr>
              <a:t>C</a:t>
            </a:r>
            <a:r>
              <a:rPr lang="en-IN" sz="1100" b="0" i="0" u="none" strike="noStrike" cap="none" dirty="0">
                <a:solidFill>
                  <a:schemeClr val="dk1"/>
                </a:solidFill>
                <a:latin typeface="Calibri" panose="020F0502020204030204" pitchFamily="34" charset="0"/>
                <a:ea typeface="Calibri"/>
                <a:cs typeface="Calibri" panose="020F0502020204030204" pitchFamily="34" charset="0"/>
                <a:sym typeface="Calibri"/>
              </a:rPr>
              <a:t>ategorical</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variables are  influencing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loan_status_bucket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Term, grade, sub grade, purpose,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addr_state</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zip code,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ann_inc_bucket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out_prncp_cat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out_prncp_inv_cat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total_rec_late_fee_cat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recoveries_cat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collection_recovery_fee_cat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a:t>
            </a:r>
            <a:endParaRPr lang="en-US" sz="11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2A9582A-A30F-04A6-C2A4-B06CA5CA3A57}"/>
              </a:ext>
            </a:extLst>
          </p:cNvPr>
          <p:cNvSpPr txBox="1"/>
          <p:nvPr/>
        </p:nvSpPr>
        <p:spPr>
          <a:xfrm>
            <a:off x="2574950" y="2184238"/>
            <a:ext cx="6518896" cy="2462213"/>
          </a:xfrm>
          <a:prstGeom prst="rect">
            <a:avLst/>
          </a:prstGeom>
          <a:noFill/>
        </p:spPr>
        <p:txBody>
          <a:bodyPr wrap="square">
            <a:spAutoFit/>
          </a:bodyPr>
          <a:lstStyle/>
          <a:p>
            <a:pPr marR="0" lvl="0" algn="l" rtl="0">
              <a:lnSpc>
                <a:spcPct val="100000"/>
              </a:lnSpc>
              <a:spcBef>
                <a:spcPts val="0"/>
              </a:spcBef>
              <a:spcAft>
                <a:spcPts val="0"/>
              </a:spcAft>
              <a:buClr>
                <a:srgbClr val="000000"/>
              </a:buClr>
              <a:buSzPts val="1800"/>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Since from the data dictionary definitions, we understood that the following variables are the customer behavior variables which are not available at the time of loan application, and thus they cannot be used as predictors for credit approval. Hence, they can not be taken into consideration to identify the chances of defaults and the risky loan applicants:</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endParaRPr lang="en-US" sz="1100" b="0" i="0" u="none" strike="noStrike" cap="none" dirty="0">
              <a:solidFill>
                <a:srgbClr val="000000"/>
              </a:solidFill>
              <a:latin typeface="Calibri" panose="020F0502020204030204" pitchFamily="34" charset="0"/>
              <a:cs typeface="Calibri" panose="020F0502020204030204" pitchFamily="34" charset="0"/>
              <a:sym typeface="Arial"/>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out_prncp_cat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out_prncp_inv_cat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total_rec_late_fee_cat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recoveries_cat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collection_recovery_fee_cat</a:t>
            </a:r>
            <a:endParaRPr lang="en-US" sz="1100" b="0" i="0" u="none" strike="noStrike" cap="none" dirty="0">
              <a:solidFill>
                <a:srgbClr val="000000"/>
              </a:solidFill>
              <a:latin typeface="Calibri" panose="020F0502020204030204" pitchFamily="34" charset="0"/>
              <a:cs typeface="Calibri" panose="020F0502020204030204" pitchFamily="34" charset="0"/>
              <a:sym typeface="Arial"/>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endParaRPr lang="en-US" sz="1100" b="0" i="0" u="none" strike="noStrike" cap="none" dirty="0">
              <a:solidFill>
                <a:srgbClr val="000000"/>
              </a:solidFill>
              <a:latin typeface="Calibri" panose="020F0502020204030204" pitchFamily="34" charset="0"/>
              <a:cs typeface="Calibri" panose="020F0502020204030204" pitchFamily="34" charset="0"/>
              <a:sym typeface="Arial"/>
            </a:endParaRPr>
          </a:p>
          <a:p>
            <a:pPr marR="0" lvl="0" algn="l" rtl="0">
              <a:lnSpc>
                <a:spcPct val="100000"/>
              </a:lnSpc>
              <a:spcBef>
                <a:spcPts val="0"/>
              </a:spcBef>
              <a:spcAft>
                <a:spcPts val="0"/>
              </a:spcAft>
              <a:buClr>
                <a:srgbClr val="000000"/>
              </a:buClr>
              <a:buSzPts val="1800"/>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Also, since grade and sub-grade are related, taking the most granular info into consideration i.e. Sub-Grade. Similarly, since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addr_state</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and zip code are geographic related variables, taking the most granular info into consideration i.e. zip code.</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endParaRPr lang="en-US" sz="1100" b="0" i="0" u="none" strike="noStrike" cap="none" dirty="0">
              <a:solidFill>
                <a:srgbClr val="000000"/>
              </a:solidFill>
              <a:latin typeface="Calibri" panose="020F0502020204030204" pitchFamily="34" charset="0"/>
              <a:cs typeface="Calibri" panose="020F0502020204030204" pitchFamily="34" charset="0"/>
              <a:sym typeface="Arial"/>
            </a:endParaRPr>
          </a:p>
          <a:p>
            <a:pPr marR="0" lvl="0" algn="l" rtl="0">
              <a:lnSpc>
                <a:spcPct val="100000"/>
              </a:lnSpc>
              <a:spcBef>
                <a:spcPts val="0"/>
              </a:spcBef>
              <a:spcAft>
                <a:spcPts val="0"/>
              </a:spcAft>
              <a:buClr>
                <a:srgbClr val="000000"/>
              </a:buClr>
              <a:buSzPts val="1800"/>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Hence, the final list of categorical variables influencing </a:t>
            </a:r>
            <a:r>
              <a:rPr lang="en-US" sz="1100" b="0" i="0" u="none" strike="noStrike" cap="none" dirty="0" err="1">
                <a:solidFill>
                  <a:srgbClr val="000000"/>
                </a:solidFill>
                <a:latin typeface="Calibri" panose="020F0502020204030204" pitchFamily="34" charset="0"/>
                <a:cs typeface="Calibri" panose="020F0502020204030204" pitchFamily="34" charset="0"/>
                <a:sym typeface="Arial"/>
              </a:rPr>
              <a:t>loan_status_bucket</a:t>
            </a:r>
            <a:r>
              <a:rPr lang="en-US" sz="1100" b="0" i="0" u="none" strike="noStrike" cap="none" dirty="0">
                <a:solidFill>
                  <a:srgbClr val="000000"/>
                </a:solidFill>
                <a:latin typeface="Calibri" panose="020F0502020204030204" pitchFamily="34" charset="0"/>
                <a:cs typeface="Calibri" panose="020F0502020204030204" pitchFamily="34" charset="0"/>
                <a:sym typeface="Arial"/>
              </a:rPr>
              <a:t> are:</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endParaRPr lang="en-US" sz="1100" b="0" i="0" u="none" strike="noStrike" cap="none" dirty="0">
              <a:solidFill>
                <a:srgbClr val="000000"/>
              </a:solidFill>
              <a:latin typeface="Calibri" panose="020F0502020204030204" pitchFamily="34" charset="0"/>
              <a:cs typeface="Calibri" panose="020F0502020204030204" pitchFamily="34" charset="0"/>
              <a:sym typeface="Arial"/>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100" b="1" i="0" u="none" strike="noStrike" cap="none" dirty="0">
                <a:solidFill>
                  <a:srgbClr val="000000"/>
                </a:solidFill>
                <a:latin typeface="Calibri" panose="020F0502020204030204" pitchFamily="34" charset="0"/>
                <a:cs typeface="Calibri" panose="020F0502020204030204" pitchFamily="34" charset="0"/>
                <a:sym typeface="Arial"/>
              </a:rPr>
              <a:t>Term, sub grade, purpose, zip code, </a:t>
            </a:r>
            <a:r>
              <a:rPr lang="en-US" sz="1100" b="1" i="0" u="none" strike="noStrike" cap="none" dirty="0" err="1">
                <a:solidFill>
                  <a:srgbClr val="000000"/>
                </a:solidFill>
                <a:latin typeface="Calibri" panose="020F0502020204030204" pitchFamily="34" charset="0"/>
                <a:cs typeface="Calibri" panose="020F0502020204030204" pitchFamily="34" charset="0"/>
                <a:sym typeface="Arial"/>
              </a:rPr>
              <a:t>ann_inc_bucket</a:t>
            </a:r>
            <a:endParaRPr lang="en-IN" sz="1100" b="1" i="0" u="none" strike="noStrike" cap="none" dirty="0">
              <a:solidFill>
                <a:srgbClr val="000000"/>
              </a:solidFill>
              <a:latin typeface="Calibri" panose="020F0502020204030204" pitchFamily="34" charset="0"/>
              <a:cs typeface="Calibri" panose="020F0502020204030204" pitchFamily="34" charset="0"/>
              <a:sym typeface="Arial"/>
            </a:endParaRPr>
          </a:p>
        </p:txBody>
      </p:sp>
      <p:pic>
        <p:nvPicPr>
          <p:cNvPr id="3" name="Picture 2">
            <a:extLst>
              <a:ext uri="{FF2B5EF4-FFF2-40B4-BE49-F238E27FC236}">
                <a16:creationId xmlns:a16="http://schemas.microsoft.com/office/drawing/2014/main" id="{5EF30115-355F-B7EE-9F41-E35D99544A90}"/>
              </a:ext>
            </a:extLst>
          </p:cNvPr>
          <p:cNvPicPr>
            <a:picLocks noChangeAspect="1"/>
          </p:cNvPicPr>
          <p:nvPr/>
        </p:nvPicPr>
        <p:blipFill>
          <a:blip r:embed="rId3"/>
          <a:stretch>
            <a:fillRect/>
          </a:stretch>
        </p:blipFill>
        <p:spPr>
          <a:xfrm>
            <a:off x="287418" y="1138792"/>
            <a:ext cx="2287532" cy="1902169"/>
          </a:xfrm>
          <a:prstGeom prst="rect">
            <a:avLst/>
          </a:prstGeom>
        </p:spPr>
      </p:pic>
      <p:pic>
        <p:nvPicPr>
          <p:cNvPr id="8" name="Picture 7">
            <a:extLst>
              <a:ext uri="{FF2B5EF4-FFF2-40B4-BE49-F238E27FC236}">
                <a16:creationId xmlns:a16="http://schemas.microsoft.com/office/drawing/2014/main" id="{86599D80-C3C3-93FD-80DC-BF19BAAB77A5}"/>
              </a:ext>
            </a:extLst>
          </p:cNvPr>
          <p:cNvPicPr>
            <a:picLocks noChangeAspect="1"/>
          </p:cNvPicPr>
          <p:nvPr/>
        </p:nvPicPr>
        <p:blipFill>
          <a:blip r:embed="rId4"/>
          <a:stretch>
            <a:fillRect/>
          </a:stretch>
        </p:blipFill>
        <p:spPr>
          <a:xfrm>
            <a:off x="117319" y="3241330"/>
            <a:ext cx="2516154" cy="1902169"/>
          </a:xfrm>
          <a:prstGeom prst="rect">
            <a:avLst/>
          </a:prstGeom>
        </p:spPr>
      </p:pic>
    </p:spTree>
    <p:extLst>
      <p:ext uri="{BB962C8B-B14F-4D97-AF65-F5344CB8AC3E}">
        <p14:creationId xmlns:p14="http://schemas.microsoft.com/office/powerpoint/2010/main" val="77607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14</a:t>
            </a:fld>
            <a:endParaRPr dirty="0"/>
          </a:p>
        </p:txBody>
      </p:sp>
      <p:sp>
        <p:nvSpPr>
          <p:cNvPr id="448" name="Google Shape;448;p10"/>
          <p:cNvSpPr txBox="1">
            <a:spLocks noGrp="1"/>
          </p:cNvSpPr>
          <p:nvPr>
            <p:ph type="title"/>
          </p:nvPr>
        </p:nvSpPr>
        <p:spPr>
          <a:xfrm>
            <a:off x="316679" y="121966"/>
            <a:ext cx="5498642"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sp>
        <p:nvSpPr>
          <p:cNvPr id="449" name="Google Shape;449;p10"/>
          <p:cNvSpPr txBox="1"/>
          <p:nvPr/>
        </p:nvSpPr>
        <p:spPr>
          <a:xfrm>
            <a:off x="405326" y="604813"/>
            <a:ext cx="8110024"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Calibri"/>
                <a:ea typeface="Calibri"/>
                <a:cs typeface="Calibri"/>
                <a:sym typeface="Calibri"/>
              </a:rPr>
              <a:t>Data Analysis – Bivariate Analysis – Categorical variables</a:t>
            </a: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78F48B19-855E-E32C-4E11-16A23A10808A}"/>
              </a:ext>
            </a:extLst>
          </p:cNvPr>
          <p:cNvPicPr>
            <a:picLocks noChangeAspect="1"/>
          </p:cNvPicPr>
          <p:nvPr/>
        </p:nvPicPr>
        <p:blipFill>
          <a:blip r:embed="rId3"/>
          <a:stretch>
            <a:fillRect/>
          </a:stretch>
        </p:blipFill>
        <p:spPr>
          <a:xfrm>
            <a:off x="187926" y="841250"/>
            <a:ext cx="3340272" cy="4290771"/>
          </a:xfrm>
          <a:prstGeom prst="rect">
            <a:avLst/>
          </a:prstGeom>
        </p:spPr>
      </p:pic>
      <p:pic>
        <p:nvPicPr>
          <p:cNvPr id="9" name="Picture 8">
            <a:extLst>
              <a:ext uri="{FF2B5EF4-FFF2-40B4-BE49-F238E27FC236}">
                <a16:creationId xmlns:a16="http://schemas.microsoft.com/office/drawing/2014/main" id="{BAF15376-C2DC-B4FC-0B9F-176C088DBBAB}"/>
              </a:ext>
            </a:extLst>
          </p:cNvPr>
          <p:cNvPicPr>
            <a:picLocks noChangeAspect="1"/>
          </p:cNvPicPr>
          <p:nvPr/>
        </p:nvPicPr>
        <p:blipFill>
          <a:blip r:embed="rId4"/>
          <a:stretch>
            <a:fillRect/>
          </a:stretch>
        </p:blipFill>
        <p:spPr>
          <a:xfrm>
            <a:off x="3472552" y="921715"/>
            <a:ext cx="2876698" cy="4221784"/>
          </a:xfrm>
          <a:prstGeom prst="rect">
            <a:avLst/>
          </a:prstGeom>
        </p:spPr>
      </p:pic>
      <p:pic>
        <p:nvPicPr>
          <p:cNvPr id="11" name="Picture 10">
            <a:extLst>
              <a:ext uri="{FF2B5EF4-FFF2-40B4-BE49-F238E27FC236}">
                <a16:creationId xmlns:a16="http://schemas.microsoft.com/office/drawing/2014/main" id="{BE229A92-9244-1FE1-1216-639BF02D02DF}"/>
              </a:ext>
            </a:extLst>
          </p:cNvPr>
          <p:cNvPicPr>
            <a:picLocks noChangeAspect="1"/>
          </p:cNvPicPr>
          <p:nvPr/>
        </p:nvPicPr>
        <p:blipFill>
          <a:blip r:embed="rId5"/>
          <a:stretch>
            <a:fillRect/>
          </a:stretch>
        </p:blipFill>
        <p:spPr>
          <a:xfrm>
            <a:off x="6276442" y="881502"/>
            <a:ext cx="2680308" cy="4210266"/>
          </a:xfrm>
          <a:prstGeom prst="rect">
            <a:avLst/>
          </a:prstGeom>
        </p:spPr>
      </p:pic>
    </p:spTree>
    <p:extLst>
      <p:ext uri="{BB962C8B-B14F-4D97-AF65-F5344CB8AC3E}">
        <p14:creationId xmlns:p14="http://schemas.microsoft.com/office/powerpoint/2010/main" val="2086795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15</a:t>
            </a:fld>
            <a:endParaRPr/>
          </a:p>
        </p:txBody>
      </p:sp>
      <p:sp>
        <p:nvSpPr>
          <p:cNvPr id="434" name="Google Shape;434;p8"/>
          <p:cNvSpPr txBox="1">
            <a:spLocks noGrp="1"/>
          </p:cNvSpPr>
          <p:nvPr>
            <p:ph type="title"/>
          </p:nvPr>
        </p:nvSpPr>
        <p:spPr>
          <a:xfrm>
            <a:off x="316679" y="121966"/>
            <a:ext cx="5498642"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sp>
        <p:nvSpPr>
          <p:cNvPr id="435" name="Google Shape;435;p8"/>
          <p:cNvSpPr txBox="1"/>
          <p:nvPr/>
        </p:nvSpPr>
        <p:spPr>
          <a:xfrm>
            <a:off x="837028" y="1386397"/>
            <a:ext cx="7603587" cy="28622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200" b="0" i="0" u="none" strike="noStrike" cap="none" dirty="0">
                <a:solidFill>
                  <a:schemeClr val="dk1"/>
                </a:solidFill>
                <a:latin typeface="Calibri"/>
                <a:ea typeface="Calibri"/>
                <a:cs typeface="Calibri"/>
                <a:sym typeface="Calibri"/>
              </a:rPr>
              <a:t>Final list of categorical variables influencing </a:t>
            </a:r>
            <a:r>
              <a:rPr lang="en-US" sz="1200" b="0" i="0" u="none" strike="noStrike" cap="none" dirty="0" err="1">
                <a:solidFill>
                  <a:schemeClr val="dk1"/>
                </a:solidFill>
                <a:latin typeface="Calibri"/>
                <a:ea typeface="Calibri"/>
                <a:cs typeface="Calibri"/>
                <a:sym typeface="Calibri"/>
              </a:rPr>
              <a:t>loan_status_bucket</a:t>
            </a:r>
            <a:r>
              <a:rPr lang="en-US" sz="1200" b="0" i="0" u="none" strike="noStrike" cap="none" dirty="0">
                <a:solidFill>
                  <a:schemeClr val="dk1"/>
                </a:solidFill>
                <a:latin typeface="Calibri"/>
                <a:ea typeface="Calibri"/>
                <a:cs typeface="Calibri"/>
                <a:sym typeface="Calibri"/>
              </a:rPr>
              <a:t> are:</a:t>
            </a:r>
          </a:p>
          <a:p>
            <a:pPr marL="0" marR="0" lvl="0" indent="0" algn="l" rtl="0">
              <a:lnSpc>
                <a:spcPct val="100000"/>
              </a:lnSpc>
              <a:spcBef>
                <a:spcPts val="0"/>
              </a:spcBef>
              <a:spcAft>
                <a:spcPts val="0"/>
              </a:spcAft>
              <a:buClr>
                <a:srgbClr val="000000"/>
              </a:buClr>
              <a:buSzPts val="1800"/>
              <a:buFont typeface="Arial"/>
              <a:buNone/>
            </a:pPr>
            <a:endParaRPr lang="en-US" sz="12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term</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sub grade</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purpose</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zip code</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endParaRPr lang="en-US" sz="12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endParaRPr lang="en-US"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200" b="0" i="0" u="none" strike="noStrike" cap="none" dirty="0">
                <a:solidFill>
                  <a:schemeClr val="dk1"/>
                </a:solidFill>
                <a:latin typeface="Calibri"/>
                <a:ea typeface="Calibri"/>
                <a:cs typeface="Calibri"/>
                <a:sym typeface="Calibri"/>
              </a:rPr>
              <a:t>Final list of continuous variables influencing </a:t>
            </a:r>
            <a:r>
              <a:rPr lang="en-US" sz="1200" b="0" i="0" u="none" strike="noStrike" cap="none" dirty="0" err="1">
                <a:solidFill>
                  <a:schemeClr val="dk1"/>
                </a:solidFill>
                <a:latin typeface="Calibri"/>
                <a:ea typeface="Calibri"/>
                <a:cs typeface="Calibri"/>
                <a:sym typeface="Calibri"/>
              </a:rPr>
              <a:t>loan_status_bucket</a:t>
            </a:r>
            <a:r>
              <a:rPr lang="en-US" sz="1200" b="0" i="0" u="none" strike="noStrike" cap="none" dirty="0">
                <a:solidFill>
                  <a:schemeClr val="dk1"/>
                </a:solidFill>
                <a:latin typeface="Calibri"/>
                <a:ea typeface="Calibri"/>
                <a:cs typeface="Calibri"/>
                <a:sym typeface="Calibri"/>
              </a:rPr>
              <a:t> are:</a:t>
            </a:r>
          </a:p>
          <a:p>
            <a:pPr marL="0" marR="0" lvl="0" indent="0" algn="l" rtl="0">
              <a:lnSpc>
                <a:spcPct val="100000"/>
              </a:lnSpc>
              <a:spcBef>
                <a:spcPts val="0"/>
              </a:spcBef>
              <a:spcAft>
                <a:spcPts val="0"/>
              </a:spcAft>
              <a:buClr>
                <a:srgbClr val="000000"/>
              </a:buClr>
              <a:buSzPts val="1800"/>
              <a:buFont typeface="Arial"/>
              <a:buNone/>
            </a:pPr>
            <a:endParaRPr lang="en-US" sz="1200" b="0" i="0" u="none" strike="noStrike" cap="none"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err="1">
                <a:solidFill>
                  <a:schemeClr val="dk1"/>
                </a:solidFill>
                <a:latin typeface="Calibri"/>
                <a:ea typeface="Calibri"/>
                <a:cs typeface="Calibri"/>
                <a:sym typeface="Calibri"/>
              </a:rPr>
              <a:t>int_rate</a:t>
            </a:r>
            <a:endParaRPr lang="en-US" sz="1200" b="0" i="0" u="none" strike="noStrike" cap="none"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err="1">
                <a:solidFill>
                  <a:schemeClr val="dk1"/>
                </a:solidFill>
                <a:latin typeface="Calibri"/>
                <a:ea typeface="Calibri"/>
                <a:cs typeface="Calibri"/>
                <a:sym typeface="Calibri"/>
              </a:rPr>
              <a:t>dti</a:t>
            </a:r>
            <a:endParaRPr lang="en-US" sz="1200" b="0" i="0" u="none" strike="noStrike" cap="none"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inq_lat_6mths</a:t>
            </a:r>
          </a:p>
          <a:p>
            <a:pPr marL="171450" marR="0" lvl="0" indent="-171450" algn="l" rtl="0">
              <a:lnSpc>
                <a:spcPct val="100000"/>
              </a:lnSpc>
              <a:spcBef>
                <a:spcPts val="0"/>
              </a:spcBef>
              <a:spcAft>
                <a:spcPts val="0"/>
              </a:spcAft>
              <a:buClr>
                <a:srgbClr val="000000"/>
              </a:buClr>
              <a:buSzPts val="1800"/>
              <a:buFont typeface="Arial" panose="020B0604020202020204" pitchFamily="34" charset="0"/>
              <a:buChar char="•"/>
            </a:pPr>
            <a:r>
              <a:rPr lang="en-US" sz="1200" b="0" i="0" u="none" strike="noStrike" cap="none" dirty="0" err="1">
                <a:solidFill>
                  <a:schemeClr val="dk1"/>
                </a:solidFill>
                <a:latin typeface="Calibri"/>
                <a:ea typeface="Calibri"/>
                <a:cs typeface="Calibri"/>
                <a:sym typeface="Calibri"/>
              </a:rPr>
              <a:t>revol_util</a:t>
            </a:r>
            <a:endParaRPr lang="en-US" sz="1200" b="0" i="0" u="none" strike="noStrike" cap="none" dirty="0">
              <a:solidFill>
                <a:schemeClr val="dk1"/>
              </a:solidFill>
              <a:latin typeface="Calibri"/>
              <a:ea typeface="Calibri"/>
              <a:cs typeface="Calibri"/>
              <a:sym typeface="Calibri"/>
            </a:endParaRPr>
          </a:p>
          <a:p>
            <a:pPr marL="171450" indent="-171450">
              <a:buSzPts val="1800"/>
              <a:buFont typeface="Arial" panose="020B0604020202020204" pitchFamily="34" charset="0"/>
              <a:buChar char="•"/>
            </a:pPr>
            <a:r>
              <a:rPr lang="en-US" sz="1200" b="0" i="0" u="none" strike="noStrike" cap="none" dirty="0" err="1">
                <a:solidFill>
                  <a:schemeClr val="dk1"/>
                </a:solidFill>
                <a:latin typeface="Calibri"/>
                <a:ea typeface="Calibri"/>
                <a:cs typeface="Calibri"/>
                <a:sym typeface="Calibri"/>
              </a:rPr>
              <a:t>ann_inc</a:t>
            </a:r>
            <a:endParaRPr lang="en-US" sz="1200" b="0" i="0" u="none" strike="noStrike" cap="none" dirty="0">
              <a:solidFill>
                <a:schemeClr val="dk1"/>
              </a:solidFill>
              <a:latin typeface="Calibri"/>
              <a:ea typeface="Calibri"/>
              <a:cs typeface="Calibri"/>
              <a:sym typeface="Calibri"/>
            </a:endParaRPr>
          </a:p>
        </p:txBody>
      </p:sp>
      <p:sp>
        <p:nvSpPr>
          <p:cNvPr id="2" name="Google Shape;449;p10">
            <a:extLst>
              <a:ext uri="{FF2B5EF4-FFF2-40B4-BE49-F238E27FC236}">
                <a16:creationId xmlns:a16="http://schemas.microsoft.com/office/drawing/2014/main" id="{DA6DFDD8-DC85-C6BF-E7F4-D4DA5031E580}"/>
              </a:ext>
            </a:extLst>
          </p:cNvPr>
          <p:cNvSpPr txBox="1"/>
          <p:nvPr/>
        </p:nvSpPr>
        <p:spPr>
          <a:xfrm>
            <a:off x="516988" y="820678"/>
            <a:ext cx="8110024"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Calibri"/>
                <a:ea typeface="Calibri"/>
                <a:cs typeface="Calibri"/>
                <a:sym typeface="Calibri"/>
              </a:rPr>
              <a:t>Conclusion</a:t>
            </a:r>
            <a:endParaRPr sz="14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823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2"/>
          <p:cNvPicPr preferRelativeResize="0">
            <a:picLocks noGrp="1"/>
          </p:cNvPicPr>
          <p:nvPr>
            <p:ph type="pic" idx="2"/>
          </p:nvPr>
        </p:nvPicPr>
        <p:blipFill rotWithShape="1">
          <a:blip r:embed="rId3">
            <a:alphaModFix/>
          </a:blip>
          <a:srcRect t="7698" b="7696"/>
          <a:stretch/>
        </p:blipFill>
        <p:spPr>
          <a:xfrm>
            <a:off x="0" y="-11"/>
            <a:ext cx="9144000" cy="5143500"/>
          </a:xfrm>
          <a:prstGeom prst="rect">
            <a:avLst/>
          </a:prstGeom>
          <a:noFill/>
          <a:ln>
            <a:noFill/>
          </a:ln>
        </p:spPr>
      </p:pic>
      <p:sp>
        <p:nvSpPr>
          <p:cNvPr id="383" name="Google Shape;383;p2"/>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E72D3F"/>
              </a:buClr>
              <a:buSzPts val="900"/>
              <a:buFont typeface="Proxima Nova"/>
              <a:buNone/>
            </a:pPr>
            <a:fld id="{00000000-1234-1234-1234-123412341234}" type="slidenum">
              <a:rPr lang="en-US"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384" name="Google Shape;384;p2"/>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385" name="Google Shape;385;p2"/>
          <p:cNvSpPr txBox="1"/>
          <p:nvPr/>
        </p:nvSpPr>
        <p:spPr>
          <a:xfrm>
            <a:off x="595376" y="1040176"/>
            <a:ext cx="3367024" cy="113829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rgbClr val="000000"/>
              </a:buClr>
              <a:buSzPts val="1800"/>
              <a:buFont typeface="Arial"/>
              <a:buNone/>
            </a:pPr>
            <a:r>
              <a:rPr lang="en-US" sz="1400" b="1" i="0" u="none" strike="noStrike" cap="none" dirty="0">
                <a:solidFill>
                  <a:srgbClr val="FFFFFF"/>
                </a:solidFill>
                <a:latin typeface="Proxima Nova"/>
                <a:ea typeface="Proxima Nova"/>
                <a:cs typeface="Proxima Nova"/>
                <a:sym typeface="Proxima Nova"/>
              </a:rPr>
              <a:t>Learners: </a:t>
            </a:r>
          </a:p>
          <a:p>
            <a:pPr marL="0" marR="0" lvl="0" indent="0" algn="l" rtl="0">
              <a:lnSpc>
                <a:spcPct val="90000"/>
              </a:lnSpc>
              <a:spcBef>
                <a:spcPts val="1000"/>
              </a:spcBef>
              <a:spcAft>
                <a:spcPts val="0"/>
              </a:spcAft>
              <a:buClr>
                <a:srgbClr val="000000"/>
              </a:buClr>
              <a:buSzPts val="1800"/>
              <a:buFont typeface="Arial"/>
              <a:buNone/>
            </a:pPr>
            <a:r>
              <a:rPr lang="en-US" b="1" dirty="0">
                <a:solidFill>
                  <a:srgbClr val="FFFFFF"/>
                </a:solidFill>
                <a:latin typeface="Proxima Nova"/>
                <a:ea typeface="Proxima Nova"/>
                <a:cs typeface="Proxima Nova"/>
                <a:sym typeface="Proxima Nova"/>
              </a:rPr>
              <a:t>Karishma Kumari</a:t>
            </a:r>
          </a:p>
          <a:p>
            <a:pPr marL="0" marR="0" lvl="0" indent="0" algn="l" rtl="0">
              <a:lnSpc>
                <a:spcPct val="90000"/>
              </a:lnSpc>
              <a:spcBef>
                <a:spcPts val="1000"/>
              </a:spcBef>
              <a:spcAft>
                <a:spcPts val="0"/>
              </a:spcAft>
              <a:buClr>
                <a:srgbClr val="000000"/>
              </a:buClr>
              <a:buSzPts val="1800"/>
              <a:buFont typeface="Arial"/>
              <a:buNone/>
            </a:pPr>
            <a:r>
              <a:rPr lang="en-US" sz="1400" b="1" i="0" u="none" strike="noStrike" cap="none" dirty="0">
                <a:solidFill>
                  <a:srgbClr val="FFFFFF"/>
                </a:solidFill>
                <a:latin typeface="Proxima Nova"/>
                <a:ea typeface="Proxima Nova"/>
                <a:cs typeface="Proxima Nova"/>
                <a:sym typeface="Proxima Nova"/>
              </a:rPr>
              <a:t>Vinay </a:t>
            </a:r>
            <a:r>
              <a:rPr lang="en-US" sz="1400" b="1" i="0" u="none" strike="noStrike" cap="none" dirty="0" err="1">
                <a:solidFill>
                  <a:srgbClr val="FFFFFF"/>
                </a:solidFill>
                <a:latin typeface="Proxima Nova"/>
                <a:ea typeface="Proxima Nova"/>
                <a:cs typeface="Proxima Nova"/>
                <a:sym typeface="Proxima Nova"/>
              </a:rPr>
              <a:t>Karandi</a:t>
            </a:r>
            <a:endParaRPr sz="1400" b="0" i="0" u="none" strike="noStrike" cap="none" dirty="0">
              <a:solidFill>
                <a:schemeClr val="lt1"/>
              </a:solidFill>
              <a:latin typeface="Proxima Nova"/>
              <a:ea typeface="Proxima Nova"/>
              <a:cs typeface="Proxima Nova"/>
              <a:sym typeface="Proxima Nova"/>
            </a:endParaRPr>
          </a:p>
        </p:txBody>
      </p:sp>
      <p:pic>
        <p:nvPicPr>
          <p:cNvPr id="386" name="Google Shape;386;p2"/>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sz="900">
                <a:latin typeface="Proxima Nova"/>
                <a:ea typeface="Proxima Nova"/>
                <a:cs typeface="Proxima Nova"/>
                <a:sym typeface="Proxima Nova"/>
              </a:rPr>
              <a:t>3</a:t>
            </a:fld>
            <a:endParaRPr sz="900">
              <a:latin typeface="Proxima Nova"/>
              <a:ea typeface="Proxima Nova"/>
              <a:cs typeface="Proxima Nova"/>
              <a:sym typeface="Proxima Nova"/>
            </a:endParaRPr>
          </a:p>
        </p:txBody>
      </p:sp>
      <p:sp>
        <p:nvSpPr>
          <p:cNvPr id="392" name="Google Shape;392;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Data Science Certification Program</a:t>
            </a:r>
            <a:endParaRPr/>
          </a:p>
        </p:txBody>
      </p:sp>
      <p:sp>
        <p:nvSpPr>
          <p:cNvPr id="393" name="Google Shape;393;p3"/>
          <p:cNvSpPr txBox="1"/>
          <p:nvPr/>
        </p:nvSpPr>
        <p:spPr>
          <a:xfrm>
            <a:off x="2550405" y="406347"/>
            <a:ext cx="404318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Calibri"/>
                <a:ea typeface="Calibri"/>
                <a:cs typeface="Calibri"/>
                <a:sym typeface="Calibri"/>
              </a:rPr>
              <a:t>Content</a:t>
            </a:r>
            <a:endParaRPr sz="1400" b="0" i="0" u="none" strike="noStrike" cap="none" dirty="0">
              <a:solidFill>
                <a:srgbClr val="000000"/>
              </a:solidFill>
              <a:latin typeface="Arial"/>
              <a:ea typeface="Arial"/>
              <a:cs typeface="Arial"/>
              <a:sym typeface="Arial"/>
            </a:endParaRPr>
          </a:p>
        </p:txBody>
      </p:sp>
      <p:sp>
        <p:nvSpPr>
          <p:cNvPr id="394" name="Google Shape;394;p3"/>
          <p:cNvSpPr/>
          <p:nvPr/>
        </p:nvSpPr>
        <p:spPr>
          <a:xfrm>
            <a:off x="638175" y="1523783"/>
            <a:ext cx="6548814" cy="1815841"/>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2800" b="0" i="0" dirty="0">
                <a:solidFill>
                  <a:srgbClr val="091E42"/>
                </a:solidFill>
                <a:effectLst/>
                <a:latin typeface="freight-text-pro"/>
              </a:rPr>
              <a:t>Problem statement and the analysis approach</a:t>
            </a:r>
          </a:p>
          <a:p>
            <a:pPr algn="l">
              <a:buFont typeface="Arial" panose="020B0604020202020204" pitchFamily="34" charset="0"/>
              <a:buChar char="•"/>
            </a:pPr>
            <a:r>
              <a:rPr lang="en-US" sz="2800" b="0" i="0" dirty="0">
                <a:solidFill>
                  <a:srgbClr val="091E42"/>
                </a:solidFill>
                <a:effectLst/>
                <a:latin typeface="freight-text-pro"/>
              </a:rPr>
              <a:t>Results of univariate, bivariate analysis</a:t>
            </a:r>
          </a:p>
          <a:p>
            <a:pPr algn="l">
              <a:buFont typeface="Arial" panose="020B0604020202020204" pitchFamily="34" charset="0"/>
              <a:buChar char="•"/>
            </a:pPr>
            <a:r>
              <a:rPr lang="en-US" sz="2800" b="0" i="0" dirty="0">
                <a:solidFill>
                  <a:srgbClr val="091E42"/>
                </a:solidFill>
                <a:effectLst/>
                <a:latin typeface="freight-text-pro"/>
              </a:rPr>
              <a:t>Visualizations and </a:t>
            </a:r>
            <a:r>
              <a:rPr lang="en-US" sz="2800" dirty="0">
                <a:solidFill>
                  <a:srgbClr val="091E42"/>
                </a:solidFill>
                <a:latin typeface="freight-text-pro"/>
              </a:rPr>
              <a:t>S</a:t>
            </a:r>
            <a:r>
              <a:rPr lang="en-US" sz="2800" b="0" i="0" dirty="0">
                <a:solidFill>
                  <a:srgbClr val="091E42"/>
                </a:solidFill>
                <a:effectLst/>
                <a:latin typeface="freight-text-pro"/>
              </a:rPr>
              <a:t>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sp>
        <p:nvSpPr>
          <p:cNvPr id="400" name="Google Shape;400;p4"/>
          <p:cNvSpPr txBox="1">
            <a:spLocks noGrp="1"/>
          </p:cNvSpPr>
          <p:nvPr>
            <p:ph type="title"/>
          </p:nvPr>
        </p:nvSpPr>
        <p:spPr>
          <a:xfrm>
            <a:off x="316679" y="121966"/>
            <a:ext cx="5498642"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sp>
        <p:nvSpPr>
          <p:cNvPr id="401" name="Google Shape;401;p4"/>
          <p:cNvSpPr/>
          <p:nvPr/>
        </p:nvSpPr>
        <p:spPr>
          <a:xfrm>
            <a:off x="502040" y="879480"/>
            <a:ext cx="3626828"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FF0000"/>
                </a:solidFill>
                <a:latin typeface="Calibri"/>
                <a:ea typeface="Calibri"/>
                <a:cs typeface="Calibri"/>
                <a:sym typeface="Calibri"/>
              </a:rPr>
              <a:t>What is Lending Club?</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Lending Club is a marketplace for personal loans that matches borrowers who are seeking a loan with investors looking to lend money and make a return. </a:t>
            </a:r>
            <a:endParaRPr sz="1600" b="0" i="0" u="none" strike="noStrike" cap="none" dirty="0">
              <a:solidFill>
                <a:srgbClr val="333333"/>
              </a:solidFill>
              <a:latin typeface="Merriweather"/>
              <a:ea typeface="Merriweather"/>
              <a:cs typeface="Merriweather"/>
              <a:sym typeface="Merriweather"/>
            </a:endParaRPr>
          </a:p>
        </p:txBody>
      </p:sp>
      <p:pic>
        <p:nvPicPr>
          <p:cNvPr id="402" name="Google Shape;402;p4" descr="Lending Club: Platform Success but P2P failure? - Digital Innovation and  Transformation"/>
          <p:cNvPicPr preferRelativeResize="0"/>
          <p:nvPr/>
        </p:nvPicPr>
        <p:blipFill rotWithShape="1">
          <a:blip r:embed="rId3">
            <a:alphaModFix/>
          </a:blip>
          <a:srcRect/>
          <a:stretch/>
        </p:blipFill>
        <p:spPr>
          <a:xfrm>
            <a:off x="4284999" y="800482"/>
            <a:ext cx="4356961" cy="1727656"/>
          </a:xfrm>
          <a:prstGeom prst="rect">
            <a:avLst/>
          </a:prstGeom>
          <a:noFill/>
          <a:ln>
            <a:noFill/>
          </a:ln>
        </p:spPr>
      </p:pic>
      <p:sp>
        <p:nvSpPr>
          <p:cNvPr id="403" name="Google Shape;403;p4"/>
          <p:cNvSpPr txBox="1"/>
          <p:nvPr/>
        </p:nvSpPr>
        <p:spPr>
          <a:xfrm>
            <a:off x="582050" y="2824090"/>
            <a:ext cx="7979899" cy="16927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chemeClr val="dk1"/>
                </a:solidFill>
                <a:latin typeface="Calibri"/>
                <a:ea typeface="Calibri"/>
                <a:cs typeface="Calibri"/>
                <a:sym typeface="Calibri"/>
              </a:rPr>
              <a:t>When the company receives a loan application, the company has to make a decision for loan approval based on the applicant’s profile. Two types of risks are associated with the bank’s decision: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300"/>
              <a:buFont typeface="Arial"/>
              <a:buChar char="•"/>
            </a:pPr>
            <a:r>
              <a:rPr lang="en-US" sz="1300" b="0" i="0" u="none" strike="noStrike" cap="none" dirty="0">
                <a:solidFill>
                  <a:schemeClr val="dk1"/>
                </a:solidFill>
                <a:latin typeface="Calibri"/>
                <a:ea typeface="Calibri"/>
                <a:cs typeface="Calibri"/>
                <a:sym typeface="Calibri"/>
              </a:rPr>
              <a:t>If the applicant is likely to repay the loan, then not approving the loan results in a loss of business to the company</a:t>
            </a:r>
            <a:endParaRPr sz="1400" b="0" i="0" u="none" strike="noStrike" cap="none" dirty="0">
              <a:solidFill>
                <a:srgbClr val="000000"/>
              </a:solidFill>
              <a:latin typeface="Arial"/>
              <a:ea typeface="Arial"/>
              <a:cs typeface="Arial"/>
              <a:sym typeface="Arial"/>
            </a:endParaRPr>
          </a:p>
          <a:p>
            <a:pPr marL="171450" marR="0" lvl="0" indent="-88900" algn="l" rtl="0">
              <a:lnSpc>
                <a:spcPct val="100000"/>
              </a:lnSpc>
              <a:spcBef>
                <a:spcPts val="0"/>
              </a:spcBef>
              <a:spcAft>
                <a:spcPts val="0"/>
              </a:spcAft>
              <a:buClr>
                <a:schemeClr val="dk1"/>
              </a:buClr>
              <a:buSzPts val="1300"/>
              <a:buFont typeface="Arial"/>
              <a:buNone/>
            </a:pPr>
            <a:endParaRPr sz="1300" b="0" i="0" u="none" strike="noStrike" cap="none"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300"/>
              <a:buFont typeface="Arial"/>
              <a:buChar char="•"/>
            </a:pPr>
            <a:r>
              <a:rPr lang="en-US" sz="1300" b="0" i="0" u="none" strike="noStrike" cap="none" dirty="0">
                <a:solidFill>
                  <a:schemeClr val="dk1"/>
                </a:solidFill>
                <a:latin typeface="Calibri"/>
                <a:ea typeface="Calibri"/>
                <a:cs typeface="Calibri"/>
                <a:sym typeface="Calibri"/>
              </a:rPr>
              <a:t>If the applicant is not likely to repay the loan, i.e. he/she is likely to default, then approving the loan may lead to a financial loss for the company</a:t>
            </a:r>
            <a:endParaRPr sz="1300" b="0" i="0" u="none" strike="noStrike" cap="none" dirty="0">
              <a:solidFill>
                <a:schemeClr val="dk1"/>
              </a:solidFill>
              <a:latin typeface="Calibri"/>
              <a:ea typeface="Calibri"/>
              <a:cs typeface="Calibri"/>
              <a:sym typeface="Calibri"/>
            </a:endParaRPr>
          </a:p>
        </p:txBody>
      </p:sp>
      <p:sp>
        <p:nvSpPr>
          <p:cNvPr id="2" name="Google Shape;449;p10">
            <a:extLst>
              <a:ext uri="{FF2B5EF4-FFF2-40B4-BE49-F238E27FC236}">
                <a16:creationId xmlns:a16="http://schemas.microsoft.com/office/drawing/2014/main" id="{D417B432-03BC-CADB-E8A1-BF990CF90998}"/>
              </a:ext>
            </a:extLst>
          </p:cNvPr>
          <p:cNvSpPr txBox="1"/>
          <p:nvPr/>
        </p:nvSpPr>
        <p:spPr>
          <a:xfrm>
            <a:off x="229987" y="583528"/>
            <a:ext cx="8110024"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Calibri"/>
                <a:ea typeface="Calibri"/>
                <a:cs typeface="Calibri"/>
                <a:sym typeface="Calibri"/>
              </a:rPr>
              <a:t>Problem Statement</a:t>
            </a:r>
            <a:endParaRPr sz="14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5" descr="8,017 Risk Management Icon Illustrations &amp;amp; Clip Art - iStock"/>
          <p:cNvPicPr preferRelativeResize="0"/>
          <p:nvPr/>
        </p:nvPicPr>
        <p:blipFill rotWithShape="1">
          <a:blip r:embed="rId3">
            <a:alphaModFix/>
          </a:blip>
          <a:srcRect/>
          <a:stretch/>
        </p:blipFill>
        <p:spPr>
          <a:xfrm>
            <a:off x="5869831" y="1956664"/>
            <a:ext cx="2591886" cy="2591886"/>
          </a:xfrm>
          <a:prstGeom prst="rect">
            <a:avLst/>
          </a:prstGeom>
          <a:noFill/>
          <a:ln>
            <a:noFill/>
          </a:ln>
        </p:spPr>
      </p:pic>
      <p:sp>
        <p:nvSpPr>
          <p:cNvPr id="409" name="Google Shape;409;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5</a:t>
            </a:fld>
            <a:endParaRPr/>
          </a:p>
        </p:txBody>
      </p:sp>
      <p:sp>
        <p:nvSpPr>
          <p:cNvPr id="410" name="Google Shape;410;p5"/>
          <p:cNvSpPr txBox="1">
            <a:spLocks noGrp="1"/>
          </p:cNvSpPr>
          <p:nvPr>
            <p:ph type="title"/>
          </p:nvPr>
        </p:nvSpPr>
        <p:spPr>
          <a:xfrm>
            <a:off x="316679" y="121966"/>
            <a:ext cx="5498642"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sp>
        <p:nvSpPr>
          <p:cNvPr id="411" name="Google Shape;411;p5"/>
          <p:cNvSpPr txBox="1"/>
          <p:nvPr/>
        </p:nvSpPr>
        <p:spPr>
          <a:xfrm>
            <a:off x="628650" y="977431"/>
            <a:ext cx="7833067"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33333"/>
                </a:solidFill>
                <a:latin typeface="Merriweather"/>
                <a:ea typeface="Merriweather"/>
                <a:cs typeface="Merriweather"/>
                <a:sym typeface="Merriweather"/>
              </a:rPr>
              <a:t>If one is able to identify these risky loan applicants, then such loans can be reduced thereby cutting down the amount of credit loss. Identification of such applicants using EDA is the aim of this case study.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33333"/>
                </a:solidFill>
                <a:latin typeface="Merriweather"/>
                <a:ea typeface="Merriweather"/>
                <a:cs typeface="Merriweather"/>
                <a:sym typeface="Merriweather"/>
              </a:rPr>
              <a:t> </a:t>
            </a:r>
            <a:endParaRPr sz="1400" b="0" i="0" u="none" strike="noStrike" cap="none">
              <a:solidFill>
                <a:srgbClr val="000000"/>
              </a:solidFill>
              <a:latin typeface="Arial"/>
              <a:ea typeface="Arial"/>
              <a:cs typeface="Arial"/>
              <a:sym typeface="Arial"/>
            </a:endParaRPr>
          </a:p>
        </p:txBody>
      </p:sp>
      <p:sp>
        <p:nvSpPr>
          <p:cNvPr id="412" name="Google Shape;412;p5"/>
          <p:cNvSpPr/>
          <p:nvPr/>
        </p:nvSpPr>
        <p:spPr>
          <a:xfrm>
            <a:off x="628650" y="2566740"/>
            <a:ext cx="5345792"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33333"/>
                </a:solidFill>
                <a:latin typeface="Merriweather"/>
                <a:ea typeface="Merriweather"/>
                <a:cs typeface="Merriweather"/>
                <a:sym typeface="Merriweather"/>
              </a:rPr>
              <a:t>In other words, </a:t>
            </a:r>
            <a:r>
              <a:rPr lang="en-US" sz="1800" b="0" i="0" u="none" strike="noStrike" cap="none">
                <a:solidFill>
                  <a:srgbClr val="FF0000"/>
                </a:solidFill>
                <a:latin typeface="Merriweather"/>
                <a:ea typeface="Merriweather"/>
                <a:cs typeface="Merriweather"/>
                <a:sym typeface="Merriweather"/>
              </a:rPr>
              <a:t>the company wants to understand the </a:t>
            </a:r>
            <a:r>
              <a:rPr lang="en-US" sz="1800" b="1" i="0" u="none" strike="noStrike" cap="none">
                <a:solidFill>
                  <a:srgbClr val="FF0000"/>
                </a:solidFill>
                <a:latin typeface="Merriweather"/>
                <a:ea typeface="Merriweather"/>
                <a:cs typeface="Merriweather"/>
                <a:sym typeface="Merriweather"/>
              </a:rPr>
              <a:t>driving factors (or driver variables) </a:t>
            </a:r>
            <a:r>
              <a:rPr lang="en-US" sz="1800" b="0" i="0" u="none" strike="noStrike" cap="none">
                <a:solidFill>
                  <a:srgbClr val="FF0000"/>
                </a:solidFill>
                <a:latin typeface="Merriweather"/>
                <a:ea typeface="Merriweather"/>
                <a:cs typeface="Merriweather"/>
                <a:sym typeface="Merriweather"/>
              </a:rPr>
              <a:t>behind loan default, i.e. the variables which are strong indicators of default.  The company can utilize this knowledge for its portfolio and risk assessment. </a:t>
            </a:r>
            <a:endParaRPr sz="1400" b="0" i="0" u="none" strike="noStrike" cap="none">
              <a:solidFill>
                <a:srgbClr val="000000"/>
              </a:solidFill>
              <a:latin typeface="Arial"/>
              <a:ea typeface="Arial"/>
              <a:cs typeface="Arial"/>
              <a:sym typeface="Arial"/>
            </a:endParaRPr>
          </a:p>
        </p:txBody>
      </p:sp>
      <p:sp>
        <p:nvSpPr>
          <p:cNvPr id="2" name="Google Shape;449;p10">
            <a:extLst>
              <a:ext uri="{FF2B5EF4-FFF2-40B4-BE49-F238E27FC236}">
                <a16:creationId xmlns:a16="http://schemas.microsoft.com/office/drawing/2014/main" id="{FB10209A-EA0D-20D2-B890-9252C8D330E2}"/>
              </a:ext>
            </a:extLst>
          </p:cNvPr>
          <p:cNvSpPr txBox="1"/>
          <p:nvPr/>
        </p:nvSpPr>
        <p:spPr>
          <a:xfrm>
            <a:off x="229987" y="583528"/>
            <a:ext cx="8110024"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Calibri"/>
                <a:ea typeface="Calibri"/>
                <a:cs typeface="Calibri"/>
                <a:sym typeface="Calibri"/>
              </a:rPr>
              <a:t>Problem Statement</a:t>
            </a:r>
            <a:endParaRPr sz="14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6</a:t>
            </a:fld>
            <a:endParaRPr/>
          </a:p>
        </p:txBody>
      </p:sp>
      <p:sp>
        <p:nvSpPr>
          <p:cNvPr id="418" name="Google Shape;418;p6"/>
          <p:cNvSpPr txBox="1">
            <a:spLocks noGrp="1"/>
          </p:cNvSpPr>
          <p:nvPr>
            <p:ph type="title"/>
          </p:nvPr>
        </p:nvSpPr>
        <p:spPr>
          <a:xfrm>
            <a:off x="316679" y="121966"/>
            <a:ext cx="5498642"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pic>
        <p:nvPicPr>
          <p:cNvPr id="419" name="Google Shape;419;p6"/>
          <p:cNvPicPr preferRelativeResize="0"/>
          <p:nvPr/>
        </p:nvPicPr>
        <p:blipFill rotWithShape="1">
          <a:blip r:embed="rId3">
            <a:alphaModFix/>
          </a:blip>
          <a:srcRect l="8428" r="5158"/>
          <a:stretch/>
        </p:blipFill>
        <p:spPr>
          <a:xfrm>
            <a:off x="344660" y="1351377"/>
            <a:ext cx="4112574" cy="2440745"/>
          </a:xfrm>
          <a:prstGeom prst="rect">
            <a:avLst/>
          </a:prstGeom>
          <a:noFill/>
          <a:ln>
            <a:noFill/>
          </a:ln>
        </p:spPr>
      </p:pic>
      <p:sp>
        <p:nvSpPr>
          <p:cNvPr id="420" name="Google Shape;420;p6"/>
          <p:cNvSpPr txBox="1"/>
          <p:nvPr/>
        </p:nvSpPr>
        <p:spPr>
          <a:xfrm>
            <a:off x="4571999" y="1430275"/>
            <a:ext cx="4445391"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0000"/>
                </a:solidFill>
                <a:latin typeface="Calibri"/>
                <a:ea typeface="Calibri"/>
                <a:cs typeface="Calibri"/>
                <a:sym typeface="Calibri"/>
              </a:rPr>
              <a:t>Fully paid: </a:t>
            </a:r>
            <a:r>
              <a:rPr lang="en-US" sz="1400" b="0" i="0" u="none" strike="noStrike" cap="none">
                <a:solidFill>
                  <a:schemeClr val="dk1"/>
                </a:solidFill>
                <a:latin typeface="Calibri"/>
                <a:ea typeface="Calibri"/>
                <a:cs typeface="Calibri"/>
                <a:sym typeface="Calibri"/>
              </a:rPr>
              <a:t>Applicant has fully paid the loan (the principal and the interest rate)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0000"/>
                </a:solidFill>
                <a:latin typeface="Calibri"/>
                <a:ea typeface="Calibri"/>
                <a:cs typeface="Calibri"/>
                <a:sym typeface="Calibri"/>
              </a:rPr>
              <a:t>Current: </a:t>
            </a:r>
            <a:r>
              <a:rPr lang="en-US" sz="1400" b="0" i="0" u="none" strike="noStrike" cap="none">
                <a:solidFill>
                  <a:schemeClr val="dk1"/>
                </a:solidFill>
                <a:latin typeface="Calibri"/>
                <a:ea typeface="Calibri"/>
                <a:cs typeface="Calibri"/>
                <a:sym typeface="Calibri"/>
              </a:rPr>
              <a:t>Applicant is in the process of paying the instalments, i.e. the tenure of the loan is not yet completed. These candidates are not labelled as 'defaulted'.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0000"/>
                </a:solidFill>
                <a:latin typeface="Calibri"/>
                <a:ea typeface="Calibri"/>
                <a:cs typeface="Calibri"/>
                <a:sym typeface="Calibri"/>
              </a:rPr>
              <a:t>Charged-off: </a:t>
            </a:r>
            <a:r>
              <a:rPr lang="en-US" sz="1400" b="0" i="0" u="none" strike="noStrike" cap="none">
                <a:solidFill>
                  <a:schemeClr val="dk1"/>
                </a:solidFill>
                <a:latin typeface="Calibri"/>
                <a:ea typeface="Calibri"/>
                <a:cs typeface="Calibri"/>
                <a:sym typeface="Calibri"/>
              </a:rPr>
              <a:t>Applicant has not paid the instalments in due time for a long period of time, i.e. he/she has defaulted on the loan </a:t>
            </a:r>
            <a:endParaRPr sz="1400" b="0" i="0" u="none" strike="noStrike" cap="none">
              <a:solidFill>
                <a:schemeClr val="dk1"/>
              </a:solidFill>
              <a:latin typeface="Calibri"/>
              <a:ea typeface="Calibri"/>
              <a:cs typeface="Calibri"/>
              <a:sym typeface="Calibri"/>
            </a:endParaRPr>
          </a:p>
        </p:txBody>
      </p:sp>
      <p:sp>
        <p:nvSpPr>
          <p:cNvPr id="2" name="Google Shape;449;p10">
            <a:extLst>
              <a:ext uri="{FF2B5EF4-FFF2-40B4-BE49-F238E27FC236}">
                <a16:creationId xmlns:a16="http://schemas.microsoft.com/office/drawing/2014/main" id="{F5573CBD-F627-05C7-B86F-10CFD75E84C0}"/>
              </a:ext>
            </a:extLst>
          </p:cNvPr>
          <p:cNvSpPr txBox="1"/>
          <p:nvPr/>
        </p:nvSpPr>
        <p:spPr>
          <a:xfrm>
            <a:off x="229987" y="583528"/>
            <a:ext cx="8110024"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Calibri"/>
                <a:ea typeface="Calibri"/>
                <a:cs typeface="Calibri"/>
                <a:sym typeface="Calibri"/>
              </a:rPr>
              <a:t>Problem Statement</a:t>
            </a:r>
            <a:endParaRPr sz="14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7</a:t>
            </a:fld>
            <a:endParaRPr/>
          </a:p>
        </p:txBody>
      </p:sp>
      <p:sp>
        <p:nvSpPr>
          <p:cNvPr id="434" name="Google Shape;434;p8"/>
          <p:cNvSpPr txBox="1">
            <a:spLocks noGrp="1"/>
          </p:cNvSpPr>
          <p:nvPr>
            <p:ph type="title"/>
          </p:nvPr>
        </p:nvSpPr>
        <p:spPr>
          <a:xfrm>
            <a:off x="316679" y="121966"/>
            <a:ext cx="5498642"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sp>
        <p:nvSpPr>
          <p:cNvPr id="435" name="Google Shape;435;p8"/>
          <p:cNvSpPr txBox="1"/>
          <p:nvPr/>
        </p:nvSpPr>
        <p:spPr>
          <a:xfrm>
            <a:off x="837028" y="1386397"/>
            <a:ext cx="7603587"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There are four major </a:t>
            </a:r>
            <a:r>
              <a:rPr lang="en-IN" sz="1800" b="0" i="0" u="none" strike="noStrike" cap="none" dirty="0">
                <a:solidFill>
                  <a:schemeClr val="dk1"/>
                </a:solidFill>
                <a:latin typeface="Calibri"/>
                <a:ea typeface="Calibri"/>
                <a:cs typeface="Calibri"/>
                <a:sym typeface="Calibri"/>
              </a:rPr>
              <a:t>steps while doing the case study: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1. Data understanding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2. Data cleaning (cleaning missing values, removing redundant columns etc.)</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3. Data Analysis- Univariate and bivariate analysis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4. </a:t>
            </a:r>
            <a:r>
              <a:rPr lang="en-US" sz="1800" dirty="0">
                <a:solidFill>
                  <a:schemeClr val="dk1"/>
                </a:solidFill>
                <a:latin typeface="Calibri"/>
                <a:ea typeface="Calibri"/>
                <a:cs typeface="Calibri"/>
                <a:sym typeface="Calibri"/>
              </a:rPr>
              <a:t>Summary and conclusion</a:t>
            </a: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BE0747B5-10F0-D4E0-4B18-B4C12EACCB29}"/>
              </a:ext>
            </a:extLst>
          </p:cNvPr>
          <p:cNvSpPr txBox="1"/>
          <p:nvPr/>
        </p:nvSpPr>
        <p:spPr>
          <a:xfrm>
            <a:off x="2205532" y="791575"/>
            <a:ext cx="4572000" cy="307777"/>
          </a:xfrm>
          <a:prstGeom prst="rect">
            <a:avLst/>
          </a:prstGeom>
          <a:noFill/>
        </p:spPr>
        <p:txBody>
          <a:bodyPr wrap="square">
            <a:spAutoFit/>
          </a:bodyPr>
          <a:lstStyle/>
          <a:p>
            <a:pPr algn="ctr"/>
            <a:r>
              <a:rPr lang="en-US" b="1" dirty="0">
                <a:solidFill>
                  <a:srgbClr val="091E42"/>
                </a:solidFill>
                <a:latin typeface="freight-text-pro"/>
              </a:rPr>
              <a:t>A</a:t>
            </a:r>
            <a:r>
              <a:rPr lang="en-US" sz="1400" b="1" i="0" dirty="0">
                <a:solidFill>
                  <a:srgbClr val="091E42"/>
                </a:solidFill>
                <a:effectLst/>
                <a:latin typeface="freight-text-pro"/>
              </a:rPr>
              <a:t>nalysis Approach</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8</a:t>
            </a:fld>
            <a:endParaRPr/>
          </a:p>
        </p:txBody>
      </p:sp>
      <p:sp>
        <p:nvSpPr>
          <p:cNvPr id="441" name="Google Shape;441;p9"/>
          <p:cNvSpPr txBox="1">
            <a:spLocks noGrp="1"/>
          </p:cNvSpPr>
          <p:nvPr>
            <p:ph type="title"/>
          </p:nvPr>
        </p:nvSpPr>
        <p:spPr>
          <a:xfrm>
            <a:off x="316679" y="121966"/>
            <a:ext cx="54987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sp>
        <p:nvSpPr>
          <p:cNvPr id="442" name="Google Shape;442;p9"/>
          <p:cNvSpPr txBox="1"/>
          <p:nvPr/>
        </p:nvSpPr>
        <p:spPr>
          <a:xfrm>
            <a:off x="628649" y="1001211"/>
            <a:ext cx="8030016"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Data Cleaning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chemeClr val="dk1"/>
                </a:solidFill>
                <a:latin typeface="Calibri"/>
                <a:ea typeface="Calibri"/>
                <a:cs typeface="Calibri"/>
                <a:sym typeface="Calibri"/>
              </a:rPr>
              <a:t>Checked the duplicate values</a:t>
            </a: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chemeClr val="dk1"/>
                </a:solidFill>
                <a:latin typeface="Calibri"/>
                <a:ea typeface="Calibri"/>
                <a:cs typeface="Calibri"/>
                <a:sym typeface="Calibri"/>
              </a:rPr>
              <a:t>Checked the percentage of missing values – the columns having more than 20% NAN values are removed</a:t>
            </a:r>
            <a:endParaRPr lang="en-US" dirty="0">
              <a:ea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chemeClr val="dk1"/>
                </a:solidFill>
                <a:latin typeface="Calibri"/>
                <a:ea typeface="Calibri"/>
                <a:cs typeface="Calibri"/>
                <a:sym typeface="Calibri"/>
              </a:rPr>
              <a:t>Dropped the rows having NAN values</a:t>
            </a:r>
          </a:p>
          <a:p>
            <a:pPr marL="342900" marR="0" lvl="0" indent="-342900" algn="l" rtl="0">
              <a:lnSpc>
                <a:spcPct val="100000"/>
              </a:lnSpc>
              <a:spcBef>
                <a:spcPts val="0"/>
              </a:spcBef>
              <a:spcAft>
                <a:spcPts val="0"/>
              </a:spcAft>
              <a:buClr>
                <a:srgbClr val="000000"/>
              </a:buClr>
              <a:buSzPts val="1800"/>
              <a:buFont typeface="Arial"/>
              <a:buAutoNum type="arabicPeriod"/>
            </a:pPr>
            <a:r>
              <a:rPr lang="en-US" sz="1800" dirty="0">
                <a:solidFill>
                  <a:schemeClr val="dk1"/>
                </a:solidFill>
                <a:latin typeface="Calibri"/>
                <a:ea typeface="Calibri"/>
                <a:cs typeface="Calibri"/>
                <a:sym typeface="Calibri"/>
              </a:rPr>
              <a:t>Fixed the datatype of numerical and date columns</a:t>
            </a: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chemeClr val="dk1"/>
                </a:solidFill>
                <a:latin typeface="Calibri"/>
                <a:ea typeface="Calibri"/>
                <a:cs typeface="Calibri"/>
                <a:sym typeface="Calibri"/>
              </a:rPr>
              <a:t>Removed the columns having just 1 unique value from the analysis</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9</a:t>
            </a:fld>
            <a:endParaRPr/>
          </a:p>
        </p:txBody>
      </p:sp>
      <p:sp>
        <p:nvSpPr>
          <p:cNvPr id="448" name="Google Shape;448;p10"/>
          <p:cNvSpPr txBox="1">
            <a:spLocks noGrp="1"/>
          </p:cNvSpPr>
          <p:nvPr>
            <p:ph type="title"/>
          </p:nvPr>
        </p:nvSpPr>
        <p:spPr>
          <a:xfrm>
            <a:off x="316679" y="121966"/>
            <a:ext cx="5498642"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US"/>
              <a:t>Lending Club: EDA Case Study</a:t>
            </a:r>
            <a:endParaRPr/>
          </a:p>
        </p:txBody>
      </p:sp>
      <p:sp>
        <p:nvSpPr>
          <p:cNvPr id="449" name="Google Shape;449;p10"/>
          <p:cNvSpPr txBox="1"/>
          <p:nvPr/>
        </p:nvSpPr>
        <p:spPr>
          <a:xfrm>
            <a:off x="516988" y="820678"/>
            <a:ext cx="8110024"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Calibri"/>
                <a:ea typeface="Calibri"/>
                <a:cs typeface="Calibri"/>
                <a:sym typeface="Calibri"/>
              </a:rPr>
              <a:t>Data Analysis – Univariate Analysis – Continuous variables</a:t>
            </a: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3DA7B583-3A4E-DB1C-E815-E8E81E84C2D0}"/>
              </a:ext>
            </a:extLst>
          </p:cNvPr>
          <p:cNvPicPr>
            <a:picLocks noChangeAspect="1"/>
          </p:cNvPicPr>
          <p:nvPr/>
        </p:nvPicPr>
        <p:blipFill>
          <a:blip r:embed="rId3"/>
          <a:stretch>
            <a:fillRect/>
          </a:stretch>
        </p:blipFill>
        <p:spPr>
          <a:xfrm>
            <a:off x="717352" y="1381083"/>
            <a:ext cx="3854648" cy="3218719"/>
          </a:xfrm>
          <a:prstGeom prst="rect">
            <a:avLst/>
          </a:prstGeom>
        </p:spPr>
      </p:pic>
      <p:sp>
        <p:nvSpPr>
          <p:cNvPr id="4" name="Google Shape;435;p8">
            <a:extLst>
              <a:ext uri="{FF2B5EF4-FFF2-40B4-BE49-F238E27FC236}">
                <a16:creationId xmlns:a16="http://schemas.microsoft.com/office/drawing/2014/main" id="{0D3871F8-6631-F33B-62C9-4B86EAC6C861}"/>
              </a:ext>
            </a:extLst>
          </p:cNvPr>
          <p:cNvSpPr txBox="1"/>
          <p:nvPr/>
        </p:nvSpPr>
        <p:spPr>
          <a:xfrm>
            <a:off x="4853073" y="1559301"/>
            <a:ext cx="3288745" cy="30469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From Univariate analysis of </a:t>
            </a:r>
            <a:r>
              <a:rPr lang="en-IN" sz="1200" b="0" i="0" u="none" strike="noStrike" cap="none" dirty="0" err="1">
                <a:solidFill>
                  <a:schemeClr val="dk1"/>
                </a:solidFill>
                <a:latin typeface="Calibri" panose="020F0502020204030204" pitchFamily="34" charset="0"/>
                <a:ea typeface="Calibri"/>
                <a:cs typeface="Calibri" panose="020F0502020204030204" pitchFamily="34" charset="0"/>
                <a:sym typeface="Calibri"/>
              </a:rPr>
              <a:t>annual_inc</a:t>
            </a:r>
            <a:r>
              <a:rPr lang="en-IN"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 variable, it is observed that the </a:t>
            </a:r>
            <a:r>
              <a:rPr lang="en-IN" sz="1200" dirty="0">
                <a:solidFill>
                  <a:schemeClr val="dk1"/>
                </a:solidFill>
                <a:latin typeface="Calibri" panose="020F0502020204030204" pitchFamily="34" charset="0"/>
                <a:ea typeface="Calibri"/>
                <a:cs typeface="Calibri" panose="020F0502020204030204" pitchFamily="34" charset="0"/>
                <a:sym typeface="Calibri"/>
              </a:rPr>
              <a:t>da</a:t>
            </a:r>
            <a:r>
              <a:rPr lang="en-IN"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ta for this is skewed. Hence, creating buckets for this variable.</a:t>
            </a:r>
          </a:p>
          <a:p>
            <a:pPr marL="0" marR="0" lvl="0" indent="0" algn="l" rtl="0">
              <a:lnSpc>
                <a:spcPct val="100000"/>
              </a:lnSpc>
              <a:spcBef>
                <a:spcPts val="0"/>
              </a:spcBef>
              <a:spcAft>
                <a:spcPts val="0"/>
              </a:spcAft>
              <a:buClr>
                <a:srgbClr val="000000"/>
              </a:buClr>
              <a:buSzPts val="1800"/>
              <a:buFont typeface="Arial"/>
              <a:buNone/>
            </a:pPr>
            <a:endParaRPr lang="en-IN" sz="12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r>
              <a:rPr lang="en-IN" sz="1200" b="0" i="0" u="none" strike="noStrike" cap="none" dirty="0">
                <a:solidFill>
                  <a:schemeClr val="dk1"/>
                </a:solidFill>
                <a:latin typeface="Calibri" panose="020F0502020204030204" pitchFamily="34" charset="0"/>
                <a:cs typeface="Calibri" panose="020F0502020204030204" pitchFamily="34" charset="0"/>
                <a:sym typeface="Calibri"/>
              </a:rPr>
              <a:t>Similarly, buckets have been created for the following variables:</a:t>
            </a:r>
          </a:p>
          <a:p>
            <a:pPr marL="0" marR="0" lvl="0" indent="0" algn="l" rtl="0">
              <a:lnSpc>
                <a:spcPct val="100000"/>
              </a:lnSpc>
              <a:spcBef>
                <a:spcPts val="0"/>
              </a:spcBef>
              <a:spcAft>
                <a:spcPts val="0"/>
              </a:spcAft>
              <a:buClr>
                <a:srgbClr val="000000"/>
              </a:buClr>
              <a:buSzPts val="1800"/>
              <a:buFont typeface="Arial"/>
              <a:buNone/>
            </a:pPr>
            <a:endParaRPr lang="en-IN" sz="1200" b="0" i="0" u="none" strike="noStrike" cap="none" dirty="0">
              <a:solidFill>
                <a:schemeClr val="dk1"/>
              </a:solidFill>
              <a:latin typeface="Calibri" panose="020F0502020204030204" pitchFamily="34" charset="0"/>
              <a:cs typeface="Calibri" panose="020F0502020204030204" pitchFamily="34" charset="0"/>
              <a:sym typeface="Calibri"/>
            </a:endParaRPr>
          </a:p>
          <a:p>
            <a:pPr algn="l">
              <a:buFont typeface="+mj-lt"/>
              <a:buAutoNum type="arabicPeriod"/>
            </a:pPr>
            <a:r>
              <a:rPr lang="en-US" sz="1200" b="0" i="0" dirty="0">
                <a:solidFill>
                  <a:srgbClr val="000000"/>
                </a:solidFill>
                <a:effectLst/>
                <a:latin typeface="Calibri" panose="020F0502020204030204" pitchFamily="34" charset="0"/>
                <a:cs typeface="Calibri" panose="020F0502020204030204" pitchFamily="34" charset="0"/>
              </a:rPr>
              <a:t>Annual income</a:t>
            </a:r>
          </a:p>
          <a:p>
            <a:pPr algn="l">
              <a:buFont typeface="+mj-lt"/>
              <a:buAutoNum type="arabicPeriod"/>
            </a:pPr>
            <a:r>
              <a:rPr lang="en-US" sz="1200" b="0" i="0" dirty="0">
                <a:solidFill>
                  <a:srgbClr val="000000"/>
                </a:solidFill>
                <a:effectLst/>
                <a:latin typeface="Calibri" panose="020F0502020204030204" pitchFamily="34" charset="0"/>
                <a:cs typeface="Calibri" panose="020F0502020204030204" pitchFamily="34" charset="0"/>
              </a:rPr>
              <a:t>delinq_2yrs</a:t>
            </a:r>
          </a:p>
          <a:p>
            <a:pPr algn="l">
              <a:buFont typeface="+mj-lt"/>
              <a:buAutoNum type="arabicPeriod"/>
            </a:pPr>
            <a:r>
              <a:rPr lang="en-US" sz="1200" b="0" i="0" dirty="0" err="1">
                <a:solidFill>
                  <a:srgbClr val="000000"/>
                </a:solidFill>
                <a:effectLst/>
                <a:latin typeface="Calibri" panose="020F0502020204030204" pitchFamily="34" charset="0"/>
                <a:cs typeface="Calibri" panose="020F0502020204030204" pitchFamily="34" charset="0"/>
              </a:rPr>
              <a:t>pub_rec</a:t>
            </a:r>
            <a:endParaRPr lang="en-US" sz="1200" b="0" i="0" dirty="0">
              <a:solidFill>
                <a:srgbClr val="000000"/>
              </a:solidFill>
              <a:effectLst/>
              <a:latin typeface="Calibri" panose="020F0502020204030204" pitchFamily="34" charset="0"/>
              <a:cs typeface="Calibri" panose="020F0502020204030204" pitchFamily="34" charset="0"/>
            </a:endParaRPr>
          </a:p>
          <a:p>
            <a:pPr algn="l">
              <a:buFont typeface="+mj-lt"/>
              <a:buAutoNum type="arabicPeriod"/>
            </a:pPr>
            <a:r>
              <a:rPr lang="en-US" sz="1200" b="0" i="0" dirty="0" err="1">
                <a:solidFill>
                  <a:srgbClr val="000000"/>
                </a:solidFill>
                <a:effectLst/>
                <a:latin typeface="Calibri" panose="020F0502020204030204" pitchFamily="34" charset="0"/>
                <a:cs typeface="Calibri" panose="020F0502020204030204" pitchFamily="34" charset="0"/>
              </a:rPr>
              <a:t>out_prncp_inv</a:t>
            </a:r>
            <a:endParaRPr lang="en-US" sz="1200" b="0" i="0" dirty="0">
              <a:solidFill>
                <a:srgbClr val="000000"/>
              </a:solidFill>
              <a:effectLst/>
              <a:latin typeface="Calibri" panose="020F0502020204030204" pitchFamily="34" charset="0"/>
              <a:cs typeface="Calibri" panose="020F0502020204030204" pitchFamily="34" charset="0"/>
            </a:endParaRPr>
          </a:p>
          <a:p>
            <a:pPr algn="l">
              <a:buFont typeface="+mj-lt"/>
              <a:buAutoNum type="arabicPeriod"/>
            </a:pPr>
            <a:r>
              <a:rPr lang="en-US" sz="1200" b="0" i="0" dirty="0" err="1">
                <a:solidFill>
                  <a:srgbClr val="000000"/>
                </a:solidFill>
                <a:effectLst/>
                <a:latin typeface="Calibri" panose="020F0502020204030204" pitchFamily="34" charset="0"/>
                <a:cs typeface="Calibri" panose="020F0502020204030204" pitchFamily="34" charset="0"/>
              </a:rPr>
              <a:t>total_rec_late_fee</a:t>
            </a:r>
            <a:endParaRPr lang="en-US" sz="1200" b="0" i="0" dirty="0">
              <a:solidFill>
                <a:srgbClr val="000000"/>
              </a:solidFill>
              <a:effectLst/>
              <a:latin typeface="Calibri" panose="020F0502020204030204" pitchFamily="34" charset="0"/>
              <a:cs typeface="Calibri" panose="020F0502020204030204" pitchFamily="34" charset="0"/>
            </a:endParaRPr>
          </a:p>
          <a:p>
            <a:pPr algn="l">
              <a:buFont typeface="+mj-lt"/>
              <a:buAutoNum type="arabicPeriod"/>
            </a:pPr>
            <a:r>
              <a:rPr lang="en-US" sz="1200" b="0" i="0" dirty="0">
                <a:solidFill>
                  <a:srgbClr val="000000"/>
                </a:solidFill>
                <a:effectLst/>
                <a:latin typeface="Calibri" panose="020F0502020204030204" pitchFamily="34" charset="0"/>
                <a:cs typeface="Calibri" panose="020F0502020204030204" pitchFamily="34" charset="0"/>
              </a:rPr>
              <a:t>recoveries</a:t>
            </a:r>
          </a:p>
          <a:p>
            <a:pPr algn="l">
              <a:buFont typeface="+mj-lt"/>
              <a:buAutoNum type="arabicPeriod"/>
            </a:pPr>
            <a:r>
              <a:rPr lang="en-US" sz="1200" b="0" i="0" dirty="0" err="1">
                <a:solidFill>
                  <a:srgbClr val="000000"/>
                </a:solidFill>
                <a:effectLst/>
                <a:latin typeface="Calibri" panose="020F0502020204030204" pitchFamily="34" charset="0"/>
                <a:cs typeface="Calibri" panose="020F0502020204030204" pitchFamily="34" charset="0"/>
              </a:rPr>
              <a:t>collection_recovery_fee</a:t>
            </a:r>
            <a:endParaRPr lang="en-US" sz="1200" b="0" i="0" dirty="0">
              <a:solidFill>
                <a:srgbClr val="000000"/>
              </a:solidFill>
              <a:effectLst/>
              <a:latin typeface="Calibri" panose="020F0502020204030204" pitchFamily="34" charset="0"/>
              <a:cs typeface="Calibri" panose="020F0502020204030204" pitchFamily="34" charset="0"/>
            </a:endParaRPr>
          </a:p>
          <a:p>
            <a:pPr algn="l">
              <a:buFont typeface="+mj-lt"/>
              <a:buAutoNum type="arabicPeriod"/>
            </a:pPr>
            <a:r>
              <a:rPr lang="en-US" sz="1200" b="0" i="0" dirty="0" err="1">
                <a:solidFill>
                  <a:srgbClr val="000000"/>
                </a:solidFill>
                <a:effectLst/>
                <a:latin typeface="Calibri" panose="020F0502020204030204" pitchFamily="34" charset="0"/>
                <a:cs typeface="Calibri" panose="020F0502020204030204" pitchFamily="34" charset="0"/>
              </a:rPr>
              <a:t>pub_rec_bankruptcies</a:t>
            </a:r>
            <a:endParaRPr lang="en-US" sz="1200" b="0" i="0" dirty="0">
              <a:solidFill>
                <a:srgbClr val="000000"/>
              </a:solidFill>
              <a:effectLst/>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SzPts val="1800"/>
              <a:buFont typeface="Arial"/>
              <a:buNone/>
            </a:pPr>
            <a:endParaRPr lang="en-IN" sz="12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1260</Words>
  <Application>Microsoft Office PowerPoint</Application>
  <PresentationFormat>On-screen Show (16:9)</PresentationFormat>
  <Paragraphs>135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vt:lpstr>
      <vt:lpstr>Merriweather</vt:lpstr>
      <vt:lpstr>Arial</vt:lpstr>
      <vt:lpstr>Proxima Nova</vt:lpstr>
      <vt:lpstr>Calibri</vt:lpstr>
      <vt:lpstr>freight-text-pro</vt:lpstr>
      <vt:lpstr>MASTER_UPGRAD</vt:lpstr>
      <vt:lpstr>PowerPoint Presentation</vt:lpstr>
      <vt:lpstr>PowerPoint Presentation</vt:lpstr>
      <vt:lpstr>PowerPoint Presentation</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lpstr>Lending Club: EDA 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Avijit</cp:lastModifiedBy>
  <cp:revision>13</cp:revision>
  <dcterms:created xsi:type="dcterms:W3CDTF">2019-01-02T10:18:22Z</dcterms:created>
  <dcterms:modified xsi:type="dcterms:W3CDTF">2022-12-07T06:30:29Z</dcterms:modified>
</cp:coreProperties>
</file>