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146847065"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7" y="3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85485" y="1782746"/>
            <a:ext cx="9144000" cy="977778"/>
          </a:xfrm>
        </p:spPr>
        <p:txBody>
          <a:bodyPr>
            <a:normAutofit/>
          </a:bodyPr>
          <a:lstStyle/>
          <a:p>
            <a:pPr algn="ctr"/>
            <a:r>
              <a:rPr lang="en-US" sz="2800" b="1" dirty="0">
                <a:solidFill>
                  <a:srgbClr val="C00000"/>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405839" y="770552"/>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39715" y="4586365"/>
            <a:ext cx="9857998"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solidFill>
                <a:latin typeface="Arial" pitchFamily="34" charset="0"/>
                <a:cs typeface="Arial" pitchFamily="34" charset="0"/>
              </a:rPr>
              <a:t>Shaik Karishma</a:t>
            </a:r>
          </a:p>
          <a:p>
            <a:r>
              <a:rPr lang="en-US" sz="2000" b="1" dirty="0">
                <a:solidFill>
                  <a:schemeClr val="accent1">
                    <a:lumMod val="75000"/>
                  </a:schemeClr>
                </a:solidFill>
                <a:latin typeface="Arial"/>
                <a:cs typeface="Arial"/>
              </a:rPr>
              <a:t>Student Name </a:t>
            </a:r>
            <a:r>
              <a:rPr lang="en-US" sz="2000" b="1" dirty="0">
                <a:solidFill>
                  <a:schemeClr val="bg1"/>
                </a:solidFill>
                <a:latin typeface="Arial"/>
                <a:cs typeface="Arial"/>
              </a:rPr>
              <a:t>: Shaik Karishma</a:t>
            </a:r>
          </a:p>
          <a:p>
            <a:r>
              <a:rPr lang="en-US" sz="2000" b="1" dirty="0">
                <a:solidFill>
                  <a:schemeClr val="accent1">
                    <a:lumMod val="75000"/>
                  </a:schemeClr>
                </a:solidFill>
                <a:latin typeface="Arial"/>
                <a:cs typeface="Arial"/>
              </a:rPr>
              <a:t>College Name &amp; Department </a:t>
            </a:r>
            <a:r>
              <a:rPr lang="en-US" sz="2000" b="1" dirty="0">
                <a:solidFill>
                  <a:schemeClr val="bg1">
                    <a:lumMod val="95000"/>
                  </a:schemeClr>
                </a:solidFill>
                <a:latin typeface="Arial"/>
                <a:cs typeface="Arial"/>
              </a:rPr>
              <a:t>: Ashoka Women’s Engineering College,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2469977" y="862243"/>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9862D5DD-AAC0-0900-349F-106890081017}"/>
              </a:ext>
            </a:extLst>
          </p:cNvPr>
          <p:cNvSpPr>
            <a:spLocks noGrp="1" noChangeArrowheads="1"/>
          </p:cNvSpPr>
          <p:nvPr>
            <p:ph idx="1"/>
          </p:nvPr>
        </p:nvSpPr>
        <p:spPr bwMode="auto">
          <a:xfrm>
            <a:off x="161191" y="2659438"/>
            <a:ext cx="7560116"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can be improved by using </a:t>
            </a:r>
            <a:r>
              <a:rPr kumimoji="0" lang="en-US" altLang="en-US" sz="1800" b="1" i="0" u="none" strike="noStrike" cap="none" normalizeH="0" baseline="0" dirty="0">
                <a:ln>
                  <a:noFill/>
                </a:ln>
                <a:solidFill>
                  <a:schemeClr val="tx1"/>
                </a:solidFill>
                <a:effectLst/>
                <a:latin typeface="Arial" panose="020B0604020202020204" pitchFamily="34" charset="0"/>
              </a:rPr>
              <a:t>advanced AI techniques</a:t>
            </a:r>
            <a:r>
              <a:rPr kumimoji="0" lang="en-US" altLang="en-US" sz="1800" b="0" i="0" u="none" strike="noStrike" cap="none" normalizeH="0" baseline="0" dirty="0">
                <a:ln>
                  <a:noFill/>
                </a:ln>
                <a:solidFill>
                  <a:schemeClr val="tx1"/>
                </a:solidFill>
                <a:effectLst/>
                <a:latin typeface="Arial" panose="020B0604020202020204" pitchFamily="34" charset="0"/>
              </a:rPr>
              <a:t> to make data hiding even more secure and undetectable. Future versions can support </a:t>
            </a:r>
            <a:r>
              <a:rPr kumimoji="0" lang="en-US" altLang="en-US" sz="1800" b="1" i="0" u="none" strike="noStrike" cap="none" normalizeH="0" baseline="0" dirty="0">
                <a:ln>
                  <a:noFill/>
                </a:ln>
                <a:solidFill>
                  <a:schemeClr val="tx1"/>
                </a:solidFill>
                <a:effectLst/>
                <a:latin typeface="Arial" panose="020B0604020202020204" pitchFamily="34" charset="0"/>
              </a:rPr>
              <a:t>video and audio steganography</a:t>
            </a:r>
            <a:r>
              <a:rPr kumimoji="0" lang="en-US" altLang="en-US" sz="1800" b="0" i="0" u="none" strike="noStrike" cap="none" normalizeH="0" baseline="0" dirty="0">
                <a:ln>
                  <a:noFill/>
                </a:ln>
                <a:solidFill>
                  <a:schemeClr val="tx1"/>
                </a:solidFill>
                <a:effectLst/>
                <a:latin typeface="Arial" panose="020B0604020202020204" pitchFamily="34" charset="0"/>
              </a:rPr>
              <a:t>, allowing users to hide data in different media formats. </a:t>
            </a:r>
            <a:r>
              <a:rPr kumimoji="0" lang="en-US" altLang="en-US" sz="1800" b="1" i="0" u="none" strike="noStrike" cap="none" normalizeH="0" baseline="0" dirty="0">
                <a:ln>
                  <a:noFill/>
                </a:ln>
                <a:solidFill>
                  <a:schemeClr val="tx1"/>
                </a:solidFill>
                <a:effectLst/>
                <a:latin typeface="Arial" panose="020B0604020202020204" pitchFamily="34" charset="0"/>
              </a:rPr>
              <a:t>Blockchain technology</a:t>
            </a:r>
            <a:r>
              <a:rPr kumimoji="0" lang="en-US" altLang="en-US" sz="1800" b="0" i="0" u="none" strike="noStrike" cap="none" normalizeH="0" baseline="0" dirty="0">
                <a:ln>
                  <a:noFill/>
                </a:ln>
                <a:solidFill>
                  <a:schemeClr val="tx1"/>
                </a:solidFill>
                <a:effectLst/>
                <a:latin typeface="Arial" panose="020B0604020202020204" pitchFamily="34" charset="0"/>
              </a:rPr>
              <a:t> can be added to improve security and track data access. The project can  also be optimized for </a:t>
            </a:r>
            <a:r>
              <a:rPr kumimoji="0" lang="en-US" altLang="en-US" sz="1800" b="1" i="0" u="none" strike="noStrike" cap="none" normalizeH="0" baseline="0" dirty="0">
                <a:ln>
                  <a:noFill/>
                </a:ln>
                <a:solidFill>
                  <a:schemeClr val="tx1"/>
                </a:solidFill>
                <a:effectLst/>
                <a:latin typeface="Arial" panose="020B0604020202020204" pitchFamily="34" charset="0"/>
              </a:rPr>
              <a:t>faster processing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larger data storage</a:t>
            </a:r>
            <a:r>
              <a:rPr kumimoji="0" lang="en-US" altLang="en-US" sz="1800" b="0" i="0" u="none" strike="noStrike" cap="none" normalizeH="0" baseline="0" dirty="0">
                <a:ln>
                  <a:noFill/>
                </a:ln>
                <a:solidFill>
                  <a:schemeClr val="tx1"/>
                </a:solidFill>
                <a:effectLst/>
                <a:latin typeface="Arial" panose="020B0604020202020204" pitchFamily="34" charset="0"/>
              </a:rPr>
              <a:t> without reducing image quality. Additionally, it can be developed into a </a:t>
            </a:r>
            <a:r>
              <a:rPr kumimoji="0" lang="en-US" altLang="en-US" sz="1800" b="1" i="0" u="none" strike="noStrike" cap="none" normalizeH="0" baseline="0" dirty="0">
                <a:ln>
                  <a:noFill/>
                </a:ln>
                <a:solidFill>
                  <a:schemeClr val="tx1"/>
                </a:solidFill>
                <a:effectLst/>
                <a:latin typeface="Arial" panose="020B0604020202020204" pitchFamily="34" charset="0"/>
              </a:rPr>
              <a:t>mobile app or web platform</a:t>
            </a:r>
            <a:r>
              <a:rPr kumimoji="0" lang="en-US" altLang="en-US" sz="1800" b="0" i="0" u="none" strike="noStrike" cap="none" normalizeH="0" baseline="0" dirty="0">
                <a:ln>
                  <a:noFill/>
                </a:ln>
                <a:solidFill>
                  <a:schemeClr val="tx1"/>
                </a:solidFill>
                <a:effectLst/>
                <a:latin typeface="Arial" panose="020B0604020202020204" pitchFamily="34" charset="0"/>
              </a:rPr>
              <a:t> for easier use. With these improvements, the project can become a powerful tool for </a:t>
            </a:r>
            <a:r>
              <a:rPr kumimoji="0" lang="en-US" altLang="en-US" sz="1800" b="1" i="0" u="none" strike="noStrike" cap="none" normalizeH="0" baseline="0" dirty="0">
                <a:ln>
                  <a:noFill/>
                </a:ln>
                <a:solidFill>
                  <a:schemeClr val="tx1"/>
                </a:solidFill>
                <a:effectLst/>
                <a:latin typeface="Arial" panose="020B0604020202020204" pitchFamily="34" charset="0"/>
              </a:rPr>
              <a:t>secure communication and data protection</a:t>
            </a:r>
            <a:r>
              <a:rPr kumimoji="0" lang="en-US" altLang="en-US" sz="1800" b="0" i="0" u="none" strike="noStrike" cap="none" normalizeH="0" baseline="0" dirty="0">
                <a:ln>
                  <a:noFill/>
                </a:ln>
                <a:solidFill>
                  <a:schemeClr val="tx1"/>
                </a:solidFill>
                <a:effectLst/>
                <a:latin typeface="Arial" panose="020B0604020202020204" pitchFamily="34" charset="0"/>
              </a:rPr>
              <a:t> worldwide.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99" name="Picture 3" descr="Future Scope-Free AI-Powered Futuristic Insights">
            <a:extLst>
              <a:ext uri="{FF2B5EF4-FFF2-40B4-BE49-F238E27FC236}">
                <a16:creationId xmlns:a16="http://schemas.microsoft.com/office/drawing/2014/main" id="{D1CA7C1B-CB7E-04F7-DB19-4CA99DE504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6484" y="2572390"/>
            <a:ext cx="3904325" cy="285421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610187" y="2634333"/>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pic>
        <p:nvPicPr>
          <p:cNvPr id="10242" name="Picture 2" descr="Thank You Images - Free Download on Freepik">
            <a:extLst>
              <a:ext uri="{FF2B5EF4-FFF2-40B4-BE49-F238E27FC236}">
                <a16:creationId xmlns:a16="http://schemas.microsoft.com/office/drawing/2014/main" id="{07E0C8D1-5848-12BA-CF1F-EE5BC25F60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9516" y="2812437"/>
            <a:ext cx="3429000" cy="2428875"/>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3F27B-6BFB-05CC-92F3-D20486550A1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5A2682E-A633-2879-23C8-D69C1F256377}"/>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Rectangle 1">
            <a:extLst>
              <a:ext uri="{FF2B5EF4-FFF2-40B4-BE49-F238E27FC236}">
                <a16:creationId xmlns:a16="http://schemas.microsoft.com/office/drawing/2014/main" id="{C09F08B7-B13D-D1B3-8D29-AF117B3E3008}"/>
              </a:ext>
            </a:extLst>
          </p:cNvPr>
          <p:cNvSpPr>
            <a:spLocks noGrp="1" noChangeArrowheads="1"/>
          </p:cNvSpPr>
          <p:nvPr>
            <p:ph idx="1"/>
          </p:nvPr>
        </p:nvSpPr>
        <p:spPr bwMode="auto">
          <a:xfrm>
            <a:off x="285385" y="2295323"/>
            <a:ext cx="747822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today's digital world, securing sensitive data is very important. Traditional encryption methods protect data but make it obvious that something is hidden. Steganography solves this by hiding data inside images, making it nearly impossible to detect. However, existing methods may have limitations such as low security, poor image quality, and limited storage capacity. This project aims to develop an efficient and secure technique for embedding secret messages into images while maintaining their quality and ensuring the hidden data remains undetectable. The goal is to improve security, enhance storage capacity, and make data hiding more reliable for real-world applications.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4" name="Picture 4" descr="A How-to Guide for Writing a Problem Statement | Motion">
            <a:extLst>
              <a:ext uri="{FF2B5EF4-FFF2-40B4-BE49-F238E27FC236}">
                <a16:creationId xmlns:a16="http://schemas.microsoft.com/office/drawing/2014/main" id="{ABC47804-354D-AFCA-2AE3-FB71775514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687" y="2295323"/>
            <a:ext cx="3663461" cy="2655277"/>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0962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2805646" y="92773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964223" y="1192886"/>
            <a:ext cx="5843954" cy="5563973"/>
          </a:xfrm>
        </p:spPr>
        <p:txBody>
          <a:bodyPr vert="horz" lIns="91440" tIns="45720" rIns="91440" bIns="45720" rtlCol="0" anchor="ctr">
            <a:noAutofit/>
          </a:bodyPr>
          <a:lstStyle/>
          <a:p>
            <a:pPr marL="0" indent="0" algn="just">
              <a:buNone/>
            </a:pPr>
            <a:r>
              <a:rPr lang="en-US" dirty="0"/>
              <a:t>This project uses </a:t>
            </a:r>
            <a:r>
              <a:rPr lang="en-US" b="1" dirty="0"/>
              <a:t>Python</a:t>
            </a:r>
            <a:r>
              <a:rPr lang="en-US" dirty="0"/>
              <a:t> as the main programming language because it has many useful libraries for image processing and steganography. The key libraries include </a:t>
            </a:r>
            <a:r>
              <a:rPr lang="en-US" b="1" dirty="0"/>
              <a:t>OpenCV</a:t>
            </a:r>
            <a:r>
              <a:rPr lang="en-US" dirty="0"/>
              <a:t> (for handling images), </a:t>
            </a:r>
            <a:r>
              <a:rPr lang="en-US" b="1" dirty="0"/>
              <a:t>PIL (Pillow)</a:t>
            </a:r>
            <a:r>
              <a:rPr lang="en-US" dirty="0"/>
              <a:t> (for image manipulation), and </a:t>
            </a:r>
            <a:r>
              <a:rPr lang="en-US" b="1" dirty="0"/>
              <a:t>NumPy</a:t>
            </a:r>
            <a:r>
              <a:rPr lang="en-US" dirty="0"/>
              <a:t> (for working with image data). To hide and extract data, </a:t>
            </a:r>
            <a:r>
              <a:rPr lang="en-US" b="1" dirty="0"/>
              <a:t>Steganography</a:t>
            </a:r>
            <a:r>
              <a:rPr lang="en-US" dirty="0"/>
              <a:t> and </a:t>
            </a:r>
            <a:r>
              <a:rPr lang="en-US" b="1" dirty="0"/>
              <a:t>Cryptography</a:t>
            </a:r>
            <a:r>
              <a:rPr lang="en-US" dirty="0"/>
              <a:t> libraries are used for secure encoding. The platform can be </a:t>
            </a:r>
            <a:r>
              <a:rPr lang="en-US" b="1" dirty="0"/>
              <a:t>Jupiter Notebook</a:t>
            </a:r>
            <a:r>
              <a:rPr lang="en-US" dirty="0"/>
              <a:t> or </a:t>
            </a:r>
            <a:r>
              <a:rPr lang="en-US" b="1" dirty="0"/>
              <a:t>Google </a:t>
            </a:r>
            <a:r>
              <a:rPr lang="en-US" b="1" dirty="0" err="1"/>
              <a:t>Colab</a:t>
            </a:r>
            <a:r>
              <a:rPr lang="en-US" dirty="0"/>
              <a:t> for easy coding and testing. For a graphical interface, </a:t>
            </a:r>
            <a:r>
              <a:rPr lang="en-US" b="1" dirty="0" err="1"/>
              <a:t>Tkinter</a:t>
            </a:r>
            <a:r>
              <a:rPr lang="en-US" dirty="0"/>
              <a:t> or </a:t>
            </a:r>
            <a:r>
              <a:rPr lang="en-US" b="1" dirty="0" err="1"/>
              <a:t>Streamlit</a:t>
            </a:r>
            <a:r>
              <a:rPr lang="en-US" dirty="0"/>
              <a:t> can be used to make it user-friendly. These tools help ensure the hidden data remains safe and undetectable inside images.</a:t>
            </a:r>
            <a:endParaRPr lang="en-IN" dirty="0"/>
          </a:p>
        </p:txBody>
      </p:sp>
      <p:pic>
        <p:nvPicPr>
          <p:cNvPr id="9218" name="Picture 2" descr="Modern Technology: Definition, Examples, and Applications - Tech Quintal">
            <a:extLst>
              <a:ext uri="{FF2B5EF4-FFF2-40B4-BE49-F238E27FC236}">
                <a16:creationId xmlns:a16="http://schemas.microsoft.com/office/drawing/2014/main" id="{B04536F9-B3DA-1AE2-1A22-F1512F1DE8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785" y="2265772"/>
            <a:ext cx="4070839" cy="316523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27676" y="683806"/>
            <a:ext cx="3902886" cy="714171"/>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283BBA1-64DC-2A58-A061-93AEA609EC70}"/>
              </a:ext>
            </a:extLst>
          </p:cNvPr>
          <p:cNvSpPr>
            <a:spLocks noGrp="1" noChangeArrowheads="1"/>
          </p:cNvSpPr>
          <p:nvPr>
            <p:ph idx="1"/>
          </p:nvPr>
        </p:nvSpPr>
        <p:spPr bwMode="auto">
          <a:xfrm>
            <a:off x="0" y="1963579"/>
            <a:ext cx="778119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project stands out because it offers </a:t>
            </a:r>
            <a:r>
              <a:rPr kumimoji="0" lang="en-US" altLang="en-US" sz="1600" b="1" i="0" u="none" strike="noStrike" cap="none" normalizeH="0" baseline="0" dirty="0">
                <a:ln>
                  <a:noFill/>
                </a:ln>
                <a:solidFill>
                  <a:schemeClr val="tx1"/>
                </a:solidFill>
                <a:effectLst/>
                <a:latin typeface="Arial" panose="020B0604020202020204" pitchFamily="34" charset="0"/>
              </a:rPr>
              <a:t>high security</a:t>
            </a:r>
            <a:r>
              <a:rPr kumimoji="0" lang="en-US" altLang="en-US" sz="1600" b="0" i="0" u="none" strike="noStrike" cap="none" normalizeH="0" baseline="0" dirty="0">
                <a:ln>
                  <a:noFill/>
                </a:ln>
                <a:solidFill>
                  <a:schemeClr val="tx1"/>
                </a:solidFill>
                <a:effectLst/>
                <a:latin typeface="Arial" panose="020B0604020202020204" pitchFamily="34" charset="0"/>
              </a:rPr>
              <a:t> by combining </a:t>
            </a:r>
            <a:r>
              <a:rPr kumimoji="0" lang="en-US" altLang="en-US" sz="1600" b="1" i="0" u="none" strike="noStrike" cap="none" normalizeH="0" baseline="0" dirty="0">
                <a:ln>
                  <a:noFill/>
                </a:ln>
                <a:solidFill>
                  <a:schemeClr val="tx1"/>
                </a:solidFill>
                <a:effectLst/>
                <a:latin typeface="Arial" panose="020B0604020202020204" pitchFamily="34" charset="0"/>
              </a:rPr>
              <a:t>steganography with encryption</a:t>
            </a:r>
            <a:r>
              <a:rPr kumimoji="0" lang="en-US" altLang="en-US" sz="1600" b="0" i="0" u="none" strike="noStrike" cap="none" normalizeH="0" baseline="0" dirty="0">
                <a:ln>
                  <a:noFill/>
                </a:ln>
                <a:solidFill>
                  <a:schemeClr val="tx1"/>
                </a:solidFill>
                <a:effectLst/>
                <a:latin typeface="Arial" panose="020B0604020202020204" pitchFamily="34" charset="0"/>
              </a:rPr>
              <a:t>, making the hidden data</a:t>
            </a:r>
            <a:r>
              <a:rPr lang="en-US" altLang="en-US" sz="1600" dirty="0">
                <a:solidFill>
                  <a:schemeClr val="tx1"/>
                </a:solidFill>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 nearly impossible to detect or decode. It </a:t>
            </a:r>
            <a:r>
              <a:rPr kumimoji="0" lang="en-US" altLang="en-US" sz="1600" b="1" i="0" u="none" strike="noStrike" cap="none" normalizeH="0" baseline="0" dirty="0">
                <a:ln>
                  <a:noFill/>
                </a:ln>
                <a:solidFill>
                  <a:schemeClr val="tx1"/>
                </a:solidFill>
                <a:effectLst/>
                <a:latin typeface="Arial" panose="020B0604020202020204" pitchFamily="34" charset="0"/>
              </a:rPr>
              <a:t>maintains image quality</a:t>
            </a:r>
            <a:r>
              <a:rPr kumimoji="0" lang="en-US" altLang="en-US" sz="1600" b="0" i="0" u="none" strike="noStrike" cap="none" normalizeH="0" baseline="0" dirty="0">
                <a:ln>
                  <a:noFill/>
                </a:ln>
                <a:solidFill>
                  <a:schemeClr val="tx1"/>
                </a:solidFill>
                <a:effectLst/>
                <a:latin typeface="Arial" panose="020B0604020202020204" pitchFamily="34" charset="0"/>
              </a:rPr>
              <a:t>, ensuring that the modified image looks the same as the original. Unlike basic methods, this project </a:t>
            </a:r>
            <a:r>
              <a:rPr kumimoji="0" lang="en-US" altLang="en-US" sz="1600" b="1" i="0" u="none" strike="noStrike" cap="none" normalizeH="0" baseline="0" dirty="0">
                <a:ln>
                  <a:noFill/>
                </a:ln>
                <a:solidFill>
                  <a:schemeClr val="tx1"/>
                </a:solidFill>
                <a:effectLst/>
                <a:latin typeface="Arial" panose="020B0604020202020204" pitchFamily="34" charset="0"/>
              </a:rPr>
              <a:t>supports different image formats</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large data hiding capacity</a:t>
            </a:r>
            <a:r>
              <a:rPr kumimoji="0" lang="en-US" altLang="en-US" sz="1600" b="0" i="0" u="none" strike="noStrike" cap="none" normalizeH="0" baseline="0" dirty="0">
                <a:ln>
                  <a:noFill/>
                </a:ln>
                <a:solidFill>
                  <a:schemeClr val="tx1"/>
                </a:solidFill>
                <a:effectLst/>
                <a:latin typeface="Arial" panose="020B0604020202020204" pitchFamily="34" charset="0"/>
              </a:rPr>
              <a:t>. It also features a </a:t>
            </a:r>
            <a:r>
              <a:rPr kumimoji="0" lang="en-US" altLang="en-US" sz="1600" b="1" i="0" u="none" strike="noStrike" cap="none" normalizeH="0" baseline="0" dirty="0">
                <a:ln>
                  <a:noFill/>
                </a:ln>
                <a:solidFill>
                  <a:schemeClr val="tx1"/>
                </a:solidFill>
                <a:effectLst/>
                <a:latin typeface="Arial" panose="020B0604020202020204" pitchFamily="34" charset="0"/>
              </a:rPr>
              <a:t>user-friendly interface</a:t>
            </a:r>
            <a:r>
              <a:rPr kumimoji="0" lang="en-US" altLang="en-US" sz="1600" b="0" i="0" u="none" strike="noStrike" cap="none" normalizeH="0" baseline="0" dirty="0">
                <a:ln>
                  <a:noFill/>
                </a:ln>
                <a:solidFill>
                  <a:schemeClr val="tx1"/>
                </a:solidFill>
                <a:effectLst/>
                <a:latin typeface="Arial" panose="020B0604020202020204" pitchFamily="34" charset="0"/>
              </a:rPr>
              <a:t> using </a:t>
            </a:r>
            <a:r>
              <a:rPr kumimoji="0" lang="en-US" altLang="en-US" sz="1600" b="1" i="0" u="none" strike="noStrike" cap="none" normalizeH="0" baseline="0" dirty="0" err="1">
                <a:ln>
                  <a:noFill/>
                </a:ln>
                <a:solidFill>
                  <a:schemeClr val="tx1"/>
                </a:solidFill>
                <a:effectLst/>
                <a:latin typeface="Arial" panose="020B0604020202020204" pitchFamily="34" charset="0"/>
              </a:rPr>
              <a:t>Thinkiter</a:t>
            </a:r>
            <a:r>
              <a:rPr kumimoji="0" lang="en-US" altLang="en-US" sz="1600" b="1" i="0" u="none" strike="noStrike" cap="none" normalizeH="0" baseline="0" dirty="0">
                <a:ln>
                  <a:noFill/>
                </a:ln>
                <a:solidFill>
                  <a:schemeClr val="tx1"/>
                </a:solidFill>
                <a:effectLst/>
                <a:latin typeface="Arial" panose="020B0604020202020204" pitchFamily="34" charset="0"/>
              </a:rPr>
              <a:t> or Stream light</a:t>
            </a:r>
            <a:r>
              <a:rPr kumimoji="0" lang="en-US" altLang="en-US" sz="1600" b="0" i="0" u="none" strike="noStrike" cap="none" normalizeH="0" baseline="0" dirty="0">
                <a:ln>
                  <a:noFill/>
                </a:ln>
                <a:solidFill>
                  <a:schemeClr val="tx1"/>
                </a:solidFill>
                <a:effectLst/>
                <a:latin typeface="Arial" panose="020B0604020202020204" pitchFamily="34" charset="0"/>
              </a:rPr>
              <a:t>, making it easy for anyone to use. Additionally, it provides </a:t>
            </a:r>
            <a:r>
              <a:rPr kumimoji="0" lang="en-US" altLang="en-US" sz="1600" b="1" i="0" u="none" strike="noStrike" cap="none" normalizeH="0" baseline="0" dirty="0">
                <a:ln>
                  <a:noFill/>
                </a:ln>
                <a:solidFill>
                  <a:schemeClr val="tx1"/>
                </a:solidFill>
                <a:effectLst/>
                <a:latin typeface="Arial" panose="020B0604020202020204" pitchFamily="34" charset="0"/>
              </a:rPr>
              <a:t>error detection and correction</a:t>
            </a:r>
            <a:r>
              <a:rPr kumimoji="0" lang="en-US" altLang="en-US" sz="1600" b="0" i="0" u="none" strike="noStrike" cap="none" normalizeH="0" baseline="0" dirty="0">
                <a:ln>
                  <a:noFill/>
                </a:ln>
                <a:solidFill>
                  <a:schemeClr val="tx1"/>
                </a:solidFill>
                <a:effectLst/>
                <a:latin typeface="Arial" panose="020B0604020202020204" pitchFamily="34" charset="0"/>
              </a:rPr>
              <a:t>, ensuring data remains safe even if the image is slightly altered. These features make the project highly secure and efficient.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819E4320-1D99-EDE3-6568-AC352EC6546E}"/>
              </a:ext>
            </a:extLst>
          </p:cNvPr>
          <p:cNvPicPr>
            <a:picLocks noChangeAspect="1"/>
          </p:cNvPicPr>
          <p:nvPr/>
        </p:nvPicPr>
        <p:blipFill>
          <a:blip r:embed="rId2"/>
          <a:stretch>
            <a:fillRect/>
          </a:stretch>
        </p:blipFill>
        <p:spPr>
          <a:xfrm>
            <a:off x="7959968" y="1863969"/>
            <a:ext cx="3525715" cy="3525715"/>
          </a:xfrm>
          <a:prstGeom prst="rect">
            <a:avLst/>
          </a:prstGeom>
          <a:ln>
            <a:noFill/>
          </a:ln>
          <a:effectLst>
            <a:softEdge rad="112500"/>
          </a:effectLst>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133286" y="1326260"/>
            <a:ext cx="2460946" cy="530296"/>
          </a:xfrm>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123993" y="2602522"/>
            <a:ext cx="6716422" cy="3253154"/>
          </a:xfrm>
        </p:spPr>
        <p:txBody>
          <a:bodyPr/>
          <a:lstStyle/>
          <a:p>
            <a:pPr algn="just"/>
            <a:r>
              <a:rPr lang="en-US" dirty="0"/>
              <a:t>This project can be useful for </a:t>
            </a:r>
            <a:r>
              <a:rPr lang="en-US" b="1" dirty="0"/>
              <a:t>cybersecurity experts</a:t>
            </a:r>
            <a:r>
              <a:rPr lang="en-US" dirty="0"/>
              <a:t> who need to securely send confidential data. </a:t>
            </a:r>
            <a:r>
              <a:rPr lang="en-US" b="1" dirty="0"/>
              <a:t>Government agencies</a:t>
            </a:r>
            <a:r>
              <a:rPr lang="en-US" dirty="0"/>
              <a:t> and </a:t>
            </a:r>
            <a:r>
              <a:rPr lang="en-US" b="1" dirty="0"/>
              <a:t>military organizations</a:t>
            </a:r>
            <a:r>
              <a:rPr lang="en-US" dirty="0"/>
              <a:t> can use it to protect classified information. </a:t>
            </a:r>
            <a:r>
              <a:rPr lang="en-US" b="1" dirty="0"/>
              <a:t>Journalists and whistleblowers</a:t>
            </a:r>
            <a:r>
              <a:rPr lang="en-US" dirty="0"/>
              <a:t> can hide sensitive data to avoid detection. </a:t>
            </a:r>
            <a:r>
              <a:rPr lang="en-US" b="1" dirty="0"/>
              <a:t>Businesses and corporations</a:t>
            </a:r>
            <a:r>
              <a:rPr lang="en-US" dirty="0"/>
              <a:t> can secure trade secrets and private documents. </a:t>
            </a:r>
            <a:r>
              <a:rPr lang="en-US" b="1" dirty="0"/>
              <a:t>Students and researchers</a:t>
            </a:r>
            <a:r>
              <a:rPr lang="en-US" dirty="0"/>
              <a:t> in cryptography and security can use it for learning and experimentation. Even </a:t>
            </a:r>
            <a:r>
              <a:rPr lang="en-US" b="1" dirty="0"/>
              <a:t>regular users</a:t>
            </a:r>
            <a:r>
              <a:rPr lang="en-US" dirty="0"/>
              <a:t> who want to keep personal information safe, like passwords or private messages, can benefit from this tool. It is useful for anyone who wants to </a:t>
            </a:r>
            <a:r>
              <a:rPr lang="en-US" b="1" dirty="0"/>
              <a:t>hide and protect important data in a secure way</a:t>
            </a:r>
            <a:r>
              <a:rPr lang="en-US" dirty="0"/>
              <a:t>.</a:t>
            </a:r>
            <a:endParaRPr lang="en-IN" dirty="0"/>
          </a:p>
        </p:txBody>
      </p:sp>
      <p:pic>
        <p:nvPicPr>
          <p:cNvPr id="8194" name="Picture 2" descr="2,018 End User Stock Photos - Free &amp; Royalty-Free Stock Photos from  Dreamstime">
            <a:extLst>
              <a:ext uri="{FF2B5EF4-FFF2-40B4-BE49-F238E27FC236}">
                <a16:creationId xmlns:a16="http://schemas.microsoft.com/office/drawing/2014/main" id="{AEECEC6E-3547-C7F0-8B6B-794388D44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0517" y="2801857"/>
            <a:ext cx="3666392" cy="2854483"/>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61B4B507-9972-B4EA-4A34-C7B9FB0F1F97}"/>
              </a:ext>
            </a:extLst>
          </p:cNvPr>
          <p:cNvPicPr>
            <a:picLocks noGrp="1" noChangeAspect="1"/>
          </p:cNvPicPr>
          <p:nvPr>
            <p:ph idx="1"/>
          </p:nvPr>
        </p:nvPicPr>
        <p:blipFill>
          <a:blip r:embed="rId2"/>
          <a:stretch>
            <a:fillRect/>
          </a:stretch>
        </p:blipFill>
        <p:spPr>
          <a:xfrm>
            <a:off x="581192" y="1482244"/>
            <a:ext cx="4673600" cy="4673600"/>
          </a:xfrm>
          <a:prstGeom prst="rect">
            <a:avLst/>
          </a:prstGeom>
          <a:ln>
            <a:noFill/>
          </a:ln>
          <a:effectLst>
            <a:softEdge rad="112500"/>
          </a:effectLst>
        </p:spPr>
      </p:pic>
      <p:pic>
        <p:nvPicPr>
          <p:cNvPr id="10" name="Picture 9">
            <a:extLst>
              <a:ext uri="{FF2B5EF4-FFF2-40B4-BE49-F238E27FC236}">
                <a16:creationId xmlns:a16="http://schemas.microsoft.com/office/drawing/2014/main" id="{4CCAB2FC-67F6-4129-F272-654493199E9E}"/>
              </a:ext>
            </a:extLst>
          </p:cNvPr>
          <p:cNvPicPr>
            <a:picLocks noChangeAspect="1"/>
          </p:cNvPicPr>
          <p:nvPr/>
        </p:nvPicPr>
        <p:blipFill>
          <a:blip r:embed="rId3"/>
          <a:stretch>
            <a:fillRect/>
          </a:stretch>
        </p:blipFill>
        <p:spPr>
          <a:xfrm>
            <a:off x="6553412" y="1756034"/>
            <a:ext cx="4788666" cy="4161188"/>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3552992" y="712177"/>
            <a:ext cx="2381816" cy="531608"/>
          </a:xfrm>
        </p:spPr>
        <p:txBody>
          <a:bodyPr>
            <a:normAutofit/>
          </a:bodyPr>
          <a:lstStyle/>
          <a:p>
            <a:r>
              <a:rPr lang="en-IN" dirty="0">
                <a:solidFill>
                  <a:schemeClr val="accent1"/>
                </a:solidFill>
              </a:rPr>
              <a:t>Conclusion</a:t>
            </a:r>
          </a:p>
        </p:txBody>
      </p:sp>
      <p:sp>
        <p:nvSpPr>
          <p:cNvPr id="4" name="Rectangle 1">
            <a:extLst>
              <a:ext uri="{FF2B5EF4-FFF2-40B4-BE49-F238E27FC236}">
                <a16:creationId xmlns:a16="http://schemas.microsoft.com/office/drawing/2014/main" id="{12ADA320-80BF-1E87-365E-9ED699DC533A}"/>
              </a:ext>
            </a:extLst>
          </p:cNvPr>
          <p:cNvSpPr>
            <a:spLocks noGrp="1" noChangeArrowheads="1"/>
          </p:cNvSpPr>
          <p:nvPr>
            <p:ph idx="1"/>
          </p:nvPr>
        </p:nvSpPr>
        <p:spPr bwMode="auto">
          <a:xfrm>
            <a:off x="290146" y="2457051"/>
            <a:ext cx="6998677"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project successfully addresses the challenge of </a:t>
            </a:r>
            <a:r>
              <a:rPr kumimoji="0" lang="en-US" altLang="en-US" sz="1600" b="1" i="0" u="none" strike="noStrike" cap="none" normalizeH="0" baseline="0" dirty="0">
                <a:ln>
                  <a:noFill/>
                </a:ln>
                <a:solidFill>
                  <a:schemeClr val="tx1"/>
                </a:solidFill>
                <a:effectLst/>
                <a:latin typeface="Arial" panose="020B0604020202020204" pitchFamily="34" charset="0"/>
              </a:rPr>
              <a:t>secure data hiding</a:t>
            </a:r>
            <a:r>
              <a:rPr kumimoji="0" lang="en-US" altLang="en-US" sz="1600" b="0" i="0" u="none" strike="noStrike" cap="none" normalizeH="0" baseline="0" dirty="0">
                <a:ln>
                  <a:noFill/>
                </a:ln>
                <a:solidFill>
                  <a:schemeClr val="tx1"/>
                </a:solidFill>
                <a:effectLst/>
                <a:latin typeface="Arial" panose="020B0604020202020204" pitchFamily="34" charset="0"/>
              </a:rPr>
              <a:t> by using </a:t>
            </a:r>
            <a:r>
              <a:rPr kumimoji="0" lang="en-US" altLang="en-US" sz="1600" b="1" i="0" u="none" strike="noStrike" cap="none" normalizeH="0" baseline="0" dirty="0">
                <a:ln>
                  <a:noFill/>
                </a:ln>
                <a:solidFill>
                  <a:schemeClr val="tx1"/>
                </a:solidFill>
                <a:effectLst/>
                <a:latin typeface="Arial" panose="020B0604020202020204" pitchFamily="34" charset="0"/>
              </a:rPr>
              <a:t>steganography</a:t>
            </a:r>
            <a:r>
              <a:rPr kumimoji="0" lang="en-US" altLang="en-US" sz="1600" b="0" i="0" u="none" strike="noStrike" cap="none" normalizeH="0" baseline="0" dirty="0">
                <a:ln>
                  <a:noFill/>
                </a:ln>
                <a:solidFill>
                  <a:schemeClr val="tx1"/>
                </a:solidFill>
                <a:effectLst/>
                <a:latin typeface="Arial" panose="020B0604020202020204" pitchFamily="34" charset="0"/>
              </a:rPr>
              <a:t> to embed secret information inside images. It ensures </a:t>
            </a:r>
            <a:r>
              <a:rPr kumimoji="0" lang="en-US" altLang="en-US" sz="1600" b="1" i="0" u="none" strike="noStrike" cap="none" normalizeH="0" baseline="0" dirty="0">
                <a:ln>
                  <a:noFill/>
                </a:ln>
                <a:solidFill>
                  <a:schemeClr val="tx1"/>
                </a:solidFill>
                <a:effectLst/>
                <a:latin typeface="Arial" panose="020B0604020202020204" pitchFamily="34" charset="0"/>
              </a:rPr>
              <a:t>high security</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good image quality</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better data storage capacity</a:t>
            </a:r>
            <a:r>
              <a:rPr kumimoji="0" lang="en-US" altLang="en-US" sz="1600" b="0" i="0" u="none" strike="noStrike" cap="none" normalizeH="0" baseline="0" dirty="0">
                <a:ln>
                  <a:noFill/>
                </a:ln>
                <a:solidFill>
                  <a:schemeClr val="tx1"/>
                </a:solidFill>
                <a:effectLst/>
                <a:latin typeface="Arial" panose="020B0604020202020204" pitchFamily="34" charset="0"/>
              </a:rPr>
              <a:t> compared to traditional methods. By combining </a:t>
            </a:r>
            <a:r>
              <a:rPr kumimoji="0" lang="en-US" altLang="en-US" sz="1600" b="1" i="0" u="none" strike="noStrike" cap="none" normalizeH="0" baseline="0" dirty="0">
                <a:ln>
                  <a:noFill/>
                </a:ln>
                <a:solidFill>
                  <a:schemeClr val="tx1"/>
                </a:solidFill>
                <a:effectLst/>
                <a:latin typeface="Arial" panose="020B0604020202020204" pitchFamily="34" charset="0"/>
              </a:rPr>
              <a:t>encryption and error detection</a:t>
            </a:r>
            <a:r>
              <a:rPr kumimoji="0" lang="en-US" altLang="en-US" sz="1600" b="0" i="0" u="none" strike="noStrike" cap="none" normalizeH="0" baseline="0" dirty="0">
                <a:ln>
                  <a:noFill/>
                </a:ln>
                <a:solidFill>
                  <a:schemeClr val="tx1"/>
                </a:solidFill>
                <a:effectLst/>
                <a:latin typeface="Arial" panose="020B0604020202020204" pitchFamily="34" charset="0"/>
              </a:rPr>
              <a:t>, it provides </a:t>
            </a:r>
            <a:r>
              <a:rPr kumimoji="0" lang="en-US" altLang="en-US" sz="1600" b="1" i="0" u="none" strike="noStrike" cap="none" normalizeH="0" baseline="0" dirty="0">
                <a:ln>
                  <a:noFill/>
                </a:ln>
                <a:solidFill>
                  <a:schemeClr val="tx1"/>
                </a:solidFill>
                <a:effectLst/>
                <a:latin typeface="Arial" panose="020B0604020202020204" pitchFamily="34" charset="0"/>
              </a:rPr>
              <a:t>a strong and reliable</a:t>
            </a:r>
            <a:r>
              <a:rPr kumimoji="0" lang="en-US" altLang="en-US" sz="1600" b="0" i="0" u="none" strike="noStrike" cap="none" normalizeH="0" baseline="0" dirty="0">
                <a:ln>
                  <a:noFill/>
                </a:ln>
                <a:solidFill>
                  <a:schemeClr val="tx1"/>
                </a:solidFill>
                <a:effectLst/>
                <a:latin typeface="Arial" panose="020B0604020202020204" pitchFamily="34" charset="0"/>
              </a:rPr>
              <a:t> solution for protecting sensitive information. The project is useful for </a:t>
            </a:r>
            <a:r>
              <a:rPr kumimoji="0" lang="en-US" altLang="en-US" sz="1600" b="1" i="0" u="none" strike="noStrike" cap="none" normalizeH="0" baseline="0" dirty="0">
                <a:ln>
                  <a:noFill/>
                </a:ln>
                <a:solidFill>
                  <a:schemeClr val="tx1"/>
                </a:solidFill>
                <a:effectLst/>
                <a:latin typeface="Arial" panose="020B0604020202020204" pitchFamily="34" charset="0"/>
              </a:rPr>
              <a:t>cybersecurity, businesses, and personal data protection</a:t>
            </a:r>
            <a:r>
              <a:rPr kumimoji="0" lang="en-US" altLang="en-US" sz="1600" b="0" i="0" u="none" strike="noStrike" cap="none" normalizeH="0" baseline="0" dirty="0">
                <a:ln>
                  <a:noFill/>
                </a:ln>
                <a:solidFill>
                  <a:schemeClr val="tx1"/>
                </a:solidFill>
                <a:effectLst/>
                <a:latin typeface="Arial" panose="020B0604020202020204" pitchFamily="34" charset="0"/>
              </a:rPr>
              <a:t>. Overall, it proves that steganography is an effective </a:t>
            </a:r>
            <a:r>
              <a:rPr lang="en-US" altLang="en-US" sz="1600" dirty="0">
                <a:solidFill>
                  <a:schemeClr val="tx1"/>
                </a:solidFill>
                <a:latin typeface="Arial" panose="020B0604020202020204" pitchFamily="34" charset="0"/>
              </a:rPr>
              <a:t>t</a:t>
            </a:r>
            <a:r>
              <a:rPr kumimoji="0" lang="en-US" altLang="en-US" sz="1600" b="0" i="0" u="none" strike="noStrike" cap="none" normalizeH="0" baseline="0" dirty="0">
                <a:ln>
                  <a:noFill/>
                </a:ln>
                <a:solidFill>
                  <a:schemeClr val="tx1"/>
                </a:solidFill>
                <a:effectLst/>
                <a:latin typeface="Arial" panose="020B0604020202020204" pitchFamily="34" charset="0"/>
              </a:rPr>
              <a:t>echnique for </a:t>
            </a:r>
            <a:r>
              <a:rPr kumimoji="0" lang="en-US" altLang="en-US" sz="1600" b="1" i="0" u="none" strike="noStrike" cap="none" normalizeH="0" baseline="0" dirty="0">
                <a:ln>
                  <a:noFill/>
                </a:ln>
                <a:solidFill>
                  <a:schemeClr val="tx1"/>
                </a:solidFill>
                <a:effectLst/>
                <a:latin typeface="Arial" panose="020B0604020202020204" pitchFamily="34" charset="0"/>
              </a:rPr>
              <a:t>secure communication</a:t>
            </a:r>
            <a:r>
              <a:rPr kumimoji="0" lang="en-US" altLang="en-US" sz="1600" b="0" i="0" u="none" strike="noStrike" cap="none" normalizeH="0" baseline="0" dirty="0">
                <a:ln>
                  <a:noFill/>
                </a:ln>
                <a:solidFill>
                  <a:schemeClr val="tx1"/>
                </a:solidFill>
                <a:effectLst/>
                <a:latin typeface="Arial" panose="020B0604020202020204" pitchFamily="34" charset="0"/>
              </a:rPr>
              <a:t>. With further improvements, it can be widely used for </a:t>
            </a:r>
            <a:r>
              <a:rPr kumimoji="0" lang="en-US" altLang="en-US" sz="1600" b="1" i="0" u="none" strike="noStrike" cap="none" normalizeH="0" baseline="0" dirty="0">
                <a:ln>
                  <a:noFill/>
                </a:ln>
                <a:solidFill>
                  <a:schemeClr val="tx1"/>
                </a:solidFill>
                <a:effectLst/>
                <a:latin typeface="Arial" panose="020B0604020202020204" pitchFamily="34" charset="0"/>
              </a:rPr>
              <a:t>privacy protection, secure messaging, </a:t>
            </a:r>
            <a:r>
              <a:rPr kumimoji="0" lang="en-US" altLang="en-US" sz="1600" b="1" i="0" u="none" strike="noStrike" cap="none" normalizeH="0" baseline="0" dirty="0" err="1">
                <a:ln>
                  <a:noFill/>
                </a:ln>
                <a:solidFill>
                  <a:schemeClr val="tx1"/>
                </a:solidFill>
                <a:effectLst/>
                <a:latin typeface="Arial" panose="020B0604020202020204" pitchFamily="34" charset="0"/>
              </a:rPr>
              <a:t>andconfidential</a:t>
            </a:r>
            <a:r>
              <a:rPr kumimoji="0" lang="en-US" altLang="en-US" sz="1600" b="1" i="0" u="none" strike="noStrike" cap="none" normalizeH="0" baseline="0" dirty="0">
                <a:ln>
                  <a:noFill/>
                </a:ln>
                <a:solidFill>
                  <a:schemeClr val="tx1"/>
                </a:solidFill>
                <a:effectLst/>
                <a:latin typeface="Arial" panose="020B0604020202020204" pitchFamily="34" charset="0"/>
              </a:rPr>
              <a:t> data sharing</a:t>
            </a:r>
            <a:r>
              <a:rPr kumimoji="0" lang="en-US" altLang="en-US" sz="1600" b="0" i="0" u="none" strike="noStrike" cap="none" normalizeH="0" baseline="0" dirty="0">
                <a:ln>
                  <a:noFill/>
                </a:ln>
                <a:solidFill>
                  <a:schemeClr val="tx1"/>
                </a:solidFill>
                <a:effectLst/>
                <a:latin typeface="Arial" panose="020B0604020202020204" pitchFamily="34" charset="0"/>
              </a:rPr>
              <a:t> in real-world applications.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3075" name="Picture 3" descr="40,200+ Conclusion Words Stock Photos ...">
            <a:extLst>
              <a:ext uri="{FF2B5EF4-FFF2-40B4-BE49-F238E27FC236}">
                <a16:creationId xmlns:a16="http://schemas.microsoft.com/office/drawing/2014/main" id="{C13E1169-9263-78D3-3BDF-37BCA9971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44631" y="2457051"/>
            <a:ext cx="3234837" cy="2611314"/>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endParaRPr lang="en-IN" sz="2800" dirty="0"/>
          </a:p>
          <a:p>
            <a:pPr marL="0" indent="0">
              <a:buNone/>
            </a:pPr>
            <a:r>
              <a:rPr lang="en-IN" sz="2000" dirty="0"/>
              <a:t>GitHub Link</a:t>
            </a:r>
            <a:r>
              <a:rPr lang="en-IN" sz="2000" b="1" dirty="0"/>
              <a:t>: </a:t>
            </a:r>
            <a:r>
              <a:rPr lang="en-IN" sz="2000" b="1" dirty="0">
                <a:solidFill>
                  <a:schemeClr val="accent1">
                    <a:lumMod val="75000"/>
                  </a:schemeClr>
                </a:solidFill>
              </a:rPr>
              <a:t>https://github.com/Karishma713/Secure-Data-Hiding-in-Images-using-Steganography</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140</TotalTime>
  <Words>731</Words>
  <Application>Microsoft Office PowerPoint</Application>
  <PresentationFormat>Widescreen</PresentationFormat>
  <Paragraphs>33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Karishma shaikh</cp:lastModifiedBy>
  <cp:revision>26</cp:revision>
  <dcterms:created xsi:type="dcterms:W3CDTF">2021-05-26T16:50:10Z</dcterms:created>
  <dcterms:modified xsi:type="dcterms:W3CDTF">2025-02-18T15:52:32Z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