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7" r:id="rId3"/>
    <p:sldId id="276" r:id="rId4"/>
    <p:sldId id="256" r:id="rId5"/>
    <p:sldId id="258" r:id="rId6"/>
    <p:sldId id="257"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4"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06" autoAdjust="0"/>
    <p:restoredTop sz="94660"/>
  </p:normalViewPr>
  <p:slideViewPr>
    <p:cSldViewPr snapToGrid="0">
      <p:cViewPr varScale="1">
        <p:scale>
          <a:sx n="69" d="100"/>
          <a:sy n="69" d="100"/>
        </p:scale>
        <p:origin x="58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ris\AppData\Roaming\Microsoft\Excel\Book1%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ris\Downloads\xyz.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aris\Downloads\xyz.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 (version 1).xlsb]Sheet4!PivotTable1</c:name>
    <c:fmtId val="3"/>
  </c:pivotSource>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US"/>
              <a:t>Competitive analysis among brands</a:t>
            </a:r>
            <a:endParaRPr lang="en-IN"/>
          </a:p>
        </c:rich>
      </c:tx>
      <c:layout>
        <c:manualLayout>
          <c:xMode val="edge"/>
          <c:yMode val="edge"/>
          <c:x val="0.37985616014036033"/>
          <c:y val="1.1490808438994483E-2"/>
        </c:manualLayout>
      </c:layout>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solidFill>
              <a:schemeClr val="accent6"/>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solidFill>
              <a:schemeClr val="accent6"/>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solidFill>
              <a:schemeClr val="accent6"/>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Sheet4!$B$1</c:f>
              <c:strCache>
                <c:ptCount val="1"/>
                <c:pt idx="0">
                  <c:v>Total</c:v>
                </c:pt>
              </c:strCache>
            </c:strRef>
          </c:tx>
          <c:spPr>
            <a:solidFill>
              <a:srgbClr val="92D050"/>
            </a:solidFill>
            <a:ln>
              <a:solidFill>
                <a:srgbClr val="92D050"/>
              </a:solidFill>
            </a:ln>
            <a:effectLst/>
          </c:spPr>
          <c:invertIfNegative val="0"/>
          <c:cat>
            <c:strRef>
              <c:f>Sheet4!$A$2:$A$8</c:f>
              <c:strCache>
                <c:ptCount val="6"/>
                <c:pt idx="0">
                  <c:v>Honda Cars</c:v>
                </c:pt>
                <c:pt idx="1">
                  <c:v>Hyundai Motors India</c:v>
                </c:pt>
                <c:pt idx="2">
                  <c:v>Mahindra and Mahindra</c:v>
                </c:pt>
                <c:pt idx="3">
                  <c:v>Maruti Suzuki</c:v>
                </c:pt>
                <c:pt idx="4">
                  <c:v>Tata Motors</c:v>
                </c:pt>
                <c:pt idx="5">
                  <c:v>Toyota</c:v>
                </c:pt>
              </c:strCache>
            </c:strRef>
          </c:cat>
          <c:val>
            <c:numRef>
              <c:f>Sheet4!$B$2:$B$8</c:f>
              <c:numCache>
                <c:formatCode>General</c:formatCode>
                <c:ptCount val="6"/>
                <c:pt idx="0">
                  <c:v>172321890</c:v>
                </c:pt>
                <c:pt idx="1">
                  <c:v>144090105</c:v>
                </c:pt>
                <c:pt idx="2">
                  <c:v>298886291</c:v>
                </c:pt>
                <c:pt idx="3">
                  <c:v>566437352</c:v>
                </c:pt>
                <c:pt idx="4">
                  <c:v>163785423</c:v>
                </c:pt>
                <c:pt idx="5">
                  <c:v>133423046</c:v>
                </c:pt>
              </c:numCache>
            </c:numRef>
          </c:val>
          <c:extLst>
            <c:ext xmlns:c16="http://schemas.microsoft.com/office/drawing/2014/chart" uri="{C3380CC4-5D6E-409C-BE32-E72D297353CC}">
              <c16:uniqueId val="{00000001-7C39-4EDF-8729-09EA8E47A6E5}"/>
            </c:ext>
          </c:extLst>
        </c:ser>
        <c:dLbls>
          <c:showLegendKey val="0"/>
          <c:showVal val="0"/>
          <c:showCatName val="0"/>
          <c:showSerName val="0"/>
          <c:showPercent val="0"/>
          <c:showBubbleSize val="0"/>
        </c:dLbls>
        <c:gapWidth val="219"/>
        <c:axId val="356466224"/>
        <c:axId val="455979136"/>
      </c:barChart>
      <c:catAx>
        <c:axId val="356466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55979136"/>
        <c:crosses val="autoZero"/>
        <c:auto val="1"/>
        <c:lblAlgn val="ctr"/>
        <c:lblOffset val="100"/>
        <c:noMultiLvlLbl val="0"/>
      </c:catAx>
      <c:valAx>
        <c:axId val="45597913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56466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0"/>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[xyz.xlsx]Sheet3!PivotTable3</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rgbClr val="92D050"/>
            </a:solidFill>
            <a:ln>
              <a:solidFill>
                <a:srgbClr val="92D050"/>
              </a:solidFill>
            </a:ln>
            <a:effectLst/>
          </c:spPr>
          <c:invertIfNegative val="0"/>
          <c:cat>
            <c:multiLvlStrRef>
              <c:f>Sheet3!$A$4:$A$64</c:f>
              <c:multiLvlStrCache>
                <c:ptCount val="54"/>
                <c:lvl>
                  <c:pt idx="0">
                    <c:v>DAYTIME</c:v>
                  </c:pt>
                  <c:pt idx="1">
                    <c:v>EARLY FRINGE</c:v>
                  </c:pt>
                  <c:pt idx="2">
                    <c:v>EARLY MORNING</c:v>
                  </c:pt>
                  <c:pt idx="3">
                    <c:v>EVENING NEWS</c:v>
                  </c:pt>
                  <c:pt idx="4">
                    <c:v>LATE FRINGE</c:v>
                  </c:pt>
                  <c:pt idx="5">
                    <c:v>OVERNIGHT</c:v>
                  </c:pt>
                  <c:pt idx="6">
                    <c:v>PRIME ACCESS</c:v>
                  </c:pt>
                  <c:pt idx="7">
                    <c:v>PRIME TIME</c:v>
                  </c:pt>
                  <c:pt idx="8">
                    <c:v>WEEKEND</c:v>
                  </c:pt>
                  <c:pt idx="9">
                    <c:v>DAYTIME</c:v>
                  </c:pt>
                  <c:pt idx="10">
                    <c:v>EARLY FRINGE</c:v>
                  </c:pt>
                  <c:pt idx="11">
                    <c:v>EARLY MORNING</c:v>
                  </c:pt>
                  <c:pt idx="12">
                    <c:v>EVENING NEWS</c:v>
                  </c:pt>
                  <c:pt idx="13">
                    <c:v>LATE FRINGE</c:v>
                  </c:pt>
                  <c:pt idx="14">
                    <c:v>OVERNIGHT</c:v>
                  </c:pt>
                  <c:pt idx="15">
                    <c:v>PRIME ACCESS</c:v>
                  </c:pt>
                  <c:pt idx="16">
                    <c:v>PRIME TIME</c:v>
                  </c:pt>
                  <c:pt idx="17">
                    <c:v>WEEKEND</c:v>
                  </c:pt>
                  <c:pt idx="18">
                    <c:v>DAYTIME</c:v>
                  </c:pt>
                  <c:pt idx="19">
                    <c:v>EARLY FRINGE</c:v>
                  </c:pt>
                  <c:pt idx="20">
                    <c:v>EARLY MORNING</c:v>
                  </c:pt>
                  <c:pt idx="21">
                    <c:v>EVENING NEWS</c:v>
                  </c:pt>
                  <c:pt idx="22">
                    <c:v>LATE FRINGE</c:v>
                  </c:pt>
                  <c:pt idx="23">
                    <c:v>OVERNIGHT</c:v>
                  </c:pt>
                  <c:pt idx="24">
                    <c:v>PRIME ACCESS</c:v>
                  </c:pt>
                  <c:pt idx="25">
                    <c:v>PRIME TIME</c:v>
                  </c:pt>
                  <c:pt idx="26">
                    <c:v>WEEKEND</c:v>
                  </c:pt>
                  <c:pt idx="27">
                    <c:v>DAYTIME</c:v>
                  </c:pt>
                  <c:pt idx="28">
                    <c:v>EARLY FRINGE</c:v>
                  </c:pt>
                  <c:pt idx="29">
                    <c:v>EARLY MORNING</c:v>
                  </c:pt>
                  <c:pt idx="30">
                    <c:v>EVENING NEWS</c:v>
                  </c:pt>
                  <c:pt idx="31">
                    <c:v>LATE FRINGE</c:v>
                  </c:pt>
                  <c:pt idx="32">
                    <c:v>OVERNIGHT</c:v>
                  </c:pt>
                  <c:pt idx="33">
                    <c:v>PRIME ACCESS</c:v>
                  </c:pt>
                  <c:pt idx="34">
                    <c:v>PRIME TIME</c:v>
                  </c:pt>
                  <c:pt idx="35">
                    <c:v>WEEKEND</c:v>
                  </c:pt>
                  <c:pt idx="36">
                    <c:v>DAYTIME</c:v>
                  </c:pt>
                  <c:pt idx="37">
                    <c:v>EARLY FRINGE</c:v>
                  </c:pt>
                  <c:pt idx="38">
                    <c:v>EARLY MORNING</c:v>
                  </c:pt>
                  <c:pt idx="39">
                    <c:v>EVENING NEWS</c:v>
                  </c:pt>
                  <c:pt idx="40">
                    <c:v>LATE FRINGE</c:v>
                  </c:pt>
                  <c:pt idx="41">
                    <c:v>OVERNIGHT</c:v>
                  </c:pt>
                  <c:pt idx="42">
                    <c:v>PRIME ACCESS</c:v>
                  </c:pt>
                  <c:pt idx="43">
                    <c:v>PRIME TIME</c:v>
                  </c:pt>
                  <c:pt idx="44">
                    <c:v>WEEKEND</c:v>
                  </c:pt>
                  <c:pt idx="45">
                    <c:v>DAYTIME</c:v>
                  </c:pt>
                  <c:pt idx="46">
                    <c:v>EARLY FRINGE</c:v>
                  </c:pt>
                  <c:pt idx="47">
                    <c:v>EARLY MORNING</c:v>
                  </c:pt>
                  <c:pt idx="48">
                    <c:v>EVENING NEWS</c:v>
                  </c:pt>
                  <c:pt idx="49">
                    <c:v>LATE FRINGE</c:v>
                  </c:pt>
                  <c:pt idx="50">
                    <c:v>OVERNIGHT</c:v>
                  </c:pt>
                  <c:pt idx="51">
                    <c:v>PRIME ACCESS</c:v>
                  </c:pt>
                  <c:pt idx="52">
                    <c:v>PRIME TIME</c:v>
                  </c:pt>
                  <c:pt idx="53">
                    <c:v>WEEKEND</c:v>
                  </c:pt>
                </c:lvl>
                <c:lvl>
                  <c:pt idx="0">
                    <c:v>Honda Cars</c:v>
                  </c:pt>
                  <c:pt idx="9">
                    <c:v>Hyundai Motors India</c:v>
                  </c:pt>
                  <c:pt idx="18">
                    <c:v>Mahindra and Mahindra</c:v>
                  </c:pt>
                  <c:pt idx="27">
                    <c:v>Maruti Suzuki</c:v>
                  </c:pt>
                  <c:pt idx="36">
                    <c:v>Tata Motors</c:v>
                  </c:pt>
                  <c:pt idx="45">
                    <c:v>Toyota</c:v>
                  </c:pt>
                </c:lvl>
              </c:multiLvlStrCache>
            </c:multiLvlStrRef>
          </c:cat>
          <c:val>
            <c:numRef>
              <c:f>Sheet3!$B$4:$B$64</c:f>
              <c:numCache>
                <c:formatCode>General</c:formatCode>
                <c:ptCount val="54"/>
                <c:pt idx="0">
                  <c:v>337022</c:v>
                </c:pt>
                <c:pt idx="1">
                  <c:v>116420</c:v>
                </c:pt>
                <c:pt idx="2">
                  <c:v>100452</c:v>
                </c:pt>
                <c:pt idx="3">
                  <c:v>55204</c:v>
                </c:pt>
                <c:pt idx="4">
                  <c:v>65974</c:v>
                </c:pt>
                <c:pt idx="5">
                  <c:v>15987</c:v>
                </c:pt>
                <c:pt idx="6">
                  <c:v>36156</c:v>
                </c:pt>
                <c:pt idx="7">
                  <c:v>175361</c:v>
                </c:pt>
                <c:pt idx="8">
                  <c:v>136559</c:v>
                </c:pt>
                <c:pt idx="9">
                  <c:v>149930</c:v>
                </c:pt>
                <c:pt idx="10">
                  <c:v>72186</c:v>
                </c:pt>
                <c:pt idx="11">
                  <c:v>54733</c:v>
                </c:pt>
                <c:pt idx="12">
                  <c:v>43396</c:v>
                </c:pt>
                <c:pt idx="13">
                  <c:v>96011</c:v>
                </c:pt>
                <c:pt idx="14">
                  <c:v>18989</c:v>
                </c:pt>
                <c:pt idx="15">
                  <c:v>56425</c:v>
                </c:pt>
                <c:pt idx="16">
                  <c:v>282621</c:v>
                </c:pt>
                <c:pt idx="17">
                  <c:v>148434</c:v>
                </c:pt>
                <c:pt idx="18">
                  <c:v>391027</c:v>
                </c:pt>
                <c:pt idx="19">
                  <c:v>154008</c:v>
                </c:pt>
                <c:pt idx="20">
                  <c:v>96544</c:v>
                </c:pt>
                <c:pt idx="21">
                  <c:v>81874</c:v>
                </c:pt>
                <c:pt idx="22">
                  <c:v>194011</c:v>
                </c:pt>
                <c:pt idx="23">
                  <c:v>17668</c:v>
                </c:pt>
                <c:pt idx="24">
                  <c:v>76709</c:v>
                </c:pt>
                <c:pt idx="25">
                  <c:v>592549</c:v>
                </c:pt>
                <c:pt idx="26">
                  <c:v>322416</c:v>
                </c:pt>
                <c:pt idx="27">
                  <c:v>597024</c:v>
                </c:pt>
                <c:pt idx="28">
                  <c:v>282688</c:v>
                </c:pt>
                <c:pt idx="29">
                  <c:v>236505</c:v>
                </c:pt>
                <c:pt idx="30">
                  <c:v>179354</c:v>
                </c:pt>
                <c:pt idx="31">
                  <c:v>395126</c:v>
                </c:pt>
                <c:pt idx="32">
                  <c:v>76464</c:v>
                </c:pt>
                <c:pt idx="33">
                  <c:v>179927</c:v>
                </c:pt>
                <c:pt idx="34">
                  <c:v>997658</c:v>
                </c:pt>
                <c:pt idx="35">
                  <c:v>535375</c:v>
                </c:pt>
                <c:pt idx="36">
                  <c:v>213856</c:v>
                </c:pt>
                <c:pt idx="37">
                  <c:v>88214</c:v>
                </c:pt>
                <c:pt idx="38">
                  <c:v>63414</c:v>
                </c:pt>
                <c:pt idx="39">
                  <c:v>54109</c:v>
                </c:pt>
                <c:pt idx="40">
                  <c:v>97842</c:v>
                </c:pt>
                <c:pt idx="41">
                  <c:v>14458</c:v>
                </c:pt>
                <c:pt idx="42">
                  <c:v>57561</c:v>
                </c:pt>
                <c:pt idx="43">
                  <c:v>283384</c:v>
                </c:pt>
                <c:pt idx="44">
                  <c:v>168221</c:v>
                </c:pt>
                <c:pt idx="45">
                  <c:v>207270</c:v>
                </c:pt>
                <c:pt idx="46">
                  <c:v>75963</c:v>
                </c:pt>
                <c:pt idx="47">
                  <c:v>59960</c:v>
                </c:pt>
                <c:pt idx="48">
                  <c:v>45609</c:v>
                </c:pt>
                <c:pt idx="49">
                  <c:v>82814</c:v>
                </c:pt>
                <c:pt idx="50">
                  <c:v>9684</c:v>
                </c:pt>
                <c:pt idx="51">
                  <c:v>44682</c:v>
                </c:pt>
                <c:pt idx="52">
                  <c:v>192197</c:v>
                </c:pt>
                <c:pt idx="53">
                  <c:v>139571</c:v>
                </c:pt>
              </c:numCache>
            </c:numRef>
          </c:val>
          <c:extLst>
            <c:ext xmlns:c16="http://schemas.microsoft.com/office/drawing/2014/chart" uri="{C3380CC4-5D6E-409C-BE32-E72D297353CC}">
              <c16:uniqueId val="{00000000-EB39-43D7-81EA-906C10D08382}"/>
            </c:ext>
          </c:extLst>
        </c:ser>
        <c:dLbls>
          <c:showLegendKey val="0"/>
          <c:showVal val="0"/>
          <c:showCatName val="0"/>
          <c:showSerName val="0"/>
          <c:showPercent val="0"/>
          <c:showBubbleSize val="0"/>
        </c:dLbls>
        <c:gapWidth val="219"/>
        <c:overlap val="-27"/>
        <c:axId val="1205509583"/>
        <c:axId val="1205511663"/>
      </c:barChart>
      <c:catAx>
        <c:axId val="1205509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05511663"/>
        <c:crosses val="autoZero"/>
        <c:auto val="1"/>
        <c:lblAlgn val="ctr"/>
        <c:lblOffset val="100"/>
        <c:noMultiLvlLbl val="0"/>
      </c:catAx>
      <c:valAx>
        <c:axId val="1205511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055095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[xyz.xlsx]Sheet4!PivotTable4</c:name>
    <c:fmtId val="3"/>
  </c:pivotSource>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r>
              <a:rPr lang="en-US" sz="2800" b="1"/>
              <a:t>Q1 OF</a:t>
            </a:r>
            <a:r>
              <a:rPr lang="en-US" sz="2800" b="1" baseline="0"/>
              <a:t> EXISTING TV ADS OF 2022</a:t>
            </a:r>
            <a:endParaRPr lang="en-US" sz="2800" b="1"/>
          </a:p>
        </c:rich>
      </c:tx>
      <c:overlay val="0"/>
      <c:spPr>
        <a:noFill/>
        <a:ln>
          <a:noFill/>
        </a:ln>
        <a:effectLst/>
      </c:spPr>
      <c:txPr>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1847350493136424E-2"/>
          <c:y val="0.10268329550095948"/>
          <c:w val="0.93278600326705319"/>
          <c:h val="0.67777308365508637"/>
        </c:manualLayout>
      </c:layout>
      <c:barChart>
        <c:barDir val="col"/>
        <c:grouping val="clustered"/>
        <c:varyColors val="0"/>
        <c:ser>
          <c:idx val="0"/>
          <c:order val="0"/>
          <c:tx>
            <c:strRef>
              <c:f>Sheet4!$B$3</c:f>
              <c:strCache>
                <c:ptCount val="1"/>
                <c:pt idx="0">
                  <c:v>Total</c:v>
                </c:pt>
              </c:strCache>
            </c:strRef>
          </c:tx>
          <c:spPr>
            <a:solidFill>
              <a:srgbClr val="92D050"/>
            </a:solidFill>
            <a:ln>
              <a:solidFill>
                <a:srgbClr val="92D050"/>
              </a:solidFill>
            </a:ln>
            <a:effectLst/>
          </c:spPr>
          <c:invertIfNegative val="0"/>
          <c:cat>
            <c:multiLvlStrRef>
              <c:f>Sheet4!$A$4:$A$28</c:f>
              <c:multiLvlStrCache>
                <c:ptCount val="12"/>
                <c:lvl>
                  <c:pt idx="0">
                    <c:v>broadcast</c:v>
                  </c:pt>
                  <c:pt idx="1">
                    <c:v>cable</c:v>
                  </c:pt>
                  <c:pt idx="2">
                    <c:v>broadcast</c:v>
                  </c:pt>
                  <c:pt idx="3">
                    <c:v>cable</c:v>
                  </c:pt>
                  <c:pt idx="4">
                    <c:v>broadcast</c:v>
                  </c:pt>
                  <c:pt idx="5">
                    <c:v>cable</c:v>
                  </c:pt>
                  <c:pt idx="6">
                    <c:v>broadcast</c:v>
                  </c:pt>
                  <c:pt idx="7">
                    <c:v>cable</c:v>
                  </c:pt>
                  <c:pt idx="8">
                    <c:v>broadcast</c:v>
                  </c:pt>
                  <c:pt idx="9">
                    <c:v>cable</c:v>
                  </c:pt>
                  <c:pt idx="10">
                    <c:v>broadcast</c:v>
                  </c:pt>
                  <c:pt idx="11">
                    <c:v>cable</c:v>
                  </c:pt>
                </c:lvl>
                <c:lvl>
                  <c:pt idx="0">
                    <c:v>JAN</c:v>
                  </c:pt>
                  <c:pt idx="2">
                    <c:v>JAN</c:v>
                  </c:pt>
                  <c:pt idx="4">
                    <c:v>JAN</c:v>
                  </c:pt>
                  <c:pt idx="6">
                    <c:v>JAN</c:v>
                  </c:pt>
                  <c:pt idx="8">
                    <c:v>JAN</c:v>
                  </c:pt>
                  <c:pt idx="10">
                    <c:v>JAN</c:v>
                  </c:pt>
                </c:lvl>
                <c:lvl>
                  <c:pt idx="0">
                    <c:v>Honda Cars</c:v>
                  </c:pt>
                  <c:pt idx="2">
                    <c:v>Hyundai Motors India</c:v>
                  </c:pt>
                  <c:pt idx="4">
                    <c:v>Mahindra and Mahindra</c:v>
                  </c:pt>
                  <c:pt idx="6">
                    <c:v>Maruti Suzuki</c:v>
                  </c:pt>
                  <c:pt idx="8">
                    <c:v>Tata Motors</c:v>
                  </c:pt>
                  <c:pt idx="10">
                    <c:v>Toyota</c:v>
                  </c:pt>
                </c:lvl>
              </c:multiLvlStrCache>
            </c:multiLvlStrRef>
          </c:cat>
          <c:val>
            <c:numRef>
              <c:f>Sheet4!$B$4:$B$28</c:f>
              <c:numCache>
                <c:formatCode>General</c:formatCode>
                <c:ptCount val="12"/>
                <c:pt idx="0">
                  <c:v>152</c:v>
                </c:pt>
                <c:pt idx="1">
                  <c:v>1173</c:v>
                </c:pt>
                <c:pt idx="2">
                  <c:v>77</c:v>
                </c:pt>
                <c:pt idx="3">
                  <c:v>812</c:v>
                </c:pt>
                <c:pt idx="4">
                  <c:v>117</c:v>
                </c:pt>
                <c:pt idx="5">
                  <c:v>484</c:v>
                </c:pt>
                <c:pt idx="6">
                  <c:v>355</c:v>
                </c:pt>
                <c:pt idx="7">
                  <c:v>3243</c:v>
                </c:pt>
                <c:pt idx="8">
                  <c:v>109</c:v>
                </c:pt>
                <c:pt idx="9">
                  <c:v>1453</c:v>
                </c:pt>
                <c:pt idx="10">
                  <c:v>87</c:v>
                </c:pt>
                <c:pt idx="11">
                  <c:v>581</c:v>
                </c:pt>
              </c:numCache>
            </c:numRef>
          </c:val>
          <c:extLst>
            <c:ext xmlns:c16="http://schemas.microsoft.com/office/drawing/2014/chart" uri="{C3380CC4-5D6E-409C-BE32-E72D297353CC}">
              <c16:uniqueId val="{00000000-E659-459E-9A1A-9228966D6EF7}"/>
            </c:ext>
          </c:extLst>
        </c:ser>
        <c:dLbls>
          <c:showLegendKey val="0"/>
          <c:showVal val="0"/>
          <c:showCatName val="0"/>
          <c:showSerName val="0"/>
          <c:showPercent val="0"/>
          <c:showBubbleSize val="0"/>
        </c:dLbls>
        <c:gapWidth val="219"/>
        <c:overlap val="-27"/>
        <c:axId val="1201916079"/>
        <c:axId val="1201913999"/>
      </c:barChart>
      <c:catAx>
        <c:axId val="12019160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01913999"/>
        <c:crosses val="autoZero"/>
        <c:auto val="1"/>
        <c:lblAlgn val="ctr"/>
        <c:lblOffset val="100"/>
        <c:noMultiLvlLbl val="0"/>
      </c:catAx>
      <c:valAx>
        <c:axId val="120191399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2019160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0.03246</cdr:x>
      <cdr:y>0.09931</cdr:y>
    </cdr:from>
    <cdr:to>
      <cdr:x>0.37724</cdr:x>
      <cdr:y>0.23085</cdr:y>
    </cdr:to>
    <cdr:sp macro="" textlink="">
      <cdr:nvSpPr>
        <cdr:cNvPr id="2" name="TextBox 1">
          <a:extLst xmlns:a="http://schemas.openxmlformats.org/drawingml/2006/main">
            <a:ext uri="{FF2B5EF4-FFF2-40B4-BE49-F238E27FC236}">
              <a16:creationId xmlns:a16="http://schemas.microsoft.com/office/drawing/2014/main" id="{8433C6A5-F0D5-B624-A8BA-F2C921CF7365}"/>
            </a:ext>
          </a:extLst>
        </cdr:cNvPr>
        <cdr:cNvSpPr txBox="1"/>
      </cdr:nvSpPr>
      <cdr:spPr>
        <a:xfrm xmlns:a="http://schemas.openxmlformats.org/drawingml/2006/main">
          <a:off x="395785" y="681037"/>
          <a:ext cx="4203511" cy="90210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800">
              <a:solidFill>
                <a:schemeClr val="accent2"/>
              </a:solidFill>
            </a:rPr>
            <a:t>Among the existing Q1 TV Ads of 2022 Mahindra &amp; Mahindra has the least cable network type views by the audience </a:t>
          </a:r>
          <a:endParaRPr lang="en-IN" sz="1800">
            <a:solidFill>
              <a:schemeClr val="accent2"/>
            </a:solidFill>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E1D11-F151-1321-FB52-34FB0A7514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583E3A-DBBF-977D-0520-83567ABE2D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0F6D08-8E8A-924D-1AE4-86E88142A1A7}"/>
              </a:ext>
            </a:extLst>
          </p:cNvPr>
          <p:cNvSpPr>
            <a:spLocks noGrp="1"/>
          </p:cNvSpPr>
          <p:nvPr>
            <p:ph type="dt" sz="half" idx="10"/>
          </p:nvPr>
        </p:nvSpPr>
        <p:spPr/>
        <p:txBody>
          <a:bodyPr/>
          <a:lstStyle/>
          <a:p>
            <a:fld id="{60BBA104-910C-421B-922C-C3A9FC1D382E}" type="datetimeFigureOut">
              <a:rPr lang="en-IN" smtClean="0"/>
              <a:t>05-11-2022</a:t>
            </a:fld>
            <a:endParaRPr lang="en-IN"/>
          </a:p>
        </p:txBody>
      </p:sp>
      <p:sp>
        <p:nvSpPr>
          <p:cNvPr id="5" name="Footer Placeholder 4">
            <a:extLst>
              <a:ext uri="{FF2B5EF4-FFF2-40B4-BE49-F238E27FC236}">
                <a16:creationId xmlns:a16="http://schemas.microsoft.com/office/drawing/2014/main" id="{D0B7D681-3E44-1C08-BF3C-9B902F1A75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F5FC76-0460-F613-FD07-7A19743A6CC5}"/>
              </a:ext>
            </a:extLst>
          </p:cNvPr>
          <p:cNvSpPr>
            <a:spLocks noGrp="1"/>
          </p:cNvSpPr>
          <p:nvPr>
            <p:ph type="sldNum" sz="quarter" idx="12"/>
          </p:nvPr>
        </p:nvSpPr>
        <p:spPr/>
        <p:txBody>
          <a:bodyPr/>
          <a:lstStyle/>
          <a:p>
            <a:fld id="{5BB972C1-B65B-4F2B-9486-782261DF3045}" type="slidenum">
              <a:rPr lang="en-IN" smtClean="0"/>
              <a:t>‹#›</a:t>
            </a:fld>
            <a:endParaRPr lang="en-IN"/>
          </a:p>
        </p:txBody>
      </p:sp>
    </p:spTree>
    <p:extLst>
      <p:ext uri="{BB962C8B-B14F-4D97-AF65-F5344CB8AC3E}">
        <p14:creationId xmlns:p14="http://schemas.microsoft.com/office/powerpoint/2010/main" val="177798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9746-2A3D-D15C-A873-D2AFB914FD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792084-66F3-C1D9-F118-289C28BEFC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F95718-94FE-55B0-1B67-B5B63D7D4C79}"/>
              </a:ext>
            </a:extLst>
          </p:cNvPr>
          <p:cNvSpPr>
            <a:spLocks noGrp="1"/>
          </p:cNvSpPr>
          <p:nvPr>
            <p:ph type="dt" sz="half" idx="10"/>
          </p:nvPr>
        </p:nvSpPr>
        <p:spPr/>
        <p:txBody>
          <a:bodyPr/>
          <a:lstStyle/>
          <a:p>
            <a:fld id="{60BBA104-910C-421B-922C-C3A9FC1D382E}" type="datetimeFigureOut">
              <a:rPr lang="en-IN" smtClean="0"/>
              <a:t>05-11-2022</a:t>
            </a:fld>
            <a:endParaRPr lang="en-IN"/>
          </a:p>
        </p:txBody>
      </p:sp>
      <p:sp>
        <p:nvSpPr>
          <p:cNvPr id="5" name="Footer Placeholder 4">
            <a:extLst>
              <a:ext uri="{FF2B5EF4-FFF2-40B4-BE49-F238E27FC236}">
                <a16:creationId xmlns:a16="http://schemas.microsoft.com/office/drawing/2014/main" id="{65B4D5A5-93E8-4693-67AB-548074C84F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44EEFE-5944-7A0B-ACF0-4EEA3F98ED92}"/>
              </a:ext>
            </a:extLst>
          </p:cNvPr>
          <p:cNvSpPr>
            <a:spLocks noGrp="1"/>
          </p:cNvSpPr>
          <p:nvPr>
            <p:ph type="sldNum" sz="quarter" idx="12"/>
          </p:nvPr>
        </p:nvSpPr>
        <p:spPr/>
        <p:txBody>
          <a:bodyPr/>
          <a:lstStyle/>
          <a:p>
            <a:fld id="{5BB972C1-B65B-4F2B-9486-782261DF3045}" type="slidenum">
              <a:rPr lang="en-IN" smtClean="0"/>
              <a:t>‹#›</a:t>
            </a:fld>
            <a:endParaRPr lang="en-IN"/>
          </a:p>
        </p:txBody>
      </p:sp>
    </p:spTree>
    <p:extLst>
      <p:ext uri="{BB962C8B-B14F-4D97-AF65-F5344CB8AC3E}">
        <p14:creationId xmlns:p14="http://schemas.microsoft.com/office/powerpoint/2010/main" val="247287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5D1D45-98C1-1467-7A1D-C8D2DA4D08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0929B2-232F-ABBF-5064-2D38E175C7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B90A25-EFAC-9F42-1E09-E7F154EEF4C8}"/>
              </a:ext>
            </a:extLst>
          </p:cNvPr>
          <p:cNvSpPr>
            <a:spLocks noGrp="1"/>
          </p:cNvSpPr>
          <p:nvPr>
            <p:ph type="dt" sz="half" idx="10"/>
          </p:nvPr>
        </p:nvSpPr>
        <p:spPr/>
        <p:txBody>
          <a:bodyPr/>
          <a:lstStyle/>
          <a:p>
            <a:fld id="{60BBA104-910C-421B-922C-C3A9FC1D382E}" type="datetimeFigureOut">
              <a:rPr lang="en-IN" smtClean="0"/>
              <a:t>05-11-2022</a:t>
            </a:fld>
            <a:endParaRPr lang="en-IN"/>
          </a:p>
        </p:txBody>
      </p:sp>
      <p:sp>
        <p:nvSpPr>
          <p:cNvPr id="5" name="Footer Placeholder 4">
            <a:extLst>
              <a:ext uri="{FF2B5EF4-FFF2-40B4-BE49-F238E27FC236}">
                <a16:creationId xmlns:a16="http://schemas.microsoft.com/office/drawing/2014/main" id="{C26874C0-7427-7017-52D0-47301940D4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0ACC6F-5F3A-E1A8-ABF5-64F1622F54BF}"/>
              </a:ext>
            </a:extLst>
          </p:cNvPr>
          <p:cNvSpPr>
            <a:spLocks noGrp="1"/>
          </p:cNvSpPr>
          <p:nvPr>
            <p:ph type="sldNum" sz="quarter" idx="12"/>
          </p:nvPr>
        </p:nvSpPr>
        <p:spPr/>
        <p:txBody>
          <a:bodyPr/>
          <a:lstStyle/>
          <a:p>
            <a:fld id="{5BB972C1-B65B-4F2B-9486-782261DF3045}" type="slidenum">
              <a:rPr lang="en-IN" smtClean="0"/>
              <a:t>‹#›</a:t>
            </a:fld>
            <a:endParaRPr lang="en-IN"/>
          </a:p>
        </p:txBody>
      </p:sp>
    </p:spTree>
    <p:extLst>
      <p:ext uri="{BB962C8B-B14F-4D97-AF65-F5344CB8AC3E}">
        <p14:creationId xmlns:p14="http://schemas.microsoft.com/office/powerpoint/2010/main" val="37757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821A-A41F-6336-A1DE-4D70A5F3B7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4D94DA-C5A8-98A7-3097-3E6F832345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07DCE0-D857-FDCA-B4EA-633F9F3757A8}"/>
              </a:ext>
            </a:extLst>
          </p:cNvPr>
          <p:cNvSpPr>
            <a:spLocks noGrp="1"/>
          </p:cNvSpPr>
          <p:nvPr>
            <p:ph type="dt" sz="half" idx="10"/>
          </p:nvPr>
        </p:nvSpPr>
        <p:spPr/>
        <p:txBody>
          <a:bodyPr/>
          <a:lstStyle/>
          <a:p>
            <a:fld id="{60BBA104-910C-421B-922C-C3A9FC1D382E}" type="datetimeFigureOut">
              <a:rPr lang="en-IN" smtClean="0"/>
              <a:t>05-11-2022</a:t>
            </a:fld>
            <a:endParaRPr lang="en-IN"/>
          </a:p>
        </p:txBody>
      </p:sp>
      <p:sp>
        <p:nvSpPr>
          <p:cNvPr id="5" name="Footer Placeholder 4">
            <a:extLst>
              <a:ext uri="{FF2B5EF4-FFF2-40B4-BE49-F238E27FC236}">
                <a16:creationId xmlns:a16="http://schemas.microsoft.com/office/drawing/2014/main" id="{B13CBB47-4D1E-DC2F-5486-8CA7FD250C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B8EA4B-85B3-4679-0F98-920039830E28}"/>
              </a:ext>
            </a:extLst>
          </p:cNvPr>
          <p:cNvSpPr>
            <a:spLocks noGrp="1"/>
          </p:cNvSpPr>
          <p:nvPr>
            <p:ph type="sldNum" sz="quarter" idx="12"/>
          </p:nvPr>
        </p:nvSpPr>
        <p:spPr/>
        <p:txBody>
          <a:bodyPr/>
          <a:lstStyle/>
          <a:p>
            <a:fld id="{5BB972C1-B65B-4F2B-9486-782261DF3045}" type="slidenum">
              <a:rPr lang="en-IN" smtClean="0"/>
              <a:t>‹#›</a:t>
            </a:fld>
            <a:endParaRPr lang="en-IN"/>
          </a:p>
        </p:txBody>
      </p:sp>
    </p:spTree>
    <p:extLst>
      <p:ext uri="{BB962C8B-B14F-4D97-AF65-F5344CB8AC3E}">
        <p14:creationId xmlns:p14="http://schemas.microsoft.com/office/powerpoint/2010/main" val="22300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168B7-D6FC-0462-67C6-6D4C5E0705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D099B2-28E2-4AD2-6D22-A165F97B45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9FAF3F-E123-4482-8D5E-FA60898397D5}"/>
              </a:ext>
            </a:extLst>
          </p:cNvPr>
          <p:cNvSpPr>
            <a:spLocks noGrp="1"/>
          </p:cNvSpPr>
          <p:nvPr>
            <p:ph type="dt" sz="half" idx="10"/>
          </p:nvPr>
        </p:nvSpPr>
        <p:spPr/>
        <p:txBody>
          <a:bodyPr/>
          <a:lstStyle/>
          <a:p>
            <a:fld id="{60BBA104-910C-421B-922C-C3A9FC1D382E}" type="datetimeFigureOut">
              <a:rPr lang="en-IN" smtClean="0"/>
              <a:t>05-11-2022</a:t>
            </a:fld>
            <a:endParaRPr lang="en-IN"/>
          </a:p>
        </p:txBody>
      </p:sp>
      <p:sp>
        <p:nvSpPr>
          <p:cNvPr id="5" name="Footer Placeholder 4">
            <a:extLst>
              <a:ext uri="{FF2B5EF4-FFF2-40B4-BE49-F238E27FC236}">
                <a16:creationId xmlns:a16="http://schemas.microsoft.com/office/drawing/2014/main" id="{F5D7BF9B-B9B8-A412-A4EA-408755C1C2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C8B213-A2E1-2432-D3CF-E09B29D1F40E}"/>
              </a:ext>
            </a:extLst>
          </p:cNvPr>
          <p:cNvSpPr>
            <a:spLocks noGrp="1"/>
          </p:cNvSpPr>
          <p:nvPr>
            <p:ph type="sldNum" sz="quarter" idx="12"/>
          </p:nvPr>
        </p:nvSpPr>
        <p:spPr/>
        <p:txBody>
          <a:bodyPr/>
          <a:lstStyle/>
          <a:p>
            <a:fld id="{5BB972C1-B65B-4F2B-9486-782261DF3045}" type="slidenum">
              <a:rPr lang="en-IN" smtClean="0"/>
              <a:t>‹#›</a:t>
            </a:fld>
            <a:endParaRPr lang="en-IN"/>
          </a:p>
        </p:txBody>
      </p:sp>
    </p:spTree>
    <p:extLst>
      <p:ext uri="{BB962C8B-B14F-4D97-AF65-F5344CB8AC3E}">
        <p14:creationId xmlns:p14="http://schemas.microsoft.com/office/powerpoint/2010/main" val="2240024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564A-5BE2-08E7-DF4C-DDDAC77B26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830E0C-8746-9E5C-F22F-6AEAC3EAD1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71B0AD-0778-BD99-2BFD-4C00537777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DBA1B9-9718-8452-58DC-FA3A2F729414}"/>
              </a:ext>
            </a:extLst>
          </p:cNvPr>
          <p:cNvSpPr>
            <a:spLocks noGrp="1"/>
          </p:cNvSpPr>
          <p:nvPr>
            <p:ph type="dt" sz="half" idx="10"/>
          </p:nvPr>
        </p:nvSpPr>
        <p:spPr/>
        <p:txBody>
          <a:bodyPr/>
          <a:lstStyle/>
          <a:p>
            <a:fld id="{60BBA104-910C-421B-922C-C3A9FC1D382E}" type="datetimeFigureOut">
              <a:rPr lang="en-IN" smtClean="0"/>
              <a:t>05-11-2022</a:t>
            </a:fld>
            <a:endParaRPr lang="en-IN"/>
          </a:p>
        </p:txBody>
      </p:sp>
      <p:sp>
        <p:nvSpPr>
          <p:cNvPr id="6" name="Footer Placeholder 5">
            <a:extLst>
              <a:ext uri="{FF2B5EF4-FFF2-40B4-BE49-F238E27FC236}">
                <a16:creationId xmlns:a16="http://schemas.microsoft.com/office/drawing/2014/main" id="{BB606C7B-600F-0939-4DFA-CDCB8F6FEE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87E0BB-F9D7-8A8B-7DB2-936BA7ECA3A1}"/>
              </a:ext>
            </a:extLst>
          </p:cNvPr>
          <p:cNvSpPr>
            <a:spLocks noGrp="1"/>
          </p:cNvSpPr>
          <p:nvPr>
            <p:ph type="sldNum" sz="quarter" idx="12"/>
          </p:nvPr>
        </p:nvSpPr>
        <p:spPr/>
        <p:txBody>
          <a:bodyPr/>
          <a:lstStyle/>
          <a:p>
            <a:fld id="{5BB972C1-B65B-4F2B-9486-782261DF3045}" type="slidenum">
              <a:rPr lang="en-IN" smtClean="0"/>
              <a:t>‹#›</a:t>
            </a:fld>
            <a:endParaRPr lang="en-IN"/>
          </a:p>
        </p:txBody>
      </p:sp>
    </p:spTree>
    <p:extLst>
      <p:ext uri="{BB962C8B-B14F-4D97-AF65-F5344CB8AC3E}">
        <p14:creationId xmlns:p14="http://schemas.microsoft.com/office/powerpoint/2010/main" val="1534106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B997-D07B-7BA2-F988-2E3E41A318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74C543-C003-BBA1-CD76-D4063299DE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FD6CCE-4470-551A-0205-8CFD4C09B0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C3DD72-593D-E277-0E9A-9BEF9F11E8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93665F-CBBC-CC50-EFAE-CCFC576DEC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5A821A-FC2A-8C03-9707-A707AEBD2836}"/>
              </a:ext>
            </a:extLst>
          </p:cNvPr>
          <p:cNvSpPr>
            <a:spLocks noGrp="1"/>
          </p:cNvSpPr>
          <p:nvPr>
            <p:ph type="dt" sz="half" idx="10"/>
          </p:nvPr>
        </p:nvSpPr>
        <p:spPr/>
        <p:txBody>
          <a:bodyPr/>
          <a:lstStyle/>
          <a:p>
            <a:fld id="{60BBA104-910C-421B-922C-C3A9FC1D382E}" type="datetimeFigureOut">
              <a:rPr lang="en-IN" smtClean="0"/>
              <a:t>05-11-2022</a:t>
            </a:fld>
            <a:endParaRPr lang="en-IN"/>
          </a:p>
        </p:txBody>
      </p:sp>
      <p:sp>
        <p:nvSpPr>
          <p:cNvPr id="8" name="Footer Placeholder 7">
            <a:extLst>
              <a:ext uri="{FF2B5EF4-FFF2-40B4-BE49-F238E27FC236}">
                <a16:creationId xmlns:a16="http://schemas.microsoft.com/office/drawing/2014/main" id="{334D874A-5736-FF63-13B0-8823C824E4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DEA579-DC1F-179A-3B01-CC505B931C36}"/>
              </a:ext>
            </a:extLst>
          </p:cNvPr>
          <p:cNvSpPr>
            <a:spLocks noGrp="1"/>
          </p:cNvSpPr>
          <p:nvPr>
            <p:ph type="sldNum" sz="quarter" idx="12"/>
          </p:nvPr>
        </p:nvSpPr>
        <p:spPr/>
        <p:txBody>
          <a:bodyPr/>
          <a:lstStyle/>
          <a:p>
            <a:fld id="{5BB972C1-B65B-4F2B-9486-782261DF3045}" type="slidenum">
              <a:rPr lang="en-IN" smtClean="0"/>
              <a:t>‹#›</a:t>
            </a:fld>
            <a:endParaRPr lang="en-IN"/>
          </a:p>
        </p:txBody>
      </p:sp>
    </p:spTree>
    <p:extLst>
      <p:ext uri="{BB962C8B-B14F-4D97-AF65-F5344CB8AC3E}">
        <p14:creationId xmlns:p14="http://schemas.microsoft.com/office/powerpoint/2010/main" val="375374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B2EC-C88D-080E-FBC8-F649B34FBA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21D536-1ADF-DAF0-6E7F-E132F91ECF94}"/>
              </a:ext>
            </a:extLst>
          </p:cNvPr>
          <p:cNvSpPr>
            <a:spLocks noGrp="1"/>
          </p:cNvSpPr>
          <p:nvPr>
            <p:ph type="dt" sz="half" idx="10"/>
          </p:nvPr>
        </p:nvSpPr>
        <p:spPr/>
        <p:txBody>
          <a:bodyPr/>
          <a:lstStyle/>
          <a:p>
            <a:fld id="{60BBA104-910C-421B-922C-C3A9FC1D382E}" type="datetimeFigureOut">
              <a:rPr lang="en-IN" smtClean="0"/>
              <a:t>05-11-2022</a:t>
            </a:fld>
            <a:endParaRPr lang="en-IN"/>
          </a:p>
        </p:txBody>
      </p:sp>
      <p:sp>
        <p:nvSpPr>
          <p:cNvPr id="4" name="Footer Placeholder 3">
            <a:extLst>
              <a:ext uri="{FF2B5EF4-FFF2-40B4-BE49-F238E27FC236}">
                <a16:creationId xmlns:a16="http://schemas.microsoft.com/office/drawing/2014/main" id="{67040EFF-CAF5-5814-E8F0-E3DEEA2867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3FBD22-6334-0059-5388-6B362AF7ADF8}"/>
              </a:ext>
            </a:extLst>
          </p:cNvPr>
          <p:cNvSpPr>
            <a:spLocks noGrp="1"/>
          </p:cNvSpPr>
          <p:nvPr>
            <p:ph type="sldNum" sz="quarter" idx="12"/>
          </p:nvPr>
        </p:nvSpPr>
        <p:spPr/>
        <p:txBody>
          <a:bodyPr/>
          <a:lstStyle/>
          <a:p>
            <a:fld id="{5BB972C1-B65B-4F2B-9486-782261DF3045}" type="slidenum">
              <a:rPr lang="en-IN" smtClean="0"/>
              <a:t>‹#›</a:t>
            </a:fld>
            <a:endParaRPr lang="en-IN"/>
          </a:p>
        </p:txBody>
      </p:sp>
    </p:spTree>
    <p:extLst>
      <p:ext uri="{BB962C8B-B14F-4D97-AF65-F5344CB8AC3E}">
        <p14:creationId xmlns:p14="http://schemas.microsoft.com/office/powerpoint/2010/main" val="4202278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D63FAC-236A-7AB5-9068-B2276E61A6F0}"/>
              </a:ext>
            </a:extLst>
          </p:cNvPr>
          <p:cNvSpPr>
            <a:spLocks noGrp="1"/>
          </p:cNvSpPr>
          <p:nvPr>
            <p:ph type="dt" sz="half" idx="10"/>
          </p:nvPr>
        </p:nvSpPr>
        <p:spPr/>
        <p:txBody>
          <a:bodyPr/>
          <a:lstStyle/>
          <a:p>
            <a:fld id="{60BBA104-910C-421B-922C-C3A9FC1D382E}" type="datetimeFigureOut">
              <a:rPr lang="en-IN" smtClean="0"/>
              <a:t>05-11-2022</a:t>
            </a:fld>
            <a:endParaRPr lang="en-IN"/>
          </a:p>
        </p:txBody>
      </p:sp>
      <p:sp>
        <p:nvSpPr>
          <p:cNvPr id="3" name="Footer Placeholder 2">
            <a:extLst>
              <a:ext uri="{FF2B5EF4-FFF2-40B4-BE49-F238E27FC236}">
                <a16:creationId xmlns:a16="http://schemas.microsoft.com/office/drawing/2014/main" id="{A8A2BD4D-2572-9713-58E0-4B9D2C69F8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D681FF-9280-244D-DD0D-775831DF1341}"/>
              </a:ext>
            </a:extLst>
          </p:cNvPr>
          <p:cNvSpPr>
            <a:spLocks noGrp="1"/>
          </p:cNvSpPr>
          <p:nvPr>
            <p:ph type="sldNum" sz="quarter" idx="12"/>
          </p:nvPr>
        </p:nvSpPr>
        <p:spPr/>
        <p:txBody>
          <a:bodyPr/>
          <a:lstStyle/>
          <a:p>
            <a:fld id="{5BB972C1-B65B-4F2B-9486-782261DF3045}" type="slidenum">
              <a:rPr lang="en-IN" smtClean="0"/>
              <a:t>‹#›</a:t>
            </a:fld>
            <a:endParaRPr lang="en-IN"/>
          </a:p>
        </p:txBody>
      </p:sp>
    </p:spTree>
    <p:extLst>
      <p:ext uri="{BB962C8B-B14F-4D97-AF65-F5344CB8AC3E}">
        <p14:creationId xmlns:p14="http://schemas.microsoft.com/office/powerpoint/2010/main" val="45552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D499-722E-6746-B670-3CD5D9F88C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87F524-C663-FB93-2BB4-2B1BCE82AB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19BFC5-FFB1-7A53-4E52-2291EDC8A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D94242-5E6A-F7A6-291C-6D85EFC5170C}"/>
              </a:ext>
            </a:extLst>
          </p:cNvPr>
          <p:cNvSpPr>
            <a:spLocks noGrp="1"/>
          </p:cNvSpPr>
          <p:nvPr>
            <p:ph type="dt" sz="half" idx="10"/>
          </p:nvPr>
        </p:nvSpPr>
        <p:spPr/>
        <p:txBody>
          <a:bodyPr/>
          <a:lstStyle/>
          <a:p>
            <a:fld id="{60BBA104-910C-421B-922C-C3A9FC1D382E}" type="datetimeFigureOut">
              <a:rPr lang="en-IN" smtClean="0"/>
              <a:t>05-11-2022</a:t>
            </a:fld>
            <a:endParaRPr lang="en-IN"/>
          </a:p>
        </p:txBody>
      </p:sp>
      <p:sp>
        <p:nvSpPr>
          <p:cNvPr id="6" name="Footer Placeholder 5">
            <a:extLst>
              <a:ext uri="{FF2B5EF4-FFF2-40B4-BE49-F238E27FC236}">
                <a16:creationId xmlns:a16="http://schemas.microsoft.com/office/drawing/2014/main" id="{DB523D21-806F-456D-5789-C6696F5E2F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24A282-F985-D4D5-721D-4485F6618FFE}"/>
              </a:ext>
            </a:extLst>
          </p:cNvPr>
          <p:cNvSpPr>
            <a:spLocks noGrp="1"/>
          </p:cNvSpPr>
          <p:nvPr>
            <p:ph type="sldNum" sz="quarter" idx="12"/>
          </p:nvPr>
        </p:nvSpPr>
        <p:spPr/>
        <p:txBody>
          <a:bodyPr/>
          <a:lstStyle/>
          <a:p>
            <a:fld id="{5BB972C1-B65B-4F2B-9486-782261DF3045}" type="slidenum">
              <a:rPr lang="en-IN" smtClean="0"/>
              <a:t>‹#›</a:t>
            </a:fld>
            <a:endParaRPr lang="en-IN"/>
          </a:p>
        </p:txBody>
      </p:sp>
    </p:spTree>
    <p:extLst>
      <p:ext uri="{BB962C8B-B14F-4D97-AF65-F5344CB8AC3E}">
        <p14:creationId xmlns:p14="http://schemas.microsoft.com/office/powerpoint/2010/main" val="349276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586A8-C139-79BE-2AA3-38A503E8B8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855FC7-903A-8642-A0A4-E799F2E230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1FB0E7-9823-39F4-34B9-C136DA272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960001-6982-92E1-9DE6-C2298753633B}"/>
              </a:ext>
            </a:extLst>
          </p:cNvPr>
          <p:cNvSpPr>
            <a:spLocks noGrp="1"/>
          </p:cNvSpPr>
          <p:nvPr>
            <p:ph type="dt" sz="half" idx="10"/>
          </p:nvPr>
        </p:nvSpPr>
        <p:spPr/>
        <p:txBody>
          <a:bodyPr/>
          <a:lstStyle/>
          <a:p>
            <a:fld id="{60BBA104-910C-421B-922C-C3A9FC1D382E}" type="datetimeFigureOut">
              <a:rPr lang="en-IN" smtClean="0"/>
              <a:t>05-11-2022</a:t>
            </a:fld>
            <a:endParaRPr lang="en-IN"/>
          </a:p>
        </p:txBody>
      </p:sp>
      <p:sp>
        <p:nvSpPr>
          <p:cNvPr id="6" name="Footer Placeholder 5">
            <a:extLst>
              <a:ext uri="{FF2B5EF4-FFF2-40B4-BE49-F238E27FC236}">
                <a16:creationId xmlns:a16="http://schemas.microsoft.com/office/drawing/2014/main" id="{40B562F8-FB42-C01B-8F12-8381B0FD43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D317E7-E334-0874-D2AE-FCF53F20153D}"/>
              </a:ext>
            </a:extLst>
          </p:cNvPr>
          <p:cNvSpPr>
            <a:spLocks noGrp="1"/>
          </p:cNvSpPr>
          <p:nvPr>
            <p:ph type="sldNum" sz="quarter" idx="12"/>
          </p:nvPr>
        </p:nvSpPr>
        <p:spPr/>
        <p:txBody>
          <a:bodyPr/>
          <a:lstStyle/>
          <a:p>
            <a:fld id="{5BB972C1-B65B-4F2B-9486-782261DF3045}" type="slidenum">
              <a:rPr lang="en-IN" smtClean="0"/>
              <a:t>‹#›</a:t>
            </a:fld>
            <a:endParaRPr lang="en-IN"/>
          </a:p>
        </p:txBody>
      </p:sp>
    </p:spTree>
    <p:extLst>
      <p:ext uri="{BB962C8B-B14F-4D97-AF65-F5344CB8AC3E}">
        <p14:creationId xmlns:p14="http://schemas.microsoft.com/office/powerpoint/2010/main" val="412763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EDACE7-6DF5-16F1-4D02-AEF0A9A5D9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0963E3-8954-A6AC-6E4D-41DEEFC41A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84279C-C0EA-951E-1C7D-8D7CD0574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BA104-910C-421B-922C-C3A9FC1D382E}" type="datetimeFigureOut">
              <a:rPr lang="en-IN" smtClean="0"/>
              <a:t>05-11-2022</a:t>
            </a:fld>
            <a:endParaRPr lang="en-IN"/>
          </a:p>
        </p:txBody>
      </p:sp>
      <p:sp>
        <p:nvSpPr>
          <p:cNvPr id="5" name="Footer Placeholder 4">
            <a:extLst>
              <a:ext uri="{FF2B5EF4-FFF2-40B4-BE49-F238E27FC236}">
                <a16:creationId xmlns:a16="http://schemas.microsoft.com/office/drawing/2014/main" id="{494CCAAC-A778-2DED-BCB0-6EFD279A47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9E68A0-45BD-0395-5CCF-07A7E17902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B972C1-B65B-4F2B-9486-782261DF3045}" type="slidenum">
              <a:rPr lang="en-IN" smtClean="0"/>
              <a:t>‹#›</a:t>
            </a:fld>
            <a:endParaRPr lang="en-IN"/>
          </a:p>
        </p:txBody>
      </p:sp>
    </p:spTree>
    <p:extLst>
      <p:ext uri="{BB962C8B-B14F-4D97-AF65-F5344CB8AC3E}">
        <p14:creationId xmlns:p14="http://schemas.microsoft.com/office/powerpoint/2010/main" val="648263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nowflake.com/data-marketplac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ide.co/case-studies/swot-analysis-of-suzuki/?swcfpc=1#:~:text=IIDE%20Knowledge%20portal." TargetMode="External"/><Relationship Id="rId2" Type="http://schemas.openxmlformats.org/officeDocument/2006/relationships/hyperlink" Target="https://iide.co/online-digital-marketing-course/?swcfpc=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F424-9282-8522-6F40-2D2344219613}"/>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B2D56D72-28AF-A658-F5B4-AD9D0A3BF94E}"/>
              </a:ext>
            </a:extLst>
          </p:cNvPr>
          <p:cNvSpPr>
            <a:spLocks noGrp="1"/>
          </p:cNvSpPr>
          <p:nvPr>
            <p:ph idx="1"/>
          </p:nvPr>
        </p:nvSpPr>
        <p:spPr/>
        <p:txBody>
          <a:bodyPr/>
          <a:lstStyle/>
          <a:p>
            <a:pPr marL="0" indent="0">
              <a:buNone/>
            </a:pPr>
            <a:r>
              <a:rPr lang="en-US"/>
              <a:t> </a:t>
            </a:r>
            <a:endParaRPr lang="en-IN"/>
          </a:p>
        </p:txBody>
      </p:sp>
      <p:pic>
        <p:nvPicPr>
          <p:cNvPr id="7" name="Picture 6">
            <a:extLst>
              <a:ext uri="{FF2B5EF4-FFF2-40B4-BE49-F238E27FC236}">
                <a16:creationId xmlns:a16="http://schemas.microsoft.com/office/drawing/2014/main" id="{18E17D8E-11F7-24EC-44B1-966660AEF05E}"/>
              </a:ext>
            </a:extLst>
          </p:cNvPr>
          <p:cNvPicPr>
            <a:picLocks noChangeAspect="1"/>
          </p:cNvPicPr>
          <p:nvPr/>
        </p:nvPicPr>
        <p:blipFill>
          <a:blip r:embed="rId2"/>
          <a:stretch>
            <a:fillRect/>
          </a:stretch>
        </p:blipFill>
        <p:spPr>
          <a:xfrm>
            <a:off x="2313709" y="0"/>
            <a:ext cx="7569973" cy="6853120"/>
          </a:xfrm>
          <a:prstGeom prst="rect">
            <a:avLst/>
          </a:prstGeom>
        </p:spPr>
      </p:pic>
    </p:spTree>
    <p:extLst>
      <p:ext uri="{BB962C8B-B14F-4D97-AF65-F5344CB8AC3E}">
        <p14:creationId xmlns:p14="http://schemas.microsoft.com/office/powerpoint/2010/main" val="219424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E45D-9569-42BD-AEAA-2E24A5104BE6}"/>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2EF6EF42-C3EA-0A95-09BC-45824E427C35}"/>
              </a:ext>
            </a:extLst>
          </p:cNvPr>
          <p:cNvSpPr>
            <a:spLocks noGrp="1"/>
          </p:cNvSpPr>
          <p:nvPr>
            <p:ph idx="1"/>
          </p:nvPr>
        </p:nvSpPr>
        <p:spPr/>
        <p:txBody>
          <a:bodyPr/>
          <a:lstStyle/>
          <a:p>
            <a:pPr marL="0" indent="0">
              <a:buNone/>
            </a:pPr>
            <a:r>
              <a:rPr lang="en-US"/>
              <a:t> </a:t>
            </a:r>
            <a:endParaRPr lang="en-IN"/>
          </a:p>
        </p:txBody>
      </p:sp>
      <p:pic>
        <p:nvPicPr>
          <p:cNvPr id="5" name="Picture 4">
            <a:extLst>
              <a:ext uri="{FF2B5EF4-FFF2-40B4-BE49-F238E27FC236}">
                <a16:creationId xmlns:a16="http://schemas.microsoft.com/office/drawing/2014/main" id="{FFBACBB5-E31E-D54B-2D3B-B23F573D7B4F}"/>
              </a:ext>
            </a:extLst>
          </p:cNvPr>
          <p:cNvPicPr>
            <a:picLocks noChangeAspect="1"/>
          </p:cNvPicPr>
          <p:nvPr/>
        </p:nvPicPr>
        <p:blipFill>
          <a:blip r:embed="rId2"/>
          <a:stretch>
            <a:fillRect/>
          </a:stretch>
        </p:blipFill>
        <p:spPr>
          <a:xfrm>
            <a:off x="1530274" y="681037"/>
            <a:ext cx="9131451" cy="5486310"/>
          </a:xfrm>
          <a:prstGeom prst="rect">
            <a:avLst/>
          </a:prstGeom>
        </p:spPr>
      </p:pic>
    </p:spTree>
    <p:extLst>
      <p:ext uri="{BB962C8B-B14F-4D97-AF65-F5344CB8AC3E}">
        <p14:creationId xmlns:p14="http://schemas.microsoft.com/office/powerpoint/2010/main" val="904859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55A5-0228-031B-5F77-5F9B3516BEBE}"/>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D8D3E05D-F155-F941-5320-A8112C610AD9}"/>
              </a:ext>
            </a:extLst>
          </p:cNvPr>
          <p:cNvSpPr>
            <a:spLocks noGrp="1"/>
          </p:cNvSpPr>
          <p:nvPr>
            <p:ph idx="1"/>
          </p:nvPr>
        </p:nvSpPr>
        <p:spPr/>
        <p:txBody>
          <a:bodyPr/>
          <a:lstStyle/>
          <a:p>
            <a:pPr marL="0" indent="0">
              <a:buNone/>
            </a:pPr>
            <a:r>
              <a:rPr lang="en-US"/>
              <a:t> </a:t>
            </a:r>
            <a:endParaRPr lang="en-IN"/>
          </a:p>
        </p:txBody>
      </p:sp>
      <p:pic>
        <p:nvPicPr>
          <p:cNvPr id="5" name="Picture 4">
            <a:extLst>
              <a:ext uri="{FF2B5EF4-FFF2-40B4-BE49-F238E27FC236}">
                <a16:creationId xmlns:a16="http://schemas.microsoft.com/office/drawing/2014/main" id="{47E42586-D32C-6261-8596-921A3B61311E}"/>
              </a:ext>
            </a:extLst>
          </p:cNvPr>
          <p:cNvPicPr>
            <a:picLocks noChangeAspect="1"/>
          </p:cNvPicPr>
          <p:nvPr/>
        </p:nvPicPr>
        <p:blipFill>
          <a:blip r:embed="rId2"/>
          <a:stretch>
            <a:fillRect/>
          </a:stretch>
        </p:blipFill>
        <p:spPr>
          <a:xfrm>
            <a:off x="1881809" y="681037"/>
            <a:ext cx="8770907" cy="5316244"/>
          </a:xfrm>
          <a:prstGeom prst="rect">
            <a:avLst/>
          </a:prstGeom>
        </p:spPr>
      </p:pic>
    </p:spTree>
    <p:extLst>
      <p:ext uri="{BB962C8B-B14F-4D97-AF65-F5344CB8AC3E}">
        <p14:creationId xmlns:p14="http://schemas.microsoft.com/office/powerpoint/2010/main" val="525078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B8453-C971-C131-5B67-44E4BBBC0108}"/>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7103E32C-AA09-7337-F635-2E8C75F7E04C}"/>
              </a:ext>
            </a:extLst>
          </p:cNvPr>
          <p:cNvSpPr>
            <a:spLocks noGrp="1"/>
          </p:cNvSpPr>
          <p:nvPr>
            <p:ph idx="1"/>
          </p:nvPr>
        </p:nvSpPr>
        <p:spPr/>
        <p:txBody>
          <a:bodyPr/>
          <a:lstStyle/>
          <a:p>
            <a:pPr marL="0" indent="0">
              <a:buNone/>
            </a:pPr>
            <a:r>
              <a:rPr lang="en-US"/>
              <a:t> </a:t>
            </a:r>
            <a:endParaRPr lang="en-IN"/>
          </a:p>
        </p:txBody>
      </p:sp>
      <p:pic>
        <p:nvPicPr>
          <p:cNvPr id="5" name="Picture 4">
            <a:extLst>
              <a:ext uri="{FF2B5EF4-FFF2-40B4-BE49-F238E27FC236}">
                <a16:creationId xmlns:a16="http://schemas.microsoft.com/office/drawing/2014/main" id="{F4341D89-7866-6156-CEC5-89BEAD887B8B}"/>
              </a:ext>
            </a:extLst>
          </p:cNvPr>
          <p:cNvPicPr>
            <a:picLocks noChangeAspect="1"/>
          </p:cNvPicPr>
          <p:nvPr/>
        </p:nvPicPr>
        <p:blipFill>
          <a:blip r:embed="rId2"/>
          <a:stretch>
            <a:fillRect/>
          </a:stretch>
        </p:blipFill>
        <p:spPr>
          <a:xfrm>
            <a:off x="1643262" y="681037"/>
            <a:ext cx="9055368" cy="5495926"/>
          </a:xfrm>
          <a:prstGeom prst="rect">
            <a:avLst/>
          </a:prstGeom>
        </p:spPr>
      </p:pic>
    </p:spTree>
    <p:extLst>
      <p:ext uri="{BB962C8B-B14F-4D97-AF65-F5344CB8AC3E}">
        <p14:creationId xmlns:p14="http://schemas.microsoft.com/office/powerpoint/2010/main" val="3326558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B829-FAFF-7091-1DCE-808B3B7ED98F}"/>
              </a:ext>
            </a:extLst>
          </p:cNvPr>
          <p:cNvSpPr>
            <a:spLocks noGrp="1"/>
          </p:cNvSpPr>
          <p:nvPr>
            <p:ph type="title"/>
          </p:nvPr>
        </p:nvSpPr>
        <p:spPr>
          <a:xfrm>
            <a:off x="838200" y="887896"/>
            <a:ext cx="10515600" cy="802792"/>
          </a:xfrm>
        </p:spPr>
        <p:txBody>
          <a:bodyPr>
            <a:normAutofit fontScale="90000"/>
          </a:bodyPr>
          <a:lstStyle/>
          <a:p>
            <a:pPr>
              <a:lnSpc>
                <a:spcPct val="100000"/>
              </a:lnSpc>
            </a:pPr>
            <a:r>
              <a:rPr lang="en-US" sz="3100" b="1" i="0">
                <a:solidFill>
                  <a:srgbClr val="0070C0"/>
                </a:solidFill>
                <a:effectLst/>
                <a:latin typeface="Nunito" pitchFamily="2" charset="0"/>
              </a:rPr>
              <a:t>Conduct a competitive analysis for the brands and define advertisement strategy of different brands and how it differs across the brands.</a:t>
            </a:r>
            <a:r>
              <a:rPr lang="en-US" b="0" i="0">
                <a:solidFill>
                  <a:srgbClr val="8492A6"/>
                </a:solidFill>
                <a:effectLst/>
                <a:latin typeface="Nunito" pitchFamily="2" charset="0"/>
              </a:rPr>
              <a:t> </a:t>
            </a:r>
            <a:br>
              <a:rPr lang="en-US" b="0" i="0">
                <a:solidFill>
                  <a:srgbClr val="8492A6"/>
                </a:solidFill>
                <a:effectLst/>
                <a:latin typeface="Nunito" pitchFamily="2" charset="0"/>
              </a:rPr>
            </a:br>
            <a:endParaRPr lang="en-IN"/>
          </a:p>
        </p:txBody>
      </p:sp>
      <p:sp>
        <p:nvSpPr>
          <p:cNvPr id="3" name="Content Placeholder 2">
            <a:extLst>
              <a:ext uri="{FF2B5EF4-FFF2-40B4-BE49-F238E27FC236}">
                <a16:creationId xmlns:a16="http://schemas.microsoft.com/office/drawing/2014/main" id="{E9C21961-D23B-D859-A756-9E75583D9D7E}"/>
              </a:ext>
            </a:extLst>
          </p:cNvPr>
          <p:cNvSpPr>
            <a:spLocks noGrp="1"/>
          </p:cNvSpPr>
          <p:nvPr>
            <p:ph idx="1"/>
          </p:nvPr>
        </p:nvSpPr>
        <p:spPr>
          <a:xfrm>
            <a:off x="838200" y="2054087"/>
            <a:ext cx="10515600" cy="4122876"/>
          </a:xfrm>
        </p:spPr>
        <p:txBody>
          <a:bodyPr/>
          <a:lstStyle/>
          <a:p>
            <a:pPr marL="0" indent="0">
              <a:buNone/>
            </a:pPr>
            <a:r>
              <a:rPr lang="en-US">
                <a:effectLst/>
                <a:latin typeface="Nunito" pitchFamily="2" charset="0"/>
              </a:rPr>
              <a:t>There are three essential steps in competitor analysis: identifying your competitors, analyzing their customer journey, and reviewing their marketing strategies.</a:t>
            </a:r>
          </a:p>
          <a:p>
            <a:r>
              <a:rPr lang="en-US" b="1" i="0">
                <a:effectLst/>
                <a:latin typeface="Nunito" pitchFamily="2" charset="0"/>
              </a:rPr>
              <a:t>Identify Your Competitors.</a:t>
            </a:r>
          </a:p>
          <a:p>
            <a:r>
              <a:rPr lang="en-US" b="1" i="0">
                <a:effectLst/>
                <a:latin typeface="Nunito" pitchFamily="2" charset="0"/>
              </a:rPr>
              <a:t>Analyse Your Competitor’s Customer Journey.</a:t>
            </a:r>
          </a:p>
          <a:p>
            <a:r>
              <a:rPr lang="en-US" b="1" i="0">
                <a:effectLst/>
                <a:latin typeface="Nunito" pitchFamily="2" charset="0"/>
              </a:rPr>
              <a:t>Review Their Marketing Strategy.</a:t>
            </a:r>
            <a:br>
              <a:rPr lang="en-US">
                <a:effectLst/>
              </a:rPr>
            </a:br>
            <a:endParaRPr lang="en-IN"/>
          </a:p>
        </p:txBody>
      </p:sp>
    </p:spTree>
    <p:extLst>
      <p:ext uri="{BB962C8B-B14F-4D97-AF65-F5344CB8AC3E}">
        <p14:creationId xmlns:p14="http://schemas.microsoft.com/office/powerpoint/2010/main" val="1183752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8306-47EF-B778-C054-4552BC5F6447}"/>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84E6C9E6-A929-995C-2E8F-DDE86A6DACAD}"/>
              </a:ext>
            </a:extLst>
          </p:cNvPr>
          <p:cNvSpPr>
            <a:spLocks noGrp="1"/>
          </p:cNvSpPr>
          <p:nvPr>
            <p:ph idx="1"/>
          </p:nvPr>
        </p:nvSpPr>
        <p:spPr/>
        <p:txBody>
          <a:bodyPr/>
          <a:lstStyle/>
          <a:p>
            <a:pPr marL="0" indent="0">
              <a:buNone/>
            </a:pPr>
            <a:r>
              <a:rPr lang="en-US"/>
              <a:t> </a:t>
            </a:r>
            <a:endParaRPr lang="en-IN"/>
          </a:p>
        </p:txBody>
      </p:sp>
      <p:graphicFrame>
        <p:nvGraphicFramePr>
          <p:cNvPr id="4" name="Chart 3">
            <a:extLst>
              <a:ext uri="{FF2B5EF4-FFF2-40B4-BE49-F238E27FC236}">
                <a16:creationId xmlns:a16="http://schemas.microsoft.com/office/drawing/2014/main" id="{5464D8B5-87C0-E60B-2C1E-AD650AE011CD}"/>
              </a:ext>
            </a:extLst>
          </p:cNvPr>
          <p:cNvGraphicFramePr>
            <a:graphicFrameLocks/>
          </p:cNvGraphicFramePr>
          <p:nvPr>
            <p:extLst>
              <p:ext uri="{D42A27DB-BD31-4B8C-83A1-F6EECF244321}">
                <p14:modId xmlns:p14="http://schemas.microsoft.com/office/powerpoint/2010/main" val="4239209358"/>
              </p:ext>
            </p:extLst>
          </p:nvPr>
        </p:nvGraphicFramePr>
        <p:xfrm>
          <a:off x="0" y="0"/>
          <a:ext cx="12192000" cy="6857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6176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7015E-0AFE-4666-118D-4421C5F5BADA}"/>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2F3B7D4D-16A1-1F53-63CE-BD43694D2A07}"/>
              </a:ext>
            </a:extLst>
          </p:cNvPr>
          <p:cNvSpPr>
            <a:spLocks noGrp="1"/>
          </p:cNvSpPr>
          <p:nvPr>
            <p:ph idx="1"/>
          </p:nvPr>
        </p:nvSpPr>
        <p:spPr>
          <a:xfrm>
            <a:off x="838200" y="365125"/>
            <a:ext cx="10515600" cy="6127750"/>
          </a:xfrm>
        </p:spPr>
        <p:txBody>
          <a:bodyPr>
            <a:normAutofit fontScale="62500" lnSpcReduction="20000"/>
          </a:bodyPr>
          <a:lstStyle/>
          <a:p>
            <a:pPr algn="l" rtl="0"/>
            <a:r>
              <a:rPr lang="en-US" sz="3800" b="0" i="0">
                <a:solidFill>
                  <a:srgbClr val="000000"/>
                </a:solidFill>
                <a:effectLst/>
              </a:rPr>
              <a:t>Data analytics in advertising involves using data generated by websites, social channels, software applications, mobile devices, and </a:t>
            </a:r>
            <a:r>
              <a:rPr lang="en-US" sz="3800" i="0" u="none" strike="noStrike">
                <a:effectLst/>
                <a:hlinkClick r:id="rId2">
                  <a:extLst>
                    <a:ext uri="{A12FA001-AC4F-418D-AE19-62706E023703}">
                      <ahyp:hlinkClr xmlns:ahyp="http://schemas.microsoft.com/office/drawing/2018/hyperlinkcolor" val="tx"/>
                    </a:ext>
                  </a:extLst>
                </a:hlinkClick>
              </a:rPr>
              <a:t>third-party data sources</a:t>
            </a:r>
            <a:r>
              <a:rPr lang="en-US" sz="3800" i="0">
                <a:effectLst/>
              </a:rPr>
              <a:t> </a:t>
            </a:r>
            <a:r>
              <a:rPr lang="en-US" sz="3800" b="0" i="0">
                <a:solidFill>
                  <a:srgbClr val="000000"/>
                </a:solidFill>
                <a:effectLst/>
              </a:rPr>
              <a:t>to measure campaign performance and identify new opportunities for advertising initiatives. With data analytics, you can improve attribution, campaign optimization, and resource allocation. </a:t>
            </a:r>
          </a:p>
          <a:p>
            <a:pPr algn="l" rtl="0">
              <a:buFont typeface="Arial" panose="020B0604020202020204" pitchFamily="34" charset="0"/>
              <a:buChar char="•"/>
            </a:pPr>
            <a:r>
              <a:rPr lang="en-US" sz="3800" b="0" i="0">
                <a:solidFill>
                  <a:srgbClr val="000000"/>
                </a:solidFill>
                <a:effectLst/>
              </a:rPr>
              <a:t>Attribution: Improve attribution by tracking the customer journey and identifying each touchpoint that a customer encountered along the path to purchase. With a better understanding of how activities and channels worked together to nurture a customer, you can make more-informed decisions when planning future campaigns. </a:t>
            </a:r>
          </a:p>
          <a:p>
            <a:pPr algn="l" rtl="0">
              <a:buFont typeface="Arial" panose="020B0604020202020204" pitchFamily="34" charset="0"/>
              <a:buChar char="•"/>
            </a:pPr>
            <a:r>
              <a:rPr lang="en-US" sz="3800" b="0" i="0">
                <a:solidFill>
                  <a:srgbClr val="000000"/>
                </a:solidFill>
                <a:effectLst/>
              </a:rPr>
              <a:t>Campaign optimization: Optimize campaign performance by measuring and testing various elements of a campaign, including messaging, ad layout, and calls to action. With cohort analysis, you can uncover commonalities and patterns in customer behavior and use those insights to hone campaigns. “What-if” analysis can be used to evaluate likely outcomes of various actions so you can better identify how to improve campaigns. </a:t>
            </a:r>
          </a:p>
          <a:p>
            <a:pPr algn="l" rtl="0">
              <a:buFont typeface="Arial" panose="020B0604020202020204" pitchFamily="34" charset="0"/>
              <a:buChar char="•"/>
            </a:pPr>
            <a:r>
              <a:rPr lang="en-US" sz="3800" b="0" i="0">
                <a:solidFill>
                  <a:srgbClr val="000000"/>
                </a:solidFill>
                <a:effectLst/>
              </a:rPr>
              <a:t>Resource allocation: Analytics can reveal how to optimize resource allocation such as ad spend. You can determine which channels to invest more in and which to cut back on. You can also better identify what is likely to happen based on a variety of different variables and iterate accordingly. Additionally, analytics can help you reduce customer acquisition cost.</a:t>
            </a:r>
          </a:p>
          <a:p>
            <a:pPr marL="0" indent="0">
              <a:buNone/>
            </a:pPr>
            <a:endParaRPr lang="en-IN"/>
          </a:p>
        </p:txBody>
      </p:sp>
    </p:spTree>
    <p:extLst>
      <p:ext uri="{BB962C8B-B14F-4D97-AF65-F5344CB8AC3E}">
        <p14:creationId xmlns:p14="http://schemas.microsoft.com/office/powerpoint/2010/main" val="3456687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0204-DF45-B43B-819B-D81B90E6824E}"/>
              </a:ext>
            </a:extLst>
          </p:cNvPr>
          <p:cNvSpPr>
            <a:spLocks noGrp="1"/>
          </p:cNvSpPr>
          <p:nvPr>
            <p:ph type="title"/>
          </p:nvPr>
        </p:nvSpPr>
        <p:spPr>
          <a:xfrm>
            <a:off x="838200" y="96983"/>
            <a:ext cx="10515600" cy="471053"/>
          </a:xfrm>
        </p:spPr>
        <p:txBody>
          <a:bodyPr>
            <a:normAutofit/>
          </a:bodyPr>
          <a:lstStyle/>
          <a:p>
            <a:r>
              <a:rPr lang="en-US" sz="2400" b="1">
                <a:latin typeface="+mn-lt"/>
              </a:rPr>
              <a:t>Comparative analysis of how each brands differs</a:t>
            </a:r>
            <a:endParaRPr lang="en-IN" sz="2400" b="1">
              <a:latin typeface="+mn-lt"/>
            </a:endParaRPr>
          </a:p>
        </p:txBody>
      </p:sp>
      <p:sp>
        <p:nvSpPr>
          <p:cNvPr id="3" name="Content Placeholder 2">
            <a:extLst>
              <a:ext uri="{FF2B5EF4-FFF2-40B4-BE49-F238E27FC236}">
                <a16:creationId xmlns:a16="http://schemas.microsoft.com/office/drawing/2014/main" id="{785C4746-B12A-94DF-CDCB-7A6B3BCF3CB2}"/>
              </a:ext>
            </a:extLst>
          </p:cNvPr>
          <p:cNvSpPr>
            <a:spLocks noGrp="1"/>
          </p:cNvSpPr>
          <p:nvPr>
            <p:ph idx="1"/>
          </p:nvPr>
        </p:nvSpPr>
        <p:spPr/>
        <p:txBody>
          <a:bodyPr/>
          <a:lstStyle/>
          <a:p>
            <a:pPr marL="0" indent="0">
              <a:buNone/>
            </a:pPr>
            <a:r>
              <a:rPr lang="en-US"/>
              <a:t> </a:t>
            </a:r>
            <a:endParaRPr lang="en-IN"/>
          </a:p>
        </p:txBody>
      </p:sp>
      <p:graphicFrame>
        <p:nvGraphicFramePr>
          <p:cNvPr id="4" name="Chart 3">
            <a:extLst>
              <a:ext uri="{FF2B5EF4-FFF2-40B4-BE49-F238E27FC236}">
                <a16:creationId xmlns:a16="http://schemas.microsoft.com/office/drawing/2014/main" id="{87C7EF00-0917-8ADB-EFC3-07E31DAE9A5C}"/>
              </a:ext>
            </a:extLst>
          </p:cNvPr>
          <p:cNvGraphicFramePr>
            <a:graphicFrameLocks/>
          </p:cNvGraphicFramePr>
          <p:nvPr>
            <p:extLst>
              <p:ext uri="{D42A27DB-BD31-4B8C-83A1-F6EECF244321}">
                <p14:modId xmlns:p14="http://schemas.microsoft.com/office/powerpoint/2010/main" val="468869101"/>
              </p:ext>
            </p:extLst>
          </p:nvPr>
        </p:nvGraphicFramePr>
        <p:xfrm>
          <a:off x="0" y="568036"/>
          <a:ext cx="12192000" cy="62899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6685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0453-9A9A-8FE6-E14A-9F69C8CD07A5}"/>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F0E481CB-AB51-CFE6-A489-7E620621B68F}"/>
              </a:ext>
            </a:extLst>
          </p:cNvPr>
          <p:cNvSpPr>
            <a:spLocks noGrp="1"/>
          </p:cNvSpPr>
          <p:nvPr>
            <p:ph idx="1"/>
          </p:nvPr>
        </p:nvSpPr>
        <p:spPr>
          <a:xfrm>
            <a:off x="838200" y="138546"/>
            <a:ext cx="10515600" cy="6594763"/>
          </a:xfrm>
        </p:spPr>
        <p:txBody>
          <a:bodyPr>
            <a:normAutofit/>
          </a:bodyPr>
          <a:lstStyle/>
          <a:p>
            <a:pPr marL="0" indent="0">
              <a:buNone/>
            </a:pPr>
            <a:endParaRPr lang="en-US"/>
          </a:p>
          <a:p>
            <a:pPr marL="0" indent="0">
              <a:buNone/>
            </a:pPr>
            <a:r>
              <a:rPr lang="en-US"/>
              <a:t>According to the above bar chart,</a:t>
            </a:r>
          </a:p>
          <a:p>
            <a:r>
              <a:rPr lang="en-US" b="1"/>
              <a:t>Honda Cars </a:t>
            </a:r>
            <a:r>
              <a:rPr lang="en-US"/>
              <a:t>have highest number of views on DAY TIME among Honda Cars and have lowest number of views on OVERNIGHT among Honda Cars by the audience.</a:t>
            </a:r>
          </a:p>
          <a:p>
            <a:r>
              <a:rPr lang="en-US" b="1"/>
              <a:t>Hyundai Motors India </a:t>
            </a:r>
            <a:r>
              <a:rPr lang="en-US"/>
              <a:t>have highest number of views on PRIME TIME among Hyundai Motors India and have lowest number of views on OVERNIGHT among Hyundai Motors India by the audience.</a:t>
            </a:r>
          </a:p>
          <a:p>
            <a:r>
              <a:rPr lang="en-US" b="1"/>
              <a:t>Mahindra and Mahindra </a:t>
            </a:r>
            <a:r>
              <a:rPr lang="en-US"/>
              <a:t>have highest number of views on PRIME TIME among Mahindra and Mahindra and have lowest number of views on OVERNIGHT among Mahindra and Mahindra by the audience. </a:t>
            </a:r>
          </a:p>
          <a:p>
            <a:pPr marL="0" indent="0">
              <a:buNone/>
            </a:pPr>
            <a:endParaRPr lang="en-US"/>
          </a:p>
        </p:txBody>
      </p:sp>
    </p:spTree>
    <p:extLst>
      <p:ext uri="{BB962C8B-B14F-4D97-AF65-F5344CB8AC3E}">
        <p14:creationId xmlns:p14="http://schemas.microsoft.com/office/powerpoint/2010/main" val="2488070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DCD9-192E-54E5-555B-97B05B206DD1}"/>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1A44C068-3440-E1EC-7332-0B38C6F60F07}"/>
              </a:ext>
            </a:extLst>
          </p:cNvPr>
          <p:cNvSpPr>
            <a:spLocks noGrp="1"/>
          </p:cNvSpPr>
          <p:nvPr>
            <p:ph idx="1"/>
          </p:nvPr>
        </p:nvSpPr>
        <p:spPr>
          <a:xfrm>
            <a:off x="838200" y="775855"/>
            <a:ext cx="10515600" cy="5401108"/>
          </a:xfrm>
        </p:spPr>
        <p:txBody>
          <a:bodyPr>
            <a:normAutofit/>
          </a:bodyPr>
          <a:lstStyle/>
          <a:p>
            <a:r>
              <a:rPr lang="en-US" b="1"/>
              <a:t>Maruti Suzuki </a:t>
            </a:r>
            <a:r>
              <a:rPr lang="en-US"/>
              <a:t>have highest number of views on PRIME TIME among Maruti Suzuki and have lowest number of views on OVERNIGHT among Maruti Suzuki by the audience. </a:t>
            </a:r>
            <a:r>
              <a:rPr lang="en-US" b="1"/>
              <a:t>Maruti Suzuki is the only brand which have highest views by the audience on every dayparts(shows).</a:t>
            </a:r>
          </a:p>
          <a:p>
            <a:r>
              <a:rPr lang="en-US" b="1"/>
              <a:t>Tata Motors </a:t>
            </a:r>
            <a:r>
              <a:rPr lang="en-US"/>
              <a:t>have highest number of views on PRIME TIME among Tata Motors and have lowest number of views on OVERNIGHT among Tata Motors by the audience.</a:t>
            </a:r>
          </a:p>
          <a:p>
            <a:r>
              <a:rPr lang="en-US" b="1"/>
              <a:t>Toyota </a:t>
            </a:r>
            <a:r>
              <a:rPr lang="en-US"/>
              <a:t>have highest number of views on DAY TIME among Toyota and </a:t>
            </a:r>
            <a:r>
              <a:rPr lang="en-US" b="1"/>
              <a:t>have lowest number of views on OVERNIGHT among Toyota and also among other brands by the audience.</a:t>
            </a:r>
          </a:p>
          <a:p>
            <a:pPr marL="0" indent="0">
              <a:buNone/>
            </a:pPr>
            <a:endParaRPr lang="en-US"/>
          </a:p>
          <a:p>
            <a:pPr marL="0" indent="0">
              <a:buNone/>
            </a:pPr>
            <a:endParaRPr lang="en-US" b="1"/>
          </a:p>
          <a:p>
            <a:pPr marL="0" indent="0">
              <a:buNone/>
            </a:pPr>
            <a:endParaRPr lang="en-IN"/>
          </a:p>
          <a:p>
            <a:pPr marL="0" indent="0">
              <a:buNone/>
            </a:pPr>
            <a:endParaRPr lang="en-IN"/>
          </a:p>
        </p:txBody>
      </p:sp>
    </p:spTree>
    <p:extLst>
      <p:ext uri="{BB962C8B-B14F-4D97-AF65-F5344CB8AC3E}">
        <p14:creationId xmlns:p14="http://schemas.microsoft.com/office/powerpoint/2010/main" val="778242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B8BD-F779-E40A-9408-BE3DE3AB436B}"/>
              </a:ext>
            </a:extLst>
          </p:cNvPr>
          <p:cNvSpPr>
            <a:spLocks noGrp="1"/>
          </p:cNvSpPr>
          <p:nvPr>
            <p:ph type="title"/>
          </p:nvPr>
        </p:nvSpPr>
        <p:spPr>
          <a:xfrm>
            <a:off x="391886" y="249011"/>
            <a:ext cx="10961914" cy="1325563"/>
          </a:xfrm>
        </p:spPr>
        <p:txBody>
          <a:bodyPr>
            <a:normAutofit/>
          </a:bodyPr>
          <a:lstStyle/>
          <a:p>
            <a:r>
              <a:rPr lang="en-US" sz="2800" b="1" i="0">
                <a:solidFill>
                  <a:schemeClr val="accent1"/>
                </a:solidFill>
                <a:effectLst/>
                <a:latin typeface="Nunito" pitchFamily="2" charset="0"/>
              </a:rPr>
              <a:t>Mahindra and Mahindra wants to run a digital ad campaign to   complement its existing TV ads in Q1 of 2022</a:t>
            </a:r>
            <a:endParaRPr lang="en-IN" sz="2800" b="1">
              <a:solidFill>
                <a:schemeClr val="accent1"/>
              </a:solidFill>
            </a:endParaRPr>
          </a:p>
        </p:txBody>
      </p:sp>
      <p:sp>
        <p:nvSpPr>
          <p:cNvPr id="3" name="Content Placeholder 2">
            <a:extLst>
              <a:ext uri="{FF2B5EF4-FFF2-40B4-BE49-F238E27FC236}">
                <a16:creationId xmlns:a16="http://schemas.microsoft.com/office/drawing/2014/main" id="{143EE404-4F5D-E923-44E6-A910C9E786EE}"/>
              </a:ext>
            </a:extLst>
          </p:cNvPr>
          <p:cNvSpPr>
            <a:spLocks noGrp="1"/>
          </p:cNvSpPr>
          <p:nvPr>
            <p:ph idx="1"/>
          </p:nvPr>
        </p:nvSpPr>
        <p:spPr>
          <a:xfrm>
            <a:off x="391886" y="1364343"/>
            <a:ext cx="10515600" cy="5007428"/>
          </a:xfrm>
        </p:spPr>
        <p:txBody>
          <a:bodyPr>
            <a:normAutofit lnSpcReduction="10000"/>
          </a:bodyPr>
          <a:lstStyle/>
          <a:p>
            <a:pPr marL="0" indent="0" eaLnBrk="0" fontAlgn="base" hangingPunct="0">
              <a:lnSpc>
                <a:spcPct val="100000"/>
              </a:lnSpc>
              <a:spcBef>
                <a:spcPct val="0"/>
              </a:spcBef>
              <a:spcAft>
                <a:spcPct val="0"/>
              </a:spcAft>
              <a:buNone/>
            </a:pPr>
            <a:r>
              <a:rPr kumimoji="0" lang="en-US" altLang="en-US" sz="2800" b="1" i="0" u="none" strike="noStrike" cap="none" normalizeH="0" baseline="0">
                <a:ln>
                  <a:noFill/>
                </a:ln>
                <a:solidFill>
                  <a:srgbClr val="222222"/>
                </a:solidFill>
                <a:effectLst/>
                <a:latin typeface="SFPro-Regular"/>
              </a:rPr>
              <a:t>Mahindra &amp; Mahindra’s campaign on Advertisement strategy </a:t>
            </a:r>
          </a:p>
          <a:p>
            <a:pPr eaLnBrk="0" fontAlgn="base" hangingPunct="0">
              <a:lnSpc>
                <a:spcPct val="100000"/>
              </a:lnSpc>
              <a:spcBef>
                <a:spcPct val="0"/>
              </a:spcBef>
              <a:spcAft>
                <a:spcPct val="0"/>
              </a:spcAft>
            </a:pPr>
            <a:r>
              <a:rPr kumimoji="0" lang="en-US" altLang="en-US" sz="2800" b="0" i="0" u="none" strike="noStrike" cap="none" normalizeH="0" baseline="0">
                <a:ln>
                  <a:noFill/>
                </a:ln>
                <a:solidFill>
                  <a:srgbClr val="222222"/>
                </a:solidFill>
                <a:effectLst/>
                <a:latin typeface="SFPro-Regular"/>
              </a:rPr>
              <a:t>Mahindra &amp; Mahindra do write blogs and listicles on their website to attract customers. It will be more beneficial for the people if this company starts making EVs. </a:t>
            </a:r>
          </a:p>
          <a:p>
            <a:pPr eaLnBrk="0" fontAlgn="base" hangingPunct="0">
              <a:lnSpc>
                <a:spcPct val="100000"/>
              </a:lnSpc>
              <a:spcBef>
                <a:spcPct val="0"/>
              </a:spcBef>
              <a:spcAft>
                <a:spcPct val="0"/>
              </a:spcAft>
            </a:pPr>
            <a:r>
              <a:rPr kumimoji="0" lang="en-US" altLang="en-US" sz="2800" b="0" i="0" u="none" strike="noStrike" cap="none" normalizeH="0" baseline="0">
                <a:ln>
                  <a:noFill/>
                </a:ln>
                <a:solidFill>
                  <a:srgbClr val="222222"/>
                </a:solidFill>
                <a:effectLst/>
                <a:latin typeface="SFPro-Regular"/>
              </a:rPr>
              <a:t>Different affairs and challenges like the Dubsmash &amp; win KUV100 contest are influenced on social media to create buzz and are customer-oriented. </a:t>
            </a:r>
          </a:p>
          <a:p>
            <a:pPr eaLnBrk="0" fontAlgn="base" hangingPunct="0">
              <a:lnSpc>
                <a:spcPct val="100000"/>
              </a:lnSpc>
              <a:spcBef>
                <a:spcPct val="0"/>
              </a:spcBef>
              <a:spcAft>
                <a:spcPct val="0"/>
              </a:spcAft>
            </a:pPr>
            <a:r>
              <a:rPr kumimoji="0" lang="en-US" altLang="en-US" sz="2800" b="0" i="0" u="none" strike="noStrike" cap="none" normalizeH="0" baseline="0">
                <a:ln>
                  <a:noFill/>
                </a:ln>
                <a:solidFill>
                  <a:srgbClr val="222222"/>
                </a:solidFill>
                <a:effectLst/>
                <a:latin typeface="SFPro-Regular"/>
              </a:rPr>
              <a:t>It has all over 17 million fansacross different brands and over 40 million views onYouTube.</a:t>
            </a:r>
            <a:endParaRPr kumimoji="0" lang="en-US" altLang="en-US" sz="2400" b="0" i="0" u="none" strike="noStrike" cap="none" normalizeH="0" baseline="0">
              <a:ln>
                <a:noFill/>
              </a:ln>
              <a:solidFill>
                <a:schemeClr val="tx1"/>
              </a:solidFill>
              <a:effectLst/>
            </a:endParaRPr>
          </a:p>
          <a:p>
            <a:pPr eaLnBrk="0" fontAlgn="base" hangingPunct="0">
              <a:lnSpc>
                <a:spcPct val="100000"/>
              </a:lnSpc>
              <a:spcBef>
                <a:spcPct val="0"/>
              </a:spcBef>
              <a:spcAft>
                <a:spcPct val="0"/>
              </a:spcAft>
            </a:pPr>
            <a:r>
              <a:rPr kumimoji="0" lang="en-US" altLang="en-US" sz="2800" b="0" i="0" u="none" strike="noStrike" cap="none" normalizeH="0" baseline="0">
                <a:ln>
                  <a:noFill/>
                </a:ln>
                <a:solidFill>
                  <a:srgbClr val="222222"/>
                </a:solidFill>
                <a:effectLst/>
                <a:latin typeface="SFPro-Regular"/>
              </a:rPr>
              <a:t>Mahindra &amp; Mahindra also posted a video on YouTube of a car with a charming dashboard, engaging on the road, taking Varun Dhawan as a brand ambassador.</a:t>
            </a:r>
            <a:endParaRPr kumimoji="0" lang="en-US" altLang="en-US" sz="4000" b="0" i="0" u="none" strike="noStrike" cap="none" normalizeH="0" baseline="0">
              <a:ln>
                <a:noFill/>
              </a:ln>
              <a:solidFill>
                <a:schemeClr val="tx1"/>
              </a:solidFill>
              <a:effectLst/>
              <a:latin typeface="Arial" panose="020B0604020202020204" pitchFamily="34" charset="0"/>
            </a:endParaRPr>
          </a:p>
          <a:p>
            <a:pPr marL="0" indent="0">
              <a:buNone/>
            </a:pPr>
            <a:endParaRPr lang="en-IN"/>
          </a:p>
        </p:txBody>
      </p:sp>
    </p:spTree>
    <p:extLst>
      <p:ext uri="{BB962C8B-B14F-4D97-AF65-F5344CB8AC3E}">
        <p14:creationId xmlns:p14="http://schemas.microsoft.com/office/powerpoint/2010/main" val="67905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3306-EE73-3EDA-398D-BA1BFD2CC639}"/>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22C6FB08-2CD8-9952-D93A-DE09732FFF9E}"/>
              </a:ext>
            </a:extLst>
          </p:cNvPr>
          <p:cNvSpPr>
            <a:spLocks noGrp="1"/>
          </p:cNvSpPr>
          <p:nvPr>
            <p:ph idx="1"/>
          </p:nvPr>
        </p:nvSpPr>
        <p:spPr/>
        <p:txBody>
          <a:bodyPr/>
          <a:lstStyle/>
          <a:p>
            <a:pPr marL="0" indent="0">
              <a:buNone/>
            </a:pPr>
            <a:r>
              <a:rPr lang="en-US"/>
              <a:t> </a:t>
            </a:r>
            <a:endParaRPr lang="en-IN"/>
          </a:p>
        </p:txBody>
      </p:sp>
      <p:pic>
        <p:nvPicPr>
          <p:cNvPr id="5" name="Picture 4">
            <a:extLst>
              <a:ext uri="{FF2B5EF4-FFF2-40B4-BE49-F238E27FC236}">
                <a16:creationId xmlns:a16="http://schemas.microsoft.com/office/drawing/2014/main" id="{D5724620-C9F0-CA94-9358-80F13E1D4BD0}"/>
              </a:ext>
            </a:extLst>
          </p:cNvPr>
          <p:cNvPicPr>
            <a:picLocks noChangeAspect="1"/>
          </p:cNvPicPr>
          <p:nvPr/>
        </p:nvPicPr>
        <p:blipFill>
          <a:blip r:embed="rId2"/>
          <a:stretch>
            <a:fillRect/>
          </a:stretch>
        </p:blipFill>
        <p:spPr>
          <a:xfrm>
            <a:off x="1787236" y="0"/>
            <a:ext cx="8626148" cy="6851153"/>
          </a:xfrm>
          <a:prstGeom prst="rect">
            <a:avLst/>
          </a:prstGeom>
        </p:spPr>
      </p:pic>
    </p:spTree>
    <p:extLst>
      <p:ext uri="{BB962C8B-B14F-4D97-AF65-F5344CB8AC3E}">
        <p14:creationId xmlns:p14="http://schemas.microsoft.com/office/powerpoint/2010/main" val="3523109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8107-F43E-A576-C4E5-5FFD8BA81EA6}"/>
              </a:ext>
            </a:extLst>
          </p:cNvPr>
          <p:cNvSpPr>
            <a:spLocks noGrp="1"/>
          </p:cNvSpPr>
          <p:nvPr>
            <p:ph type="title"/>
          </p:nvPr>
        </p:nvSpPr>
        <p:spPr>
          <a:xfrm>
            <a:off x="838200" y="365125"/>
            <a:ext cx="10515600" cy="1117311"/>
          </a:xfrm>
        </p:spPr>
        <p:txBody>
          <a:bodyPr>
            <a:normAutofit fontScale="90000"/>
          </a:bodyPr>
          <a:lstStyle/>
          <a:p>
            <a:r>
              <a:rPr lang="sv-SE" sz="3200" b="1" i="0">
                <a:solidFill>
                  <a:srgbClr val="222222"/>
                </a:solidFill>
                <a:effectLst/>
                <a:latin typeface="SFPro-Medium"/>
              </a:rPr>
              <a:t>What’s Unique in Mahindra &amp; Mahindra Marketing?</a:t>
            </a:r>
            <a:br>
              <a:rPr lang="sv-SE" b="0" i="0">
                <a:solidFill>
                  <a:srgbClr val="222222"/>
                </a:solidFill>
                <a:effectLst/>
                <a:latin typeface="SFPro-Medium"/>
              </a:rPr>
            </a:br>
            <a:endParaRPr lang="en-IN"/>
          </a:p>
        </p:txBody>
      </p:sp>
      <p:sp>
        <p:nvSpPr>
          <p:cNvPr id="3" name="Content Placeholder 2">
            <a:extLst>
              <a:ext uri="{FF2B5EF4-FFF2-40B4-BE49-F238E27FC236}">
                <a16:creationId xmlns:a16="http://schemas.microsoft.com/office/drawing/2014/main" id="{B1658BCE-4BBE-3FB1-3CFD-DE8D495EE9BF}"/>
              </a:ext>
            </a:extLst>
          </p:cNvPr>
          <p:cNvSpPr>
            <a:spLocks noGrp="1"/>
          </p:cNvSpPr>
          <p:nvPr>
            <p:ph idx="1"/>
          </p:nvPr>
        </p:nvSpPr>
        <p:spPr>
          <a:xfrm>
            <a:off x="838200" y="997527"/>
            <a:ext cx="10515600" cy="5495348"/>
          </a:xfrm>
        </p:spPr>
        <p:txBody>
          <a:bodyPr>
            <a:normAutofit fontScale="70000" lnSpcReduction="20000"/>
          </a:bodyPr>
          <a:lstStyle/>
          <a:p>
            <a:pPr algn="l" fontAlgn="base">
              <a:lnSpc>
                <a:spcPct val="120000"/>
              </a:lnSpc>
            </a:pPr>
            <a:r>
              <a:rPr lang="en-US" sz="3000" b="0" i="0">
                <a:effectLst/>
                <a:latin typeface="Nunito" pitchFamily="2" charset="0"/>
              </a:rPr>
              <a:t>Mahindra &amp; Mahindra is overall the best company amongst others. Will it be in terms of service, product, or any other things? The most amazing fact is that this brand didn’t only think of making Trucks but also Cars, Jeeps, Buses etc. to meet every individual’s demand.</a:t>
            </a:r>
          </a:p>
          <a:p>
            <a:pPr algn="l" fontAlgn="base">
              <a:lnSpc>
                <a:spcPct val="120000"/>
              </a:lnSpc>
            </a:pPr>
            <a:r>
              <a:rPr lang="en-US" sz="3000" b="0" i="0">
                <a:effectLst/>
                <a:latin typeface="Nunito" pitchFamily="2" charset="0"/>
              </a:rPr>
              <a:t>Over many years now, Mahindra &amp; Mahindra experiences a huge development in the innovation and technology of the cars. Their marketing strategies and skills are hitting millions of views and buys on the internet. And also because of the influence, they may start many more new industries soon as the revenue is hitting hard.</a:t>
            </a:r>
          </a:p>
          <a:p>
            <a:pPr algn="l" fontAlgn="base">
              <a:lnSpc>
                <a:spcPct val="120000"/>
              </a:lnSpc>
            </a:pPr>
            <a:r>
              <a:rPr lang="en-US" sz="3000" b="0" i="0">
                <a:effectLst/>
                <a:latin typeface="Nunito" pitchFamily="2" charset="0"/>
              </a:rPr>
              <a:t>With the increasing importance of digital marketing, learning about the growing field is an important step. If you would like to learn more and develop skills, check out </a:t>
            </a:r>
            <a:r>
              <a:rPr lang="en-US" sz="3000" b="0" i="0" u="none" strike="noStrike">
                <a:effectLst/>
                <a:latin typeface="Nunito" pitchFamily="2" charset="0"/>
                <a:hlinkClick r:id="rId2">
                  <a:extLst>
                    <a:ext uri="{A12FA001-AC4F-418D-AE19-62706E023703}">
                      <ahyp:hlinkClr xmlns:ahyp="http://schemas.microsoft.com/office/drawing/2018/hyperlinkcolor" val="tx"/>
                    </a:ext>
                  </a:extLst>
                </a:hlinkClick>
              </a:rPr>
              <a:t>IIDE’s 4 Month Digital Marketing Course</a:t>
            </a:r>
            <a:r>
              <a:rPr lang="en-US" sz="3000" b="0" i="0">
                <a:effectLst/>
                <a:latin typeface="Nunito" pitchFamily="2" charset="0"/>
              </a:rPr>
              <a:t> to learn more.</a:t>
            </a:r>
          </a:p>
          <a:p>
            <a:pPr algn="l" fontAlgn="base">
              <a:lnSpc>
                <a:spcPct val="120000"/>
              </a:lnSpc>
            </a:pPr>
            <a:r>
              <a:rPr lang="en-US" sz="3000" b="0" i="0">
                <a:effectLst/>
                <a:latin typeface="Nunito" pitchFamily="2" charset="0"/>
              </a:rPr>
              <a:t>If you like such in-depth analysis of companies just like the marketing strategy of Mahindra and Mahindra, check out our </a:t>
            </a:r>
            <a:r>
              <a:rPr lang="en-US" sz="3000" b="0" i="0" u="none" strike="noStrike">
                <a:effectLst/>
                <a:latin typeface="Nunito" pitchFamily="2" charset="0"/>
                <a:hlinkClick r:id="rId3">
                  <a:extLst>
                    <a:ext uri="{A12FA001-AC4F-418D-AE19-62706E023703}">
                      <ahyp:hlinkClr xmlns:ahyp="http://schemas.microsoft.com/office/drawing/2018/hyperlinkcolor" val="tx"/>
                    </a:ext>
                  </a:extLst>
                </a:hlinkClick>
              </a:rPr>
              <a:t>IIDE Knowledge portal</a:t>
            </a:r>
            <a:r>
              <a:rPr lang="en-US" sz="3000" b="0" i="0">
                <a:effectLst/>
                <a:latin typeface="Nunito" pitchFamily="2" charset="0"/>
              </a:rPr>
              <a:t> for more fascinating case studies.</a:t>
            </a:r>
          </a:p>
          <a:p>
            <a:pPr marL="0" indent="0">
              <a:buNone/>
            </a:pPr>
            <a:endParaRPr lang="en-IN"/>
          </a:p>
        </p:txBody>
      </p:sp>
    </p:spTree>
    <p:extLst>
      <p:ext uri="{BB962C8B-B14F-4D97-AF65-F5344CB8AC3E}">
        <p14:creationId xmlns:p14="http://schemas.microsoft.com/office/powerpoint/2010/main" val="3062178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1A40-0325-9450-C62A-55309B68FAF6}"/>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C0C7E653-534B-AA51-3266-4680A1DE4A96}"/>
              </a:ext>
            </a:extLst>
          </p:cNvPr>
          <p:cNvSpPr>
            <a:spLocks noGrp="1"/>
          </p:cNvSpPr>
          <p:nvPr>
            <p:ph idx="1"/>
          </p:nvPr>
        </p:nvSpPr>
        <p:spPr/>
        <p:txBody>
          <a:bodyPr/>
          <a:lstStyle/>
          <a:p>
            <a:pPr marL="0" indent="0">
              <a:buNone/>
            </a:pPr>
            <a:r>
              <a:rPr lang="en-US"/>
              <a:t> </a:t>
            </a:r>
            <a:endParaRPr lang="en-IN"/>
          </a:p>
        </p:txBody>
      </p:sp>
      <p:graphicFrame>
        <p:nvGraphicFramePr>
          <p:cNvPr id="4" name="Chart 3">
            <a:extLst>
              <a:ext uri="{FF2B5EF4-FFF2-40B4-BE49-F238E27FC236}">
                <a16:creationId xmlns:a16="http://schemas.microsoft.com/office/drawing/2014/main" id="{FA15FD10-5DD6-6132-781E-7489F5C984D2}"/>
              </a:ext>
            </a:extLst>
          </p:cNvPr>
          <p:cNvGraphicFramePr>
            <a:graphicFrameLocks/>
          </p:cNvGraphicFramePr>
          <p:nvPr>
            <p:extLst>
              <p:ext uri="{D42A27DB-BD31-4B8C-83A1-F6EECF244321}">
                <p14:modId xmlns:p14="http://schemas.microsoft.com/office/powerpoint/2010/main" val="2104901941"/>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3256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6D81-6A58-CEA0-5ACF-475BAA01A391}"/>
              </a:ext>
            </a:extLst>
          </p:cNvPr>
          <p:cNvSpPr>
            <a:spLocks noGrp="1"/>
          </p:cNvSpPr>
          <p:nvPr>
            <p:ph type="title"/>
          </p:nvPr>
        </p:nvSpPr>
        <p:spPr/>
        <p:txBody>
          <a:bodyPr>
            <a:normAutofit/>
          </a:bodyPr>
          <a:lstStyle/>
          <a:p>
            <a:r>
              <a:rPr lang="en-US" sz="2800" b="1" i="0">
                <a:solidFill>
                  <a:schemeClr val="accent1"/>
                </a:solidFill>
                <a:effectLst/>
                <a:latin typeface="Nunito" pitchFamily="2" charset="0"/>
              </a:rPr>
              <a:t>Based on the data from 2021, suggest a media plan to the CMO of Mahindra and Mahindra. Which audience should they target?</a:t>
            </a:r>
            <a:endParaRPr lang="en-IN" sz="2800" b="1">
              <a:solidFill>
                <a:schemeClr val="accent1"/>
              </a:solidFill>
            </a:endParaRPr>
          </a:p>
        </p:txBody>
      </p:sp>
      <p:sp>
        <p:nvSpPr>
          <p:cNvPr id="3" name="Content Placeholder 2">
            <a:extLst>
              <a:ext uri="{FF2B5EF4-FFF2-40B4-BE49-F238E27FC236}">
                <a16:creationId xmlns:a16="http://schemas.microsoft.com/office/drawing/2014/main" id="{9F4FE075-392F-A26F-EC88-BEAE2A6F040A}"/>
              </a:ext>
            </a:extLst>
          </p:cNvPr>
          <p:cNvSpPr>
            <a:spLocks noGrp="1"/>
          </p:cNvSpPr>
          <p:nvPr>
            <p:ph idx="1"/>
          </p:nvPr>
        </p:nvSpPr>
        <p:spPr/>
        <p:txBody>
          <a:bodyPr/>
          <a:lstStyle/>
          <a:p>
            <a:pPr marL="0" indent="0">
              <a:buNone/>
            </a:pPr>
            <a:r>
              <a:rPr lang="en-US"/>
              <a:t>According to the research from the given XYZ Ad company airing report dataset,</a:t>
            </a:r>
          </a:p>
          <a:p>
            <a:pPr marL="0" indent="0">
              <a:buNone/>
            </a:pPr>
            <a:r>
              <a:rPr lang="en-US" b="1"/>
              <a:t>Maruti Suzuki brand has the highest audience support </a:t>
            </a:r>
            <a:r>
              <a:rPr lang="en-US"/>
              <a:t>over every products of their brand also it is the leading brand among the TV Ads of the year 2021.</a:t>
            </a:r>
          </a:p>
          <a:p>
            <a:pPr marL="0" indent="0">
              <a:buNone/>
            </a:pPr>
            <a:r>
              <a:rPr lang="en-US"/>
              <a:t>Mahindra &amp; Mahindra has the 2</a:t>
            </a:r>
            <a:r>
              <a:rPr lang="en-US" baseline="30000"/>
              <a:t>nd</a:t>
            </a:r>
            <a:r>
              <a:rPr lang="en-US"/>
              <a:t> highest audience support over every products of their brand and 2</a:t>
            </a:r>
            <a:r>
              <a:rPr lang="en-US" baseline="30000"/>
              <a:t>nd</a:t>
            </a:r>
            <a:r>
              <a:rPr lang="en-US"/>
              <a:t> leading brand among the TV Ads of the year 2021. </a:t>
            </a:r>
            <a:r>
              <a:rPr lang="en-US" b="1"/>
              <a:t>So the CEO of Mahindra &amp; Mahindra(</a:t>
            </a:r>
            <a:r>
              <a:rPr lang="en-IN" b="1" i="0">
                <a:effectLst/>
              </a:rPr>
              <a:t>Anish Shah)</a:t>
            </a:r>
            <a:r>
              <a:rPr lang="en-US" b="1"/>
              <a:t> wants to target the brand Maruti Suzuki.</a:t>
            </a:r>
            <a:endParaRPr lang="en-IN" b="1"/>
          </a:p>
        </p:txBody>
      </p:sp>
    </p:spTree>
    <p:extLst>
      <p:ext uri="{BB962C8B-B14F-4D97-AF65-F5344CB8AC3E}">
        <p14:creationId xmlns:p14="http://schemas.microsoft.com/office/powerpoint/2010/main" val="41875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4D307-8A35-E377-C264-FA5278E0E0FB}"/>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8C4D81CE-A587-0A13-A847-7885564A13B3}"/>
              </a:ext>
            </a:extLst>
          </p:cNvPr>
          <p:cNvSpPr>
            <a:spLocks noGrp="1"/>
          </p:cNvSpPr>
          <p:nvPr>
            <p:ph idx="1"/>
          </p:nvPr>
        </p:nvSpPr>
        <p:spPr/>
        <p:txBody>
          <a:bodyPr/>
          <a:lstStyle/>
          <a:p>
            <a:pPr marL="0" indent="0">
              <a:buNone/>
            </a:pPr>
            <a:r>
              <a:rPr lang="en-US"/>
              <a:t> </a:t>
            </a:r>
            <a:endParaRPr lang="en-IN"/>
          </a:p>
        </p:txBody>
      </p:sp>
      <p:pic>
        <p:nvPicPr>
          <p:cNvPr id="5" name="Picture 4">
            <a:extLst>
              <a:ext uri="{FF2B5EF4-FFF2-40B4-BE49-F238E27FC236}">
                <a16:creationId xmlns:a16="http://schemas.microsoft.com/office/drawing/2014/main" id="{5DD94DC9-A849-9009-E752-4069AEBC8DAC}"/>
              </a:ext>
            </a:extLst>
          </p:cNvPr>
          <p:cNvPicPr>
            <a:picLocks noChangeAspect="1"/>
          </p:cNvPicPr>
          <p:nvPr/>
        </p:nvPicPr>
        <p:blipFill>
          <a:blip r:embed="rId2"/>
          <a:stretch>
            <a:fillRect/>
          </a:stretch>
        </p:blipFill>
        <p:spPr>
          <a:xfrm>
            <a:off x="2133601" y="-6082"/>
            <a:ext cx="7287490" cy="6870162"/>
          </a:xfrm>
          <a:prstGeom prst="rect">
            <a:avLst/>
          </a:prstGeom>
        </p:spPr>
      </p:pic>
    </p:spTree>
    <p:extLst>
      <p:ext uri="{BB962C8B-B14F-4D97-AF65-F5344CB8AC3E}">
        <p14:creationId xmlns:p14="http://schemas.microsoft.com/office/powerpoint/2010/main" val="1886435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680E6-79F0-474A-BD26-751EC7F3C931}"/>
              </a:ext>
            </a:extLst>
          </p:cNvPr>
          <p:cNvSpPr>
            <a:spLocks noGrp="1"/>
          </p:cNvSpPr>
          <p:nvPr>
            <p:ph type="ctrTitle"/>
          </p:nvPr>
        </p:nvSpPr>
        <p:spPr/>
        <p:txBody>
          <a:bodyPr/>
          <a:lstStyle/>
          <a:p>
            <a:r>
              <a:rPr lang="en-US"/>
              <a:t> </a:t>
            </a:r>
            <a:endParaRPr lang="en-IN"/>
          </a:p>
        </p:txBody>
      </p:sp>
      <p:sp>
        <p:nvSpPr>
          <p:cNvPr id="3" name="Subtitle 2">
            <a:extLst>
              <a:ext uri="{FF2B5EF4-FFF2-40B4-BE49-F238E27FC236}">
                <a16:creationId xmlns:a16="http://schemas.microsoft.com/office/drawing/2014/main" id="{D49DD5EA-9939-17FF-16A8-56D0E1B160F4}"/>
              </a:ext>
            </a:extLst>
          </p:cNvPr>
          <p:cNvSpPr>
            <a:spLocks noGrp="1"/>
          </p:cNvSpPr>
          <p:nvPr>
            <p:ph type="subTitle" idx="1"/>
          </p:nvPr>
        </p:nvSpPr>
        <p:spPr>
          <a:xfrm>
            <a:off x="1524000" y="653143"/>
            <a:ext cx="9144000" cy="5498275"/>
          </a:xfrm>
        </p:spPr>
        <p:txBody>
          <a:bodyPr>
            <a:normAutofit/>
          </a:bodyPr>
          <a:lstStyle/>
          <a:p>
            <a:pPr algn="l"/>
            <a:r>
              <a:rPr lang="en-IN" sz="4500" b="1" i="0">
                <a:solidFill>
                  <a:srgbClr val="0070C0"/>
                </a:solidFill>
                <a:effectLst/>
                <a:latin typeface="Nunito" pitchFamily="2" charset="0"/>
              </a:rPr>
              <a:t>What is Pod Position? </a:t>
            </a:r>
            <a:endParaRPr lang="en-US" sz="4500" b="1" i="0">
              <a:solidFill>
                <a:srgbClr val="0070C0"/>
              </a:solidFill>
              <a:effectLst/>
              <a:latin typeface="Arial" panose="020B0604020202020204" pitchFamily="34" charset="0"/>
            </a:endParaRPr>
          </a:p>
          <a:p>
            <a:pPr marL="342900" indent="-342900" algn="l">
              <a:buFont typeface="Arial" panose="020B0604020202020204" pitchFamily="34" charset="0"/>
              <a:buChar char="•"/>
            </a:pPr>
            <a:r>
              <a:rPr lang="en-US" i="0">
                <a:effectLst/>
                <a:latin typeface="arial" panose="020B0604020202020204" pitchFamily="34" charset="0"/>
              </a:rPr>
              <a:t>Ad pod is a term used in connection with CTV advertising to specify multiple ads sequenced together and played back-to-back within a single ad break, like traditional linear TV. They allow publishers to return multiple ads from a single ad request, and then those ads are played in sequence.</a:t>
            </a:r>
          </a:p>
          <a:p>
            <a:pPr marL="342900" indent="-342900" algn="l">
              <a:buFont typeface="Arial" panose="020B0604020202020204" pitchFamily="34" charset="0"/>
              <a:buChar char="•"/>
            </a:pPr>
            <a:r>
              <a:rPr lang="en-US" i="0">
                <a:effectLst/>
                <a:latin typeface="arial" panose="020B0604020202020204" pitchFamily="34" charset="0"/>
              </a:rPr>
              <a:t>The position of an individual advertisement within a certain commercial pod. The sequential location of an individual commercial within a pod. ( Source: Nielsen)</a:t>
            </a:r>
            <a:endParaRPr lang="en-US">
              <a:latin typeface="arial" panose="020B0604020202020204" pitchFamily="34" charset="0"/>
            </a:endParaRPr>
          </a:p>
          <a:p>
            <a:pPr marL="342900" indent="-342900" algn="l">
              <a:buFont typeface="Arial" panose="020B0604020202020204" pitchFamily="34" charset="0"/>
              <a:buChar char="•"/>
            </a:pPr>
            <a:r>
              <a:rPr lang="en-US" i="0">
                <a:effectLst/>
                <a:latin typeface="arial" panose="020B0604020202020204" pitchFamily="34" charset="0"/>
              </a:rPr>
              <a:t>The ProofVision TV Pod is a large casing designed to house, protect and store your household TV either outdoors or indoors, coming in a variety of sizes to fit regular modern TVs.</a:t>
            </a:r>
            <a:r>
              <a:rPr lang="en-US"/>
              <a:t> </a:t>
            </a:r>
            <a:endParaRPr lang="en-IN"/>
          </a:p>
        </p:txBody>
      </p:sp>
    </p:spTree>
    <p:extLst>
      <p:ext uri="{BB962C8B-B14F-4D97-AF65-F5344CB8AC3E}">
        <p14:creationId xmlns:p14="http://schemas.microsoft.com/office/powerpoint/2010/main" val="1548042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6374-6A77-DFE7-C341-24FCA9B66834}"/>
              </a:ext>
            </a:extLst>
          </p:cNvPr>
          <p:cNvSpPr>
            <a:spLocks noGrp="1"/>
          </p:cNvSpPr>
          <p:nvPr>
            <p:ph type="title"/>
          </p:nvPr>
        </p:nvSpPr>
        <p:spPr/>
        <p:txBody>
          <a:bodyPr>
            <a:noAutofit/>
          </a:bodyPr>
          <a:lstStyle/>
          <a:p>
            <a:r>
              <a:rPr lang="en-US" sz="3200" b="1">
                <a:solidFill>
                  <a:schemeClr val="accent5">
                    <a:lumMod val="75000"/>
                  </a:schemeClr>
                </a:solidFill>
              </a:rPr>
              <a:t> </a:t>
            </a:r>
            <a:r>
              <a:rPr lang="en-US" sz="3200" b="1" i="0">
                <a:solidFill>
                  <a:schemeClr val="accent5">
                    <a:lumMod val="75000"/>
                  </a:schemeClr>
                </a:solidFill>
                <a:effectLst/>
                <a:latin typeface="Nunito" pitchFamily="2" charset="0"/>
              </a:rPr>
              <a:t>Does the Pod position number affect the amount spent on Ads for a specific period of time by a company?</a:t>
            </a:r>
            <a:r>
              <a:rPr lang="en-US" sz="3200" b="1">
                <a:solidFill>
                  <a:schemeClr val="accent5">
                    <a:lumMod val="75000"/>
                  </a:schemeClr>
                </a:solidFill>
              </a:rPr>
              <a:t> </a:t>
            </a:r>
            <a:endParaRPr lang="en-IN" sz="3200" b="1">
              <a:solidFill>
                <a:schemeClr val="accent5">
                  <a:lumMod val="75000"/>
                </a:schemeClr>
              </a:solidFill>
            </a:endParaRPr>
          </a:p>
        </p:txBody>
      </p:sp>
      <p:sp>
        <p:nvSpPr>
          <p:cNvPr id="3" name="Content Placeholder 2">
            <a:extLst>
              <a:ext uri="{FF2B5EF4-FFF2-40B4-BE49-F238E27FC236}">
                <a16:creationId xmlns:a16="http://schemas.microsoft.com/office/drawing/2014/main" id="{D4DC91E7-1414-FB05-8F49-8C1AC64A0A16}"/>
              </a:ext>
            </a:extLst>
          </p:cNvPr>
          <p:cNvSpPr>
            <a:spLocks noGrp="1"/>
          </p:cNvSpPr>
          <p:nvPr>
            <p:ph idx="1"/>
          </p:nvPr>
        </p:nvSpPr>
        <p:spPr/>
        <p:txBody>
          <a:bodyPr>
            <a:normAutofit/>
          </a:bodyPr>
          <a:lstStyle/>
          <a:p>
            <a:r>
              <a:rPr lang="en-US" sz="2400"/>
              <a:t> </a:t>
            </a:r>
            <a:r>
              <a:rPr lang="en-US" sz="2400" b="1"/>
              <a:t>No</a:t>
            </a:r>
            <a:r>
              <a:rPr lang="en-US" sz="2400"/>
              <a:t>,</a:t>
            </a:r>
            <a:r>
              <a:rPr lang="en-US" sz="2400" i="0">
                <a:effectLst/>
                <a:latin typeface="Nunito" pitchFamily="2" charset="0"/>
              </a:rPr>
              <a:t> the Pod position number does not affect the amount spent on Ads for a specific period of time by a company</a:t>
            </a:r>
            <a:r>
              <a:rPr lang="en-IN" sz="2400" i="0">
                <a:effectLst/>
                <a:latin typeface="Nunito" pitchFamily="2" charset="0"/>
              </a:rPr>
              <a:t> because the Pod position </a:t>
            </a:r>
            <a:r>
              <a:rPr lang="en-US" sz="2400">
                <a:latin typeface="Nunito" pitchFamily="2" charset="0"/>
              </a:rPr>
              <a:t>is just </a:t>
            </a:r>
            <a:r>
              <a:rPr lang="en-US" sz="2400">
                <a:latin typeface="Arial" panose="020B0604020202020204" pitchFamily="34" charset="0"/>
              </a:rPr>
              <a:t>t</a:t>
            </a:r>
            <a:r>
              <a:rPr lang="en-US" sz="2400" b="0" i="0">
                <a:effectLst/>
                <a:latin typeface="Arial" panose="020B0604020202020204" pitchFamily="34" charset="0"/>
              </a:rPr>
              <a:t>he position of an individual advertisement within a certain commercial pod.</a:t>
            </a:r>
            <a:r>
              <a:rPr lang="en-US" sz="2400" b="0" i="0">
                <a:effectLst/>
                <a:latin typeface="Gilroy"/>
              </a:rPr>
              <a:t> </a:t>
            </a:r>
          </a:p>
          <a:p>
            <a:r>
              <a:rPr lang="en-US" sz="2400" b="0" i="0">
                <a:effectLst/>
                <a:latin typeface="Gilroy"/>
              </a:rPr>
              <a:t>Ad pods are simply </a:t>
            </a:r>
            <a:r>
              <a:rPr lang="en-US" sz="2400" b="1" i="0">
                <a:effectLst/>
                <a:latin typeface="Gilroy"/>
              </a:rPr>
              <a:t>a group of ads</a:t>
            </a:r>
            <a:r>
              <a:rPr lang="en-US" sz="2400" b="0" i="0">
                <a:effectLst/>
                <a:latin typeface="Gilroy"/>
              </a:rPr>
              <a:t> shown in sequence within an ad break. </a:t>
            </a:r>
          </a:p>
          <a:p>
            <a:r>
              <a:rPr lang="en-US" sz="2400" b="0" i="0">
                <a:effectLst/>
                <a:latin typeface="Gilroy"/>
              </a:rPr>
              <a:t>Similarly, advertisers have the opportunity to specify which position within an ad pod they prefer – whether that’s the first slot, the last slot, or somewhere in between</a:t>
            </a:r>
          </a:p>
          <a:p>
            <a:r>
              <a:rPr lang="en-US" sz="2400">
                <a:latin typeface="Gilroy"/>
              </a:rPr>
              <a:t>Here for example even if the Pod position is 11 or 1 the time spent$ or Hour of Days does not differs. </a:t>
            </a:r>
            <a:endParaRPr lang="en-IN" sz="2400" i="0">
              <a:effectLst/>
              <a:latin typeface="Nunito" pitchFamily="2" charset="0"/>
            </a:endParaRPr>
          </a:p>
        </p:txBody>
      </p:sp>
    </p:spTree>
    <p:extLst>
      <p:ext uri="{BB962C8B-B14F-4D97-AF65-F5344CB8AC3E}">
        <p14:creationId xmlns:p14="http://schemas.microsoft.com/office/powerpoint/2010/main" val="265875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3A8F1-8834-380B-98F4-1CE5708492D4}"/>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44A07881-9F73-C534-70EC-B6E0D03093CB}"/>
              </a:ext>
            </a:extLst>
          </p:cNvPr>
          <p:cNvSpPr>
            <a:spLocks noGrp="1"/>
          </p:cNvSpPr>
          <p:nvPr>
            <p:ph idx="1"/>
          </p:nvPr>
        </p:nvSpPr>
        <p:spPr/>
        <p:txBody>
          <a:bodyPr/>
          <a:lstStyle/>
          <a:p>
            <a:pPr marL="0" indent="0">
              <a:buNone/>
            </a:pPr>
            <a:r>
              <a:rPr lang="en-US"/>
              <a:t> </a:t>
            </a:r>
            <a:endParaRPr lang="en-IN"/>
          </a:p>
        </p:txBody>
      </p:sp>
      <p:pic>
        <p:nvPicPr>
          <p:cNvPr id="5" name="Picture 4">
            <a:extLst>
              <a:ext uri="{FF2B5EF4-FFF2-40B4-BE49-F238E27FC236}">
                <a16:creationId xmlns:a16="http://schemas.microsoft.com/office/drawing/2014/main" id="{B00C7A1E-6111-A71C-2BD9-A916D9518699}"/>
              </a:ext>
            </a:extLst>
          </p:cNvPr>
          <p:cNvPicPr>
            <a:picLocks noChangeAspect="1"/>
          </p:cNvPicPr>
          <p:nvPr/>
        </p:nvPicPr>
        <p:blipFill>
          <a:blip r:embed="rId2"/>
          <a:stretch>
            <a:fillRect/>
          </a:stretch>
        </p:blipFill>
        <p:spPr>
          <a:xfrm>
            <a:off x="1514475" y="819150"/>
            <a:ext cx="9163050" cy="5219700"/>
          </a:xfrm>
          <a:prstGeom prst="rect">
            <a:avLst/>
          </a:prstGeom>
        </p:spPr>
      </p:pic>
    </p:spTree>
    <p:extLst>
      <p:ext uri="{BB962C8B-B14F-4D97-AF65-F5344CB8AC3E}">
        <p14:creationId xmlns:p14="http://schemas.microsoft.com/office/powerpoint/2010/main" val="406312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1E960-6022-C850-1120-8452087E3A49}"/>
              </a:ext>
            </a:extLst>
          </p:cNvPr>
          <p:cNvSpPr>
            <a:spLocks noGrp="1"/>
          </p:cNvSpPr>
          <p:nvPr>
            <p:ph type="title"/>
          </p:nvPr>
        </p:nvSpPr>
        <p:spPr/>
        <p:txBody>
          <a:bodyPr>
            <a:normAutofit fontScale="90000"/>
          </a:bodyPr>
          <a:lstStyle/>
          <a:p>
            <a:r>
              <a:rPr lang="en-US" sz="3600" b="1" i="0">
                <a:solidFill>
                  <a:srgbClr val="0070C0"/>
                </a:solidFill>
                <a:effectLst/>
                <a:latin typeface="Nunito" pitchFamily="2" charset="0"/>
              </a:rPr>
              <a:t>What is the share of various brands in TV airings and how has it changed from Q1 to Q4 in 2021?</a:t>
            </a:r>
            <a:br>
              <a:rPr lang="en-US" b="0" i="0">
                <a:solidFill>
                  <a:srgbClr val="8492A6"/>
                </a:solidFill>
                <a:effectLst/>
                <a:latin typeface="Nunito" pitchFamily="2" charset="0"/>
              </a:rPr>
            </a:br>
            <a:endParaRPr lang="en-IN"/>
          </a:p>
        </p:txBody>
      </p:sp>
      <p:pic>
        <p:nvPicPr>
          <p:cNvPr id="5" name="Content Placeholder 4">
            <a:extLst>
              <a:ext uri="{FF2B5EF4-FFF2-40B4-BE49-F238E27FC236}">
                <a16:creationId xmlns:a16="http://schemas.microsoft.com/office/drawing/2014/main" id="{FBA2E7B3-4A7D-6B72-F06D-4B18E04EF40B}"/>
              </a:ext>
            </a:extLst>
          </p:cNvPr>
          <p:cNvPicPr>
            <a:picLocks noGrp="1" noChangeAspect="1"/>
          </p:cNvPicPr>
          <p:nvPr>
            <p:ph idx="1"/>
          </p:nvPr>
        </p:nvPicPr>
        <p:blipFill>
          <a:blip r:embed="rId2"/>
          <a:stretch>
            <a:fillRect/>
          </a:stretch>
        </p:blipFill>
        <p:spPr>
          <a:xfrm>
            <a:off x="1976922" y="1652583"/>
            <a:ext cx="8001965" cy="4840292"/>
          </a:xfrm>
        </p:spPr>
      </p:pic>
    </p:spTree>
    <p:extLst>
      <p:ext uri="{BB962C8B-B14F-4D97-AF65-F5344CB8AC3E}">
        <p14:creationId xmlns:p14="http://schemas.microsoft.com/office/powerpoint/2010/main" val="978215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F49A6-61D2-B603-0DF5-E6DE0C73FA8F}"/>
              </a:ext>
            </a:extLst>
          </p:cNvPr>
          <p:cNvSpPr>
            <a:spLocks noGrp="1"/>
          </p:cNvSpPr>
          <p:nvPr>
            <p:ph type="title"/>
          </p:nvPr>
        </p:nvSpPr>
        <p:spPr/>
        <p:txBody>
          <a:bodyPr/>
          <a:lstStyle/>
          <a:p>
            <a:r>
              <a:rPr lang="en-US"/>
              <a:t> </a:t>
            </a:r>
            <a:endParaRPr lang="en-IN"/>
          </a:p>
        </p:txBody>
      </p:sp>
      <p:pic>
        <p:nvPicPr>
          <p:cNvPr id="5" name="Content Placeholder 4">
            <a:extLst>
              <a:ext uri="{FF2B5EF4-FFF2-40B4-BE49-F238E27FC236}">
                <a16:creationId xmlns:a16="http://schemas.microsoft.com/office/drawing/2014/main" id="{65C0F144-D958-3873-C548-12AA3BCB1B8A}"/>
              </a:ext>
            </a:extLst>
          </p:cNvPr>
          <p:cNvPicPr>
            <a:picLocks noGrp="1" noChangeAspect="1"/>
          </p:cNvPicPr>
          <p:nvPr>
            <p:ph idx="1"/>
          </p:nvPr>
        </p:nvPicPr>
        <p:blipFill>
          <a:blip r:embed="rId2"/>
          <a:stretch>
            <a:fillRect/>
          </a:stretch>
        </p:blipFill>
        <p:spPr>
          <a:xfrm>
            <a:off x="1749287" y="768626"/>
            <a:ext cx="9148811" cy="5567228"/>
          </a:xfrm>
        </p:spPr>
      </p:pic>
    </p:spTree>
    <p:extLst>
      <p:ext uri="{BB962C8B-B14F-4D97-AF65-F5344CB8AC3E}">
        <p14:creationId xmlns:p14="http://schemas.microsoft.com/office/powerpoint/2010/main" val="55632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88B0-CA51-384F-C078-0EC0B575E9F1}"/>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98C95C27-803A-47B8-9B34-A2614B299081}"/>
              </a:ext>
            </a:extLst>
          </p:cNvPr>
          <p:cNvSpPr>
            <a:spLocks noGrp="1"/>
          </p:cNvSpPr>
          <p:nvPr>
            <p:ph idx="1"/>
          </p:nvPr>
        </p:nvSpPr>
        <p:spPr/>
        <p:txBody>
          <a:bodyPr/>
          <a:lstStyle/>
          <a:p>
            <a:pPr marL="0" indent="0">
              <a:buNone/>
            </a:pPr>
            <a:r>
              <a:rPr lang="en-US"/>
              <a:t> </a:t>
            </a:r>
            <a:endParaRPr lang="en-IN"/>
          </a:p>
        </p:txBody>
      </p:sp>
      <p:pic>
        <p:nvPicPr>
          <p:cNvPr id="7" name="Picture 6">
            <a:extLst>
              <a:ext uri="{FF2B5EF4-FFF2-40B4-BE49-F238E27FC236}">
                <a16:creationId xmlns:a16="http://schemas.microsoft.com/office/drawing/2014/main" id="{A78AD608-8CE3-B492-8491-C2667014E9CB}"/>
              </a:ext>
            </a:extLst>
          </p:cNvPr>
          <p:cNvPicPr>
            <a:picLocks noChangeAspect="1"/>
          </p:cNvPicPr>
          <p:nvPr/>
        </p:nvPicPr>
        <p:blipFill>
          <a:blip r:embed="rId2"/>
          <a:stretch>
            <a:fillRect/>
          </a:stretch>
        </p:blipFill>
        <p:spPr>
          <a:xfrm>
            <a:off x="1683027" y="677257"/>
            <a:ext cx="9104242" cy="5499706"/>
          </a:xfrm>
          <a:prstGeom prst="rect">
            <a:avLst/>
          </a:prstGeom>
        </p:spPr>
      </p:pic>
    </p:spTree>
    <p:extLst>
      <p:ext uri="{BB962C8B-B14F-4D97-AF65-F5344CB8AC3E}">
        <p14:creationId xmlns:p14="http://schemas.microsoft.com/office/powerpoint/2010/main" val="231874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11676</TotalTime>
  <Words>1281</Words>
  <Application>Microsoft Office PowerPoint</Application>
  <PresentationFormat>Widescreen</PresentationFormat>
  <Paragraphs>74</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vt:lpstr>
      <vt:lpstr>Calibri</vt:lpstr>
      <vt:lpstr>Calibri Light</vt:lpstr>
      <vt:lpstr>Gilroy</vt:lpstr>
      <vt:lpstr>Nunito</vt:lpstr>
      <vt:lpstr>SFPro-Medium</vt:lpstr>
      <vt:lpstr>SFPro-Regular</vt:lpstr>
      <vt:lpstr>Office Theme</vt:lpstr>
      <vt:lpstr> </vt:lpstr>
      <vt:lpstr> </vt:lpstr>
      <vt:lpstr> </vt:lpstr>
      <vt:lpstr> </vt:lpstr>
      <vt:lpstr> Does the Pod position number affect the amount spent on Ads for a specific period of time by a company? </vt:lpstr>
      <vt:lpstr> </vt:lpstr>
      <vt:lpstr>What is the share of various brands in TV airings and how has it changed from Q1 to Q4 in 2021? </vt:lpstr>
      <vt:lpstr> </vt:lpstr>
      <vt:lpstr> </vt:lpstr>
      <vt:lpstr> </vt:lpstr>
      <vt:lpstr> </vt:lpstr>
      <vt:lpstr> </vt:lpstr>
      <vt:lpstr>Conduct a competitive analysis for the brands and define advertisement strategy of different brands and how it differs across the brands.  </vt:lpstr>
      <vt:lpstr> </vt:lpstr>
      <vt:lpstr> </vt:lpstr>
      <vt:lpstr>Comparative analysis of how each brands differs</vt:lpstr>
      <vt:lpstr> </vt:lpstr>
      <vt:lpstr> </vt:lpstr>
      <vt:lpstr>Mahindra and Mahindra wants to run a digital ad campaign to   complement its existing TV ads in Q1 of 2022</vt:lpstr>
      <vt:lpstr>What’s Unique in Mahindra &amp; Mahindra Marketing? </vt:lpstr>
      <vt:lpstr> </vt:lpstr>
      <vt:lpstr>Based on the data from 2021, suggest a media plan to the CMO of Mahindra and Mahindra. Which audience should they target?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karishmaelan@outlook.com</dc:creator>
  <cp:lastModifiedBy>karishmaelan@outlook.com</cp:lastModifiedBy>
  <cp:revision>14</cp:revision>
  <dcterms:created xsi:type="dcterms:W3CDTF">2022-10-28T10:34:01Z</dcterms:created>
  <dcterms:modified xsi:type="dcterms:W3CDTF">2022-11-05T15:31:20Z</dcterms:modified>
</cp:coreProperties>
</file>