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9"/>
  </p:notesMasterIdLst>
  <p:sldIdLst>
    <p:sldId id="256" r:id="rId2"/>
    <p:sldId id="259" r:id="rId3"/>
    <p:sldId id="260" r:id="rId4"/>
    <p:sldId id="263" r:id="rId5"/>
    <p:sldId id="262" r:id="rId6"/>
    <p:sldId id="261" r:id="rId7"/>
    <p:sldId id="278" r:id="rId8"/>
    <p:sldId id="279" r:id="rId9"/>
    <p:sldId id="280" r:id="rId10"/>
    <p:sldId id="273" r:id="rId11"/>
    <p:sldId id="277" r:id="rId12"/>
    <p:sldId id="274" r:id="rId13"/>
    <p:sldId id="264" r:id="rId14"/>
    <p:sldId id="282" r:id="rId15"/>
    <p:sldId id="281" r:id="rId16"/>
    <p:sldId id="271" r:id="rId17"/>
    <p:sldId id="272" r:id="rId18"/>
  </p:sldIdLst>
  <p:sldSz cx="12192000" cy="6858000"/>
  <p:notesSz cx="6858000" cy="9144000"/>
  <p:defaultText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00"/>
    <p:restoredTop sz="94694"/>
  </p:normalViewPr>
  <p:slideViewPr>
    <p:cSldViewPr snapToGrid="0">
      <p:cViewPr varScale="1">
        <p:scale>
          <a:sx n="105" d="100"/>
          <a:sy n="105" d="100"/>
        </p:scale>
        <p:origin x="224"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F58674-88E5-4BFF-9F7C-3F4F124229B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2ABECB4-2E87-4360-A607-65410F8CA895}">
      <dgm:prSet/>
      <dgm:spPr/>
      <dgm:t>
        <a:bodyPr/>
        <a:lstStyle/>
        <a:p>
          <a:r>
            <a:rPr lang="en-US" b="0" i="0"/>
            <a:t>To build a data science pipeline to predict future sales of a product for the next month. </a:t>
          </a:r>
          <a:endParaRPr lang="en-US"/>
        </a:p>
      </dgm:t>
    </dgm:pt>
    <dgm:pt modelId="{17413594-C0DC-4B74-9FC2-8A71F3177055}" type="parTrans" cxnId="{C0EF7D8C-8C91-46A6-922F-9921BE45E6AF}">
      <dgm:prSet/>
      <dgm:spPr/>
      <dgm:t>
        <a:bodyPr/>
        <a:lstStyle/>
        <a:p>
          <a:endParaRPr lang="en-US"/>
        </a:p>
      </dgm:t>
    </dgm:pt>
    <dgm:pt modelId="{CDA52370-CBA7-4C7B-BDB1-805BB0E2636F}" type="sibTrans" cxnId="{C0EF7D8C-8C91-46A6-922F-9921BE45E6AF}">
      <dgm:prSet/>
      <dgm:spPr/>
      <dgm:t>
        <a:bodyPr/>
        <a:lstStyle/>
        <a:p>
          <a:endParaRPr lang="en-US"/>
        </a:p>
      </dgm:t>
    </dgm:pt>
    <dgm:pt modelId="{9E642B75-0392-407F-8A9B-3245E7A89106}">
      <dgm:prSet/>
      <dgm:spPr/>
      <dgm:t>
        <a:bodyPr/>
        <a:lstStyle/>
        <a:p>
          <a:r>
            <a:rPr lang="en-US" b="0" i="0" dirty="0"/>
            <a:t>This pipeline will include essential components like data loading, data preparation, model training, and forecasting. </a:t>
          </a:r>
          <a:endParaRPr lang="en-US" dirty="0"/>
        </a:p>
      </dgm:t>
    </dgm:pt>
    <dgm:pt modelId="{A375957C-8542-47C4-A903-B1280ABE6474}" type="parTrans" cxnId="{6AFBBEB6-A495-4BFD-8D91-EF848550FC6B}">
      <dgm:prSet/>
      <dgm:spPr/>
      <dgm:t>
        <a:bodyPr/>
        <a:lstStyle/>
        <a:p>
          <a:endParaRPr lang="en-US"/>
        </a:p>
      </dgm:t>
    </dgm:pt>
    <dgm:pt modelId="{D4C954E1-4906-4ED4-A193-1745AF7E5805}" type="sibTrans" cxnId="{6AFBBEB6-A495-4BFD-8D91-EF848550FC6B}">
      <dgm:prSet/>
      <dgm:spPr/>
      <dgm:t>
        <a:bodyPr/>
        <a:lstStyle/>
        <a:p>
          <a:endParaRPr lang="en-US"/>
        </a:p>
      </dgm:t>
    </dgm:pt>
    <dgm:pt modelId="{1F8299F2-C545-406A-9D61-574D5E68A7D7}">
      <dgm:prSet/>
      <dgm:spPr/>
      <dgm:t>
        <a:bodyPr/>
        <a:lstStyle/>
        <a:p>
          <a:r>
            <a:rPr lang="en-US" b="0" i="0"/>
            <a:t>By following these steps, we can gain valuable insights into future sales trends and make informed business decisions.</a:t>
          </a:r>
          <a:endParaRPr lang="en-US"/>
        </a:p>
      </dgm:t>
    </dgm:pt>
    <dgm:pt modelId="{4ED7580E-DA8E-4A9C-AD7B-55D11DD9BF49}" type="parTrans" cxnId="{AFA7C3E1-26CE-40A3-9F95-F7916BFAAA40}">
      <dgm:prSet/>
      <dgm:spPr/>
      <dgm:t>
        <a:bodyPr/>
        <a:lstStyle/>
        <a:p>
          <a:endParaRPr lang="en-US"/>
        </a:p>
      </dgm:t>
    </dgm:pt>
    <dgm:pt modelId="{E25A79F1-C9CA-4909-A71D-FDB893B74F1E}" type="sibTrans" cxnId="{AFA7C3E1-26CE-40A3-9F95-F7916BFAAA40}">
      <dgm:prSet/>
      <dgm:spPr/>
      <dgm:t>
        <a:bodyPr/>
        <a:lstStyle/>
        <a:p>
          <a:endParaRPr lang="en-US"/>
        </a:p>
      </dgm:t>
    </dgm:pt>
    <dgm:pt modelId="{BFA3FD20-CD57-47CC-8A9E-5F7682B8764D}" type="pres">
      <dgm:prSet presAssocID="{F7F58674-88E5-4BFF-9F7C-3F4F124229BE}" presName="root" presStyleCnt="0">
        <dgm:presLayoutVars>
          <dgm:dir/>
          <dgm:resizeHandles val="exact"/>
        </dgm:presLayoutVars>
      </dgm:prSet>
      <dgm:spPr/>
    </dgm:pt>
    <dgm:pt modelId="{217A06BE-B64B-46C8-9ADD-3A1C399FB9CE}" type="pres">
      <dgm:prSet presAssocID="{72ABECB4-2E87-4360-A607-65410F8CA895}" presName="compNode" presStyleCnt="0"/>
      <dgm:spPr/>
    </dgm:pt>
    <dgm:pt modelId="{F1DAFB68-8FCB-4898-83AE-06FD220B590C}" type="pres">
      <dgm:prSet presAssocID="{72ABECB4-2E87-4360-A607-65410F8CA895}" presName="bgRect" presStyleLbl="bgShp" presStyleIdx="0" presStyleCnt="3"/>
      <dgm:spPr/>
    </dgm:pt>
    <dgm:pt modelId="{C1578E53-018B-4D59-A889-A64569358A80}" type="pres">
      <dgm:prSet presAssocID="{72ABECB4-2E87-4360-A607-65410F8CA8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90D5C2CD-B262-439C-A789-9E4B479B79B0}" type="pres">
      <dgm:prSet presAssocID="{72ABECB4-2E87-4360-A607-65410F8CA895}" presName="spaceRect" presStyleCnt="0"/>
      <dgm:spPr/>
    </dgm:pt>
    <dgm:pt modelId="{37578E23-1678-4378-8BCF-F4D4948E84AD}" type="pres">
      <dgm:prSet presAssocID="{72ABECB4-2E87-4360-A607-65410F8CA895}" presName="parTx" presStyleLbl="revTx" presStyleIdx="0" presStyleCnt="3">
        <dgm:presLayoutVars>
          <dgm:chMax val="0"/>
          <dgm:chPref val="0"/>
        </dgm:presLayoutVars>
      </dgm:prSet>
      <dgm:spPr/>
    </dgm:pt>
    <dgm:pt modelId="{30F08089-F646-48E3-8480-2603BDE8EAF3}" type="pres">
      <dgm:prSet presAssocID="{CDA52370-CBA7-4C7B-BDB1-805BB0E2636F}" presName="sibTrans" presStyleCnt="0"/>
      <dgm:spPr/>
    </dgm:pt>
    <dgm:pt modelId="{F73C0424-B07A-4E8C-B14D-1BD9B2D56AA4}" type="pres">
      <dgm:prSet presAssocID="{9E642B75-0392-407F-8A9B-3245E7A89106}" presName="compNode" presStyleCnt="0"/>
      <dgm:spPr/>
    </dgm:pt>
    <dgm:pt modelId="{652EF2F1-143E-4630-B7B8-A980587EAD5B}" type="pres">
      <dgm:prSet presAssocID="{9E642B75-0392-407F-8A9B-3245E7A89106}" presName="bgRect" presStyleLbl="bgShp" presStyleIdx="1" presStyleCnt="3"/>
      <dgm:spPr/>
    </dgm:pt>
    <dgm:pt modelId="{48E9D6C3-C6EE-4099-923C-C658DECEDC27}" type="pres">
      <dgm:prSet presAssocID="{9E642B75-0392-407F-8A9B-3245E7A8910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EF6F9473-1E77-4C3E-BD1D-0982662E6C30}" type="pres">
      <dgm:prSet presAssocID="{9E642B75-0392-407F-8A9B-3245E7A89106}" presName="spaceRect" presStyleCnt="0"/>
      <dgm:spPr/>
    </dgm:pt>
    <dgm:pt modelId="{47C6F4F6-B581-4526-ACBA-438E649C115F}" type="pres">
      <dgm:prSet presAssocID="{9E642B75-0392-407F-8A9B-3245E7A89106}" presName="parTx" presStyleLbl="revTx" presStyleIdx="1" presStyleCnt="3">
        <dgm:presLayoutVars>
          <dgm:chMax val="0"/>
          <dgm:chPref val="0"/>
        </dgm:presLayoutVars>
      </dgm:prSet>
      <dgm:spPr/>
    </dgm:pt>
    <dgm:pt modelId="{43A653FC-8633-4136-9742-8C041B76ECAA}" type="pres">
      <dgm:prSet presAssocID="{D4C954E1-4906-4ED4-A193-1745AF7E5805}" presName="sibTrans" presStyleCnt="0"/>
      <dgm:spPr/>
    </dgm:pt>
    <dgm:pt modelId="{4FC21B11-552F-4A37-AB48-39958E393A87}" type="pres">
      <dgm:prSet presAssocID="{1F8299F2-C545-406A-9D61-574D5E68A7D7}" presName="compNode" presStyleCnt="0"/>
      <dgm:spPr/>
    </dgm:pt>
    <dgm:pt modelId="{866C1047-1DA8-467E-B8F4-B072F963B7E8}" type="pres">
      <dgm:prSet presAssocID="{1F8299F2-C545-406A-9D61-574D5E68A7D7}" presName="bgRect" presStyleLbl="bgShp" presStyleIdx="2" presStyleCnt="3"/>
      <dgm:spPr/>
    </dgm:pt>
    <dgm:pt modelId="{7FE5DFF3-C13B-4580-926F-D7A0F1AB1005}" type="pres">
      <dgm:prSet presAssocID="{1F8299F2-C545-406A-9D61-574D5E68A7D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2963F663-40EF-4272-84F5-E9DFB9F9F21E}" type="pres">
      <dgm:prSet presAssocID="{1F8299F2-C545-406A-9D61-574D5E68A7D7}" presName="spaceRect" presStyleCnt="0"/>
      <dgm:spPr/>
    </dgm:pt>
    <dgm:pt modelId="{59544F17-8939-480C-A3DC-ACA77FA1823B}" type="pres">
      <dgm:prSet presAssocID="{1F8299F2-C545-406A-9D61-574D5E68A7D7}" presName="parTx" presStyleLbl="revTx" presStyleIdx="2" presStyleCnt="3">
        <dgm:presLayoutVars>
          <dgm:chMax val="0"/>
          <dgm:chPref val="0"/>
        </dgm:presLayoutVars>
      </dgm:prSet>
      <dgm:spPr/>
    </dgm:pt>
  </dgm:ptLst>
  <dgm:cxnLst>
    <dgm:cxn modelId="{85A7D545-A2B6-40FB-B2C0-0AE5F8EF52C1}" type="presOf" srcId="{9E642B75-0392-407F-8A9B-3245E7A89106}" destId="{47C6F4F6-B581-4526-ACBA-438E649C115F}" srcOrd="0" destOrd="0" presId="urn:microsoft.com/office/officeart/2018/2/layout/IconVerticalSolidList"/>
    <dgm:cxn modelId="{C0EF7D8C-8C91-46A6-922F-9921BE45E6AF}" srcId="{F7F58674-88E5-4BFF-9F7C-3F4F124229BE}" destId="{72ABECB4-2E87-4360-A607-65410F8CA895}" srcOrd="0" destOrd="0" parTransId="{17413594-C0DC-4B74-9FC2-8A71F3177055}" sibTransId="{CDA52370-CBA7-4C7B-BDB1-805BB0E2636F}"/>
    <dgm:cxn modelId="{6AFBBEB6-A495-4BFD-8D91-EF848550FC6B}" srcId="{F7F58674-88E5-4BFF-9F7C-3F4F124229BE}" destId="{9E642B75-0392-407F-8A9B-3245E7A89106}" srcOrd="1" destOrd="0" parTransId="{A375957C-8542-47C4-A903-B1280ABE6474}" sibTransId="{D4C954E1-4906-4ED4-A193-1745AF7E5805}"/>
    <dgm:cxn modelId="{C29B21BD-6061-46F7-B99F-24CA295F766F}" type="presOf" srcId="{72ABECB4-2E87-4360-A607-65410F8CA895}" destId="{37578E23-1678-4378-8BCF-F4D4948E84AD}" srcOrd="0" destOrd="0" presId="urn:microsoft.com/office/officeart/2018/2/layout/IconVerticalSolidList"/>
    <dgm:cxn modelId="{AFA7C3E1-26CE-40A3-9F95-F7916BFAAA40}" srcId="{F7F58674-88E5-4BFF-9F7C-3F4F124229BE}" destId="{1F8299F2-C545-406A-9D61-574D5E68A7D7}" srcOrd="2" destOrd="0" parTransId="{4ED7580E-DA8E-4A9C-AD7B-55D11DD9BF49}" sibTransId="{E25A79F1-C9CA-4909-A71D-FDB893B74F1E}"/>
    <dgm:cxn modelId="{4670D5EC-2701-4D5F-A590-CA393AE39723}" type="presOf" srcId="{F7F58674-88E5-4BFF-9F7C-3F4F124229BE}" destId="{BFA3FD20-CD57-47CC-8A9E-5F7682B8764D}" srcOrd="0" destOrd="0" presId="urn:microsoft.com/office/officeart/2018/2/layout/IconVerticalSolidList"/>
    <dgm:cxn modelId="{09FB31F2-2042-4074-8D1E-4BC69FAF4E95}" type="presOf" srcId="{1F8299F2-C545-406A-9D61-574D5E68A7D7}" destId="{59544F17-8939-480C-A3DC-ACA77FA1823B}" srcOrd="0" destOrd="0" presId="urn:microsoft.com/office/officeart/2018/2/layout/IconVerticalSolidList"/>
    <dgm:cxn modelId="{3F594F5D-513E-432C-9ED6-1BA246002C7C}" type="presParOf" srcId="{BFA3FD20-CD57-47CC-8A9E-5F7682B8764D}" destId="{217A06BE-B64B-46C8-9ADD-3A1C399FB9CE}" srcOrd="0" destOrd="0" presId="urn:microsoft.com/office/officeart/2018/2/layout/IconVerticalSolidList"/>
    <dgm:cxn modelId="{25B74F45-47CD-4714-879F-E1746E380A73}" type="presParOf" srcId="{217A06BE-B64B-46C8-9ADD-3A1C399FB9CE}" destId="{F1DAFB68-8FCB-4898-83AE-06FD220B590C}" srcOrd="0" destOrd="0" presId="urn:microsoft.com/office/officeart/2018/2/layout/IconVerticalSolidList"/>
    <dgm:cxn modelId="{58488831-88D1-4463-BC35-47A88521FADC}" type="presParOf" srcId="{217A06BE-B64B-46C8-9ADD-3A1C399FB9CE}" destId="{C1578E53-018B-4D59-A889-A64569358A80}" srcOrd="1" destOrd="0" presId="urn:microsoft.com/office/officeart/2018/2/layout/IconVerticalSolidList"/>
    <dgm:cxn modelId="{8B5B0A67-ED1B-408A-96E0-A3BAD784D75C}" type="presParOf" srcId="{217A06BE-B64B-46C8-9ADD-3A1C399FB9CE}" destId="{90D5C2CD-B262-439C-A789-9E4B479B79B0}" srcOrd="2" destOrd="0" presId="urn:microsoft.com/office/officeart/2018/2/layout/IconVerticalSolidList"/>
    <dgm:cxn modelId="{1AAD6889-BA3C-40E6-962C-17FD7D1A4614}" type="presParOf" srcId="{217A06BE-B64B-46C8-9ADD-3A1C399FB9CE}" destId="{37578E23-1678-4378-8BCF-F4D4948E84AD}" srcOrd="3" destOrd="0" presId="urn:microsoft.com/office/officeart/2018/2/layout/IconVerticalSolidList"/>
    <dgm:cxn modelId="{B28F81AE-452A-446B-9465-8068B1888E9B}" type="presParOf" srcId="{BFA3FD20-CD57-47CC-8A9E-5F7682B8764D}" destId="{30F08089-F646-48E3-8480-2603BDE8EAF3}" srcOrd="1" destOrd="0" presId="urn:microsoft.com/office/officeart/2018/2/layout/IconVerticalSolidList"/>
    <dgm:cxn modelId="{4AD962D4-5F89-4E42-B508-992D54189325}" type="presParOf" srcId="{BFA3FD20-CD57-47CC-8A9E-5F7682B8764D}" destId="{F73C0424-B07A-4E8C-B14D-1BD9B2D56AA4}" srcOrd="2" destOrd="0" presId="urn:microsoft.com/office/officeart/2018/2/layout/IconVerticalSolidList"/>
    <dgm:cxn modelId="{C9829F8C-AF11-4385-A837-CB2BB46FB99C}" type="presParOf" srcId="{F73C0424-B07A-4E8C-B14D-1BD9B2D56AA4}" destId="{652EF2F1-143E-4630-B7B8-A980587EAD5B}" srcOrd="0" destOrd="0" presId="urn:microsoft.com/office/officeart/2018/2/layout/IconVerticalSolidList"/>
    <dgm:cxn modelId="{51DD037A-65BE-4B2C-9C9D-E2FF2AD5EE0B}" type="presParOf" srcId="{F73C0424-B07A-4E8C-B14D-1BD9B2D56AA4}" destId="{48E9D6C3-C6EE-4099-923C-C658DECEDC27}" srcOrd="1" destOrd="0" presId="urn:microsoft.com/office/officeart/2018/2/layout/IconVerticalSolidList"/>
    <dgm:cxn modelId="{59DFF27C-DFF0-4BEA-AA7A-EBAFB8CD95ED}" type="presParOf" srcId="{F73C0424-B07A-4E8C-B14D-1BD9B2D56AA4}" destId="{EF6F9473-1E77-4C3E-BD1D-0982662E6C30}" srcOrd="2" destOrd="0" presId="urn:microsoft.com/office/officeart/2018/2/layout/IconVerticalSolidList"/>
    <dgm:cxn modelId="{909463D3-9CD2-4CD5-9C68-8BB42C030B7F}" type="presParOf" srcId="{F73C0424-B07A-4E8C-B14D-1BD9B2D56AA4}" destId="{47C6F4F6-B581-4526-ACBA-438E649C115F}" srcOrd="3" destOrd="0" presId="urn:microsoft.com/office/officeart/2018/2/layout/IconVerticalSolidList"/>
    <dgm:cxn modelId="{1843BC69-FC43-4D80-ACCE-9D14B4069090}" type="presParOf" srcId="{BFA3FD20-CD57-47CC-8A9E-5F7682B8764D}" destId="{43A653FC-8633-4136-9742-8C041B76ECAA}" srcOrd="3" destOrd="0" presId="urn:microsoft.com/office/officeart/2018/2/layout/IconVerticalSolidList"/>
    <dgm:cxn modelId="{CE421DB6-2881-4A32-B059-08B2DB5B4725}" type="presParOf" srcId="{BFA3FD20-CD57-47CC-8A9E-5F7682B8764D}" destId="{4FC21B11-552F-4A37-AB48-39958E393A87}" srcOrd="4" destOrd="0" presId="urn:microsoft.com/office/officeart/2018/2/layout/IconVerticalSolidList"/>
    <dgm:cxn modelId="{B3C3C07B-DF32-4B29-9DA1-408AD87F7B53}" type="presParOf" srcId="{4FC21B11-552F-4A37-AB48-39958E393A87}" destId="{866C1047-1DA8-467E-B8F4-B072F963B7E8}" srcOrd="0" destOrd="0" presId="urn:microsoft.com/office/officeart/2018/2/layout/IconVerticalSolidList"/>
    <dgm:cxn modelId="{6B418F28-EFE1-4218-A4A5-1887B9EDE119}" type="presParOf" srcId="{4FC21B11-552F-4A37-AB48-39958E393A87}" destId="{7FE5DFF3-C13B-4580-926F-D7A0F1AB1005}" srcOrd="1" destOrd="0" presId="urn:microsoft.com/office/officeart/2018/2/layout/IconVerticalSolidList"/>
    <dgm:cxn modelId="{0D090E69-0D7F-408F-A673-BBD23F8D0242}" type="presParOf" srcId="{4FC21B11-552F-4A37-AB48-39958E393A87}" destId="{2963F663-40EF-4272-84F5-E9DFB9F9F21E}" srcOrd="2" destOrd="0" presId="urn:microsoft.com/office/officeart/2018/2/layout/IconVerticalSolidList"/>
    <dgm:cxn modelId="{02B88EC8-DA7A-4B7B-9C69-5B9EAD78712C}" type="presParOf" srcId="{4FC21B11-552F-4A37-AB48-39958E393A87}" destId="{59544F17-8939-480C-A3DC-ACA77FA1823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9ECB83-9159-4B73-BCA3-60814664341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5BE9407-D78A-4555-97EE-503BA12569C5}">
      <dgm:prSet/>
      <dgm:spPr/>
      <dgm:t>
        <a:bodyPr/>
        <a:lstStyle/>
        <a:p>
          <a:r>
            <a:rPr lang="en-GB"/>
            <a:t>Load data</a:t>
          </a:r>
          <a:endParaRPr lang="en-US"/>
        </a:p>
      </dgm:t>
    </dgm:pt>
    <dgm:pt modelId="{3DBA14E3-63CF-4549-A284-4FEAAB1DFACB}" type="parTrans" cxnId="{CB06B05F-7FC7-4BF0-9713-74A9B5F6F578}">
      <dgm:prSet/>
      <dgm:spPr/>
      <dgm:t>
        <a:bodyPr/>
        <a:lstStyle/>
        <a:p>
          <a:endParaRPr lang="en-US"/>
        </a:p>
      </dgm:t>
    </dgm:pt>
    <dgm:pt modelId="{E9C0D239-860C-4A96-AE54-6134287638FB}" type="sibTrans" cxnId="{CB06B05F-7FC7-4BF0-9713-74A9B5F6F578}">
      <dgm:prSet/>
      <dgm:spPr/>
      <dgm:t>
        <a:bodyPr/>
        <a:lstStyle/>
        <a:p>
          <a:endParaRPr lang="en-US"/>
        </a:p>
      </dgm:t>
    </dgm:pt>
    <dgm:pt modelId="{5C72A93E-BEC7-440A-AD03-1925230588A2}">
      <dgm:prSet/>
      <dgm:spPr/>
      <dgm:t>
        <a:bodyPr/>
        <a:lstStyle/>
        <a:p>
          <a:r>
            <a:rPr lang="en-GB"/>
            <a:t>Prepare data</a:t>
          </a:r>
          <a:endParaRPr lang="en-US"/>
        </a:p>
      </dgm:t>
    </dgm:pt>
    <dgm:pt modelId="{0083E21A-9344-472A-A774-41DF59088E83}" type="parTrans" cxnId="{0AF6250B-18F5-45E7-B766-76E4C683B903}">
      <dgm:prSet/>
      <dgm:spPr/>
      <dgm:t>
        <a:bodyPr/>
        <a:lstStyle/>
        <a:p>
          <a:endParaRPr lang="en-US"/>
        </a:p>
      </dgm:t>
    </dgm:pt>
    <dgm:pt modelId="{1647C9EA-DFFD-4FC5-8D9E-13EC820E9B76}" type="sibTrans" cxnId="{0AF6250B-18F5-45E7-B766-76E4C683B903}">
      <dgm:prSet/>
      <dgm:spPr/>
      <dgm:t>
        <a:bodyPr/>
        <a:lstStyle/>
        <a:p>
          <a:endParaRPr lang="en-US"/>
        </a:p>
      </dgm:t>
    </dgm:pt>
    <dgm:pt modelId="{F30A5980-6635-4754-9A9E-F12FF5046AE7}">
      <dgm:prSet/>
      <dgm:spPr/>
      <dgm:t>
        <a:bodyPr/>
        <a:lstStyle/>
        <a:p>
          <a:r>
            <a:rPr lang="en-GB"/>
            <a:t>Train model</a:t>
          </a:r>
          <a:endParaRPr lang="en-US"/>
        </a:p>
      </dgm:t>
    </dgm:pt>
    <dgm:pt modelId="{F282AB19-9472-4CB5-8309-A82874281889}" type="parTrans" cxnId="{6C685405-006F-4A22-9946-3FEBE141D427}">
      <dgm:prSet/>
      <dgm:spPr/>
      <dgm:t>
        <a:bodyPr/>
        <a:lstStyle/>
        <a:p>
          <a:endParaRPr lang="en-US"/>
        </a:p>
      </dgm:t>
    </dgm:pt>
    <dgm:pt modelId="{5772F865-299E-4E36-A7F1-226538F6543E}" type="sibTrans" cxnId="{6C685405-006F-4A22-9946-3FEBE141D427}">
      <dgm:prSet/>
      <dgm:spPr/>
      <dgm:t>
        <a:bodyPr/>
        <a:lstStyle/>
        <a:p>
          <a:endParaRPr lang="en-US"/>
        </a:p>
      </dgm:t>
    </dgm:pt>
    <dgm:pt modelId="{F40D1BA8-CCDE-4517-862D-E085EC26A572}">
      <dgm:prSet/>
      <dgm:spPr/>
      <dgm:t>
        <a:bodyPr/>
        <a:lstStyle/>
        <a:p>
          <a:r>
            <a:rPr lang="en-GB"/>
            <a:t>Forecast</a:t>
          </a:r>
          <a:endParaRPr lang="en-US"/>
        </a:p>
      </dgm:t>
    </dgm:pt>
    <dgm:pt modelId="{0E433F68-0B2D-430B-BCD6-4D62097B4645}" type="parTrans" cxnId="{C821B401-84AD-464E-B40D-DC4F32C24F86}">
      <dgm:prSet/>
      <dgm:spPr/>
      <dgm:t>
        <a:bodyPr/>
        <a:lstStyle/>
        <a:p>
          <a:endParaRPr lang="en-US"/>
        </a:p>
      </dgm:t>
    </dgm:pt>
    <dgm:pt modelId="{7525D87E-97AC-4A94-A1B4-37CB3D1F8B5A}" type="sibTrans" cxnId="{C821B401-84AD-464E-B40D-DC4F32C24F86}">
      <dgm:prSet/>
      <dgm:spPr/>
      <dgm:t>
        <a:bodyPr/>
        <a:lstStyle/>
        <a:p>
          <a:endParaRPr lang="en-US"/>
        </a:p>
      </dgm:t>
    </dgm:pt>
    <dgm:pt modelId="{58570623-11E0-4272-8BBB-F3B5913CCAF9}" type="pres">
      <dgm:prSet presAssocID="{5E9ECB83-9159-4B73-BCA3-608146643418}" presName="root" presStyleCnt="0">
        <dgm:presLayoutVars>
          <dgm:dir/>
          <dgm:resizeHandles val="exact"/>
        </dgm:presLayoutVars>
      </dgm:prSet>
      <dgm:spPr/>
    </dgm:pt>
    <dgm:pt modelId="{F281CEC0-48B5-44E4-966E-53BD37A506CB}" type="pres">
      <dgm:prSet presAssocID="{D5BE9407-D78A-4555-97EE-503BA12569C5}" presName="compNode" presStyleCnt="0"/>
      <dgm:spPr/>
    </dgm:pt>
    <dgm:pt modelId="{557EE4FE-9FCE-426E-8EF2-62C285EC6548}" type="pres">
      <dgm:prSet presAssocID="{D5BE9407-D78A-4555-97EE-503BA12569C5}" presName="bgRect" presStyleLbl="bgShp" presStyleIdx="0" presStyleCnt="4"/>
      <dgm:spPr/>
    </dgm:pt>
    <dgm:pt modelId="{264030FD-3B3B-4924-81E0-2BE5113E93C4}" type="pres">
      <dgm:prSet presAssocID="{D5BE9407-D78A-4555-97EE-503BA12569C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30F9E6E-624B-41F2-8A08-7954278F5721}" type="pres">
      <dgm:prSet presAssocID="{D5BE9407-D78A-4555-97EE-503BA12569C5}" presName="spaceRect" presStyleCnt="0"/>
      <dgm:spPr/>
    </dgm:pt>
    <dgm:pt modelId="{FF5860C1-2768-42B0-BB80-1397B6545373}" type="pres">
      <dgm:prSet presAssocID="{D5BE9407-D78A-4555-97EE-503BA12569C5}" presName="parTx" presStyleLbl="revTx" presStyleIdx="0" presStyleCnt="4">
        <dgm:presLayoutVars>
          <dgm:chMax val="0"/>
          <dgm:chPref val="0"/>
        </dgm:presLayoutVars>
      </dgm:prSet>
      <dgm:spPr/>
    </dgm:pt>
    <dgm:pt modelId="{C93D885D-304A-41AD-BBB8-45476EFE215C}" type="pres">
      <dgm:prSet presAssocID="{E9C0D239-860C-4A96-AE54-6134287638FB}" presName="sibTrans" presStyleCnt="0"/>
      <dgm:spPr/>
    </dgm:pt>
    <dgm:pt modelId="{FE47777B-138D-407E-B81A-327B7F1F4A73}" type="pres">
      <dgm:prSet presAssocID="{5C72A93E-BEC7-440A-AD03-1925230588A2}" presName="compNode" presStyleCnt="0"/>
      <dgm:spPr/>
    </dgm:pt>
    <dgm:pt modelId="{F5F328CA-227E-4AEB-94C1-84E5F578BEEE}" type="pres">
      <dgm:prSet presAssocID="{5C72A93E-BEC7-440A-AD03-1925230588A2}" presName="bgRect" presStyleLbl="bgShp" presStyleIdx="1" presStyleCnt="4"/>
      <dgm:spPr/>
    </dgm:pt>
    <dgm:pt modelId="{CF40129A-F28A-47E4-80E0-9A221EBCAFDA}" type="pres">
      <dgm:prSet presAssocID="{5C72A93E-BEC7-440A-AD03-1925230588A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List"/>
        </a:ext>
      </dgm:extLst>
    </dgm:pt>
    <dgm:pt modelId="{2D0A8676-5A4E-42D5-8B3A-D5946D610321}" type="pres">
      <dgm:prSet presAssocID="{5C72A93E-BEC7-440A-AD03-1925230588A2}" presName="spaceRect" presStyleCnt="0"/>
      <dgm:spPr/>
    </dgm:pt>
    <dgm:pt modelId="{9CEE3365-78B2-4F91-893B-C44C22724CA7}" type="pres">
      <dgm:prSet presAssocID="{5C72A93E-BEC7-440A-AD03-1925230588A2}" presName="parTx" presStyleLbl="revTx" presStyleIdx="1" presStyleCnt="4">
        <dgm:presLayoutVars>
          <dgm:chMax val="0"/>
          <dgm:chPref val="0"/>
        </dgm:presLayoutVars>
      </dgm:prSet>
      <dgm:spPr/>
    </dgm:pt>
    <dgm:pt modelId="{BDE8D718-B5F2-46BA-915A-13E91739D13D}" type="pres">
      <dgm:prSet presAssocID="{1647C9EA-DFFD-4FC5-8D9E-13EC820E9B76}" presName="sibTrans" presStyleCnt="0"/>
      <dgm:spPr/>
    </dgm:pt>
    <dgm:pt modelId="{C7BC0973-7BA5-43CB-9165-711C19ECDE77}" type="pres">
      <dgm:prSet presAssocID="{F30A5980-6635-4754-9A9E-F12FF5046AE7}" presName="compNode" presStyleCnt="0"/>
      <dgm:spPr/>
    </dgm:pt>
    <dgm:pt modelId="{C3FC73C3-C22E-472E-8E57-DA29471FCC10}" type="pres">
      <dgm:prSet presAssocID="{F30A5980-6635-4754-9A9E-F12FF5046AE7}" presName="bgRect" presStyleLbl="bgShp" presStyleIdx="2" presStyleCnt="4"/>
      <dgm:spPr/>
    </dgm:pt>
    <dgm:pt modelId="{851CE3C5-3E6B-4F85-8D7F-A9D0CF806307}" type="pres">
      <dgm:prSet presAssocID="{F30A5980-6635-4754-9A9E-F12FF5046AE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7D045ADE-E551-4E74-AA5B-099ED5D36AC1}" type="pres">
      <dgm:prSet presAssocID="{F30A5980-6635-4754-9A9E-F12FF5046AE7}" presName="spaceRect" presStyleCnt="0"/>
      <dgm:spPr/>
    </dgm:pt>
    <dgm:pt modelId="{CBA3404D-A8A9-4DF0-B5EE-AD0B6227F767}" type="pres">
      <dgm:prSet presAssocID="{F30A5980-6635-4754-9A9E-F12FF5046AE7}" presName="parTx" presStyleLbl="revTx" presStyleIdx="2" presStyleCnt="4">
        <dgm:presLayoutVars>
          <dgm:chMax val="0"/>
          <dgm:chPref val="0"/>
        </dgm:presLayoutVars>
      </dgm:prSet>
      <dgm:spPr/>
    </dgm:pt>
    <dgm:pt modelId="{DD792E98-B8DB-4535-A7E4-8064F50A804A}" type="pres">
      <dgm:prSet presAssocID="{5772F865-299E-4E36-A7F1-226538F6543E}" presName="sibTrans" presStyleCnt="0"/>
      <dgm:spPr/>
    </dgm:pt>
    <dgm:pt modelId="{F1FBBD9E-2C7B-4939-97B7-793957EA6ED2}" type="pres">
      <dgm:prSet presAssocID="{F40D1BA8-CCDE-4517-862D-E085EC26A572}" presName="compNode" presStyleCnt="0"/>
      <dgm:spPr/>
    </dgm:pt>
    <dgm:pt modelId="{AFF5B948-1844-4DB5-9E21-13E38E2E4D4C}" type="pres">
      <dgm:prSet presAssocID="{F40D1BA8-CCDE-4517-862D-E085EC26A572}" presName="bgRect" presStyleLbl="bgShp" presStyleIdx="3" presStyleCnt="4"/>
      <dgm:spPr/>
    </dgm:pt>
    <dgm:pt modelId="{942B3B9F-FB11-4106-9EE9-1FEAFB6C40B0}" type="pres">
      <dgm:prSet presAssocID="{F40D1BA8-CCDE-4517-862D-E085EC26A57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ain"/>
        </a:ext>
      </dgm:extLst>
    </dgm:pt>
    <dgm:pt modelId="{EA08D4BB-378A-4E52-8EB9-D4F05150CCDC}" type="pres">
      <dgm:prSet presAssocID="{F40D1BA8-CCDE-4517-862D-E085EC26A572}" presName="spaceRect" presStyleCnt="0"/>
      <dgm:spPr/>
    </dgm:pt>
    <dgm:pt modelId="{ADE56A77-727F-430E-8FAC-4A60978E169A}" type="pres">
      <dgm:prSet presAssocID="{F40D1BA8-CCDE-4517-862D-E085EC26A572}" presName="parTx" presStyleLbl="revTx" presStyleIdx="3" presStyleCnt="4">
        <dgm:presLayoutVars>
          <dgm:chMax val="0"/>
          <dgm:chPref val="0"/>
        </dgm:presLayoutVars>
      </dgm:prSet>
      <dgm:spPr/>
    </dgm:pt>
  </dgm:ptLst>
  <dgm:cxnLst>
    <dgm:cxn modelId="{C821B401-84AD-464E-B40D-DC4F32C24F86}" srcId="{5E9ECB83-9159-4B73-BCA3-608146643418}" destId="{F40D1BA8-CCDE-4517-862D-E085EC26A572}" srcOrd="3" destOrd="0" parTransId="{0E433F68-0B2D-430B-BCD6-4D62097B4645}" sibTransId="{7525D87E-97AC-4A94-A1B4-37CB3D1F8B5A}"/>
    <dgm:cxn modelId="{6C685405-006F-4A22-9946-3FEBE141D427}" srcId="{5E9ECB83-9159-4B73-BCA3-608146643418}" destId="{F30A5980-6635-4754-9A9E-F12FF5046AE7}" srcOrd="2" destOrd="0" parTransId="{F282AB19-9472-4CB5-8309-A82874281889}" sibTransId="{5772F865-299E-4E36-A7F1-226538F6543E}"/>
    <dgm:cxn modelId="{0AF6250B-18F5-45E7-B766-76E4C683B903}" srcId="{5E9ECB83-9159-4B73-BCA3-608146643418}" destId="{5C72A93E-BEC7-440A-AD03-1925230588A2}" srcOrd="1" destOrd="0" parTransId="{0083E21A-9344-472A-A774-41DF59088E83}" sibTransId="{1647C9EA-DFFD-4FC5-8D9E-13EC820E9B76}"/>
    <dgm:cxn modelId="{7C09A02D-EC41-415E-AA92-DAD2B63ED912}" type="presOf" srcId="{F30A5980-6635-4754-9A9E-F12FF5046AE7}" destId="{CBA3404D-A8A9-4DF0-B5EE-AD0B6227F767}" srcOrd="0" destOrd="0" presId="urn:microsoft.com/office/officeart/2018/2/layout/IconVerticalSolidList"/>
    <dgm:cxn modelId="{CB06B05F-7FC7-4BF0-9713-74A9B5F6F578}" srcId="{5E9ECB83-9159-4B73-BCA3-608146643418}" destId="{D5BE9407-D78A-4555-97EE-503BA12569C5}" srcOrd="0" destOrd="0" parTransId="{3DBA14E3-63CF-4549-A284-4FEAAB1DFACB}" sibTransId="{E9C0D239-860C-4A96-AE54-6134287638FB}"/>
    <dgm:cxn modelId="{E172CB61-F367-4EA9-9AD2-46F6798E2B35}" type="presOf" srcId="{5C72A93E-BEC7-440A-AD03-1925230588A2}" destId="{9CEE3365-78B2-4F91-893B-C44C22724CA7}" srcOrd="0" destOrd="0" presId="urn:microsoft.com/office/officeart/2018/2/layout/IconVerticalSolidList"/>
    <dgm:cxn modelId="{761DCB96-4F0C-408F-ADB4-FC1A740BBDF1}" type="presOf" srcId="{5E9ECB83-9159-4B73-BCA3-608146643418}" destId="{58570623-11E0-4272-8BBB-F3B5913CCAF9}" srcOrd="0" destOrd="0" presId="urn:microsoft.com/office/officeart/2018/2/layout/IconVerticalSolidList"/>
    <dgm:cxn modelId="{06FE92C0-F435-41B4-938E-2989DD1A55CA}" type="presOf" srcId="{F40D1BA8-CCDE-4517-862D-E085EC26A572}" destId="{ADE56A77-727F-430E-8FAC-4A60978E169A}" srcOrd="0" destOrd="0" presId="urn:microsoft.com/office/officeart/2018/2/layout/IconVerticalSolidList"/>
    <dgm:cxn modelId="{5EA34FCD-B194-465D-A465-D0795C83B9BB}" type="presOf" srcId="{D5BE9407-D78A-4555-97EE-503BA12569C5}" destId="{FF5860C1-2768-42B0-BB80-1397B6545373}" srcOrd="0" destOrd="0" presId="urn:microsoft.com/office/officeart/2018/2/layout/IconVerticalSolidList"/>
    <dgm:cxn modelId="{EF4F258E-E49D-49CC-868E-268B9657B40A}" type="presParOf" srcId="{58570623-11E0-4272-8BBB-F3B5913CCAF9}" destId="{F281CEC0-48B5-44E4-966E-53BD37A506CB}" srcOrd="0" destOrd="0" presId="urn:microsoft.com/office/officeart/2018/2/layout/IconVerticalSolidList"/>
    <dgm:cxn modelId="{5D6900C5-CCF8-40CC-A089-4EA04776A94F}" type="presParOf" srcId="{F281CEC0-48B5-44E4-966E-53BD37A506CB}" destId="{557EE4FE-9FCE-426E-8EF2-62C285EC6548}" srcOrd="0" destOrd="0" presId="urn:microsoft.com/office/officeart/2018/2/layout/IconVerticalSolidList"/>
    <dgm:cxn modelId="{245AF8AA-07EA-49E2-B31D-DF375EA3FD75}" type="presParOf" srcId="{F281CEC0-48B5-44E4-966E-53BD37A506CB}" destId="{264030FD-3B3B-4924-81E0-2BE5113E93C4}" srcOrd="1" destOrd="0" presId="urn:microsoft.com/office/officeart/2018/2/layout/IconVerticalSolidList"/>
    <dgm:cxn modelId="{D57E2582-3DB1-4244-8A89-A35F1E3A475F}" type="presParOf" srcId="{F281CEC0-48B5-44E4-966E-53BD37A506CB}" destId="{A30F9E6E-624B-41F2-8A08-7954278F5721}" srcOrd="2" destOrd="0" presId="urn:microsoft.com/office/officeart/2018/2/layout/IconVerticalSolidList"/>
    <dgm:cxn modelId="{47C756DA-2B69-4813-8DDC-2F3454DDC9A8}" type="presParOf" srcId="{F281CEC0-48B5-44E4-966E-53BD37A506CB}" destId="{FF5860C1-2768-42B0-BB80-1397B6545373}" srcOrd="3" destOrd="0" presId="urn:microsoft.com/office/officeart/2018/2/layout/IconVerticalSolidList"/>
    <dgm:cxn modelId="{9129ECCF-FDC8-4684-92DE-C01C4D038B77}" type="presParOf" srcId="{58570623-11E0-4272-8BBB-F3B5913CCAF9}" destId="{C93D885D-304A-41AD-BBB8-45476EFE215C}" srcOrd="1" destOrd="0" presId="urn:microsoft.com/office/officeart/2018/2/layout/IconVerticalSolidList"/>
    <dgm:cxn modelId="{35169845-FD46-4896-93B4-BF1ECFA9B063}" type="presParOf" srcId="{58570623-11E0-4272-8BBB-F3B5913CCAF9}" destId="{FE47777B-138D-407E-B81A-327B7F1F4A73}" srcOrd="2" destOrd="0" presId="urn:microsoft.com/office/officeart/2018/2/layout/IconVerticalSolidList"/>
    <dgm:cxn modelId="{1E06281A-2A33-473F-8294-1E3B20FAC51D}" type="presParOf" srcId="{FE47777B-138D-407E-B81A-327B7F1F4A73}" destId="{F5F328CA-227E-4AEB-94C1-84E5F578BEEE}" srcOrd="0" destOrd="0" presId="urn:microsoft.com/office/officeart/2018/2/layout/IconVerticalSolidList"/>
    <dgm:cxn modelId="{05AA9261-3751-437A-941D-7EE96A9E1AF5}" type="presParOf" srcId="{FE47777B-138D-407E-B81A-327B7F1F4A73}" destId="{CF40129A-F28A-47E4-80E0-9A221EBCAFDA}" srcOrd="1" destOrd="0" presId="urn:microsoft.com/office/officeart/2018/2/layout/IconVerticalSolidList"/>
    <dgm:cxn modelId="{77F9904E-B961-438F-A0B4-025E0605B83F}" type="presParOf" srcId="{FE47777B-138D-407E-B81A-327B7F1F4A73}" destId="{2D0A8676-5A4E-42D5-8B3A-D5946D610321}" srcOrd="2" destOrd="0" presId="urn:microsoft.com/office/officeart/2018/2/layout/IconVerticalSolidList"/>
    <dgm:cxn modelId="{F5338C7C-55FB-4172-8CEB-10A99627CC81}" type="presParOf" srcId="{FE47777B-138D-407E-B81A-327B7F1F4A73}" destId="{9CEE3365-78B2-4F91-893B-C44C22724CA7}" srcOrd="3" destOrd="0" presId="urn:microsoft.com/office/officeart/2018/2/layout/IconVerticalSolidList"/>
    <dgm:cxn modelId="{9BDD243F-1B4E-4FD4-BE05-0CA42E76D9E9}" type="presParOf" srcId="{58570623-11E0-4272-8BBB-F3B5913CCAF9}" destId="{BDE8D718-B5F2-46BA-915A-13E91739D13D}" srcOrd="3" destOrd="0" presId="urn:microsoft.com/office/officeart/2018/2/layout/IconVerticalSolidList"/>
    <dgm:cxn modelId="{0B112377-A7ED-4B26-A8B7-4BAD67B6864B}" type="presParOf" srcId="{58570623-11E0-4272-8BBB-F3B5913CCAF9}" destId="{C7BC0973-7BA5-43CB-9165-711C19ECDE77}" srcOrd="4" destOrd="0" presId="urn:microsoft.com/office/officeart/2018/2/layout/IconVerticalSolidList"/>
    <dgm:cxn modelId="{7853E140-6FB7-465E-921B-E4215D512006}" type="presParOf" srcId="{C7BC0973-7BA5-43CB-9165-711C19ECDE77}" destId="{C3FC73C3-C22E-472E-8E57-DA29471FCC10}" srcOrd="0" destOrd="0" presId="urn:microsoft.com/office/officeart/2018/2/layout/IconVerticalSolidList"/>
    <dgm:cxn modelId="{89652B87-4C8E-460A-860F-AC8B0AA1B580}" type="presParOf" srcId="{C7BC0973-7BA5-43CB-9165-711C19ECDE77}" destId="{851CE3C5-3E6B-4F85-8D7F-A9D0CF806307}" srcOrd="1" destOrd="0" presId="urn:microsoft.com/office/officeart/2018/2/layout/IconVerticalSolidList"/>
    <dgm:cxn modelId="{E943ABAF-E6CF-4DBC-BE27-9381C903B9B9}" type="presParOf" srcId="{C7BC0973-7BA5-43CB-9165-711C19ECDE77}" destId="{7D045ADE-E551-4E74-AA5B-099ED5D36AC1}" srcOrd="2" destOrd="0" presId="urn:microsoft.com/office/officeart/2018/2/layout/IconVerticalSolidList"/>
    <dgm:cxn modelId="{42DBDF4C-8B8D-45A5-B783-1C93AE61CC21}" type="presParOf" srcId="{C7BC0973-7BA5-43CB-9165-711C19ECDE77}" destId="{CBA3404D-A8A9-4DF0-B5EE-AD0B6227F767}" srcOrd="3" destOrd="0" presId="urn:microsoft.com/office/officeart/2018/2/layout/IconVerticalSolidList"/>
    <dgm:cxn modelId="{12AAFA21-3B27-470B-B025-7EE13085D905}" type="presParOf" srcId="{58570623-11E0-4272-8BBB-F3B5913CCAF9}" destId="{DD792E98-B8DB-4535-A7E4-8064F50A804A}" srcOrd="5" destOrd="0" presId="urn:microsoft.com/office/officeart/2018/2/layout/IconVerticalSolidList"/>
    <dgm:cxn modelId="{1627007D-F9AE-4B1F-8324-F91181F9BFCF}" type="presParOf" srcId="{58570623-11E0-4272-8BBB-F3B5913CCAF9}" destId="{F1FBBD9E-2C7B-4939-97B7-793957EA6ED2}" srcOrd="6" destOrd="0" presId="urn:microsoft.com/office/officeart/2018/2/layout/IconVerticalSolidList"/>
    <dgm:cxn modelId="{3DA921FB-5947-4E34-8776-AC400FB9C61F}" type="presParOf" srcId="{F1FBBD9E-2C7B-4939-97B7-793957EA6ED2}" destId="{AFF5B948-1844-4DB5-9E21-13E38E2E4D4C}" srcOrd="0" destOrd="0" presId="urn:microsoft.com/office/officeart/2018/2/layout/IconVerticalSolidList"/>
    <dgm:cxn modelId="{8CFE0252-D7CB-4EC8-8AFA-0159BCA26F61}" type="presParOf" srcId="{F1FBBD9E-2C7B-4939-97B7-793957EA6ED2}" destId="{942B3B9F-FB11-4106-9EE9-1FEAFB6C40B0}" srcOrd="1" destOrd="0" presId="urn:microsoft.com/office/officeart/2018/2/layout/IconVerticalSolidList"/>
    <dgm:cxn modelId="{0CD5E076-6153-4641-A619-AF6BB9CCD5D9}" type="presParOf" srcId="{F1FBBD9E-2C7B-4939-97B7-793957EA6ED2}" destId="{EA08D4BB-378A-4E52-8EB9-D4F05150CCDC}" srcOrd="2" destOrd="0" presId="urn:microsoft.com/office/officeart/2018/2/layout/IconVerticalSolidList"/>
    <dgm:cxn modelId="{6421F95F-054E-4882-AEB6-2516EF27781D}" type="presParOf" srcId="{F1FBBD9E-2C7B-4939-97B7-793957EA6ED2}" destId="{ADE56A77-727F-430E-8FAC-4A60978E169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C4A847-E78D-4E95-B03F-F1D441D273F0}" type="doc">
      <dgm:prSet loTypeId="urn:microsoft.com/office/officeart/2005/8/layout/cycle6" loCatId="cycle" qsTypeId="urn:microsoft.com/office/officeart/2005/8/quickstyle/simple1" qsCatId="simple" csTypeId="urn:microsoft.com/office/officeart/2005/8/colors/accent2_2" csCatId="accent2"/>
      <dgm:spPr/>
      <dgm:t>
        <a:bodyPr/>
        <a:lstStyle/>
        <a:p>
          <a:endParaRPr lang="en-US"/>
        </a:p>
      </dgm:t>
    </dgm:pt>
    <dgm:pt modelId="{748DADF9-4DB5-4007-A47B-F0231DF034D0}">
      <dgm:prSet/>
      <dgm:spPr/>
      <dgm:t>
        <a:bodyPr/>
        <a:lstStyle/>
        <a:p>
          <a:r>
            <a:rPr lang="en-GB"/>
            <a:t>Importing the CSV file containing historical sales data</a:t>
          </a:r>
          <a:endParaRPr lang="en-US"/>
        </a:p>
      </dgm:t>
    </dgm:pt>
    <dgm:pt modelId="{75426736-6D9F-4CB7-A0C1-D0A443BDCB04}" type="parTrans" cxnId="{F3926F58-EC68-4C7B-A952-82E4D57101B4}">
      <dgm:prSet/>
      <dgm:spPr/>
      <dgm:t>
        <a:bodyPr/>
        <a:lstStyle/>
        <a:p>
          <a:endParaRPr lang="en-US"/>
        </a:p>
      </dgm:t>
    </dgm:pt>
    <dgm:pt modelId="{23653F89-B2ED-44BA-B0EA-CB0342CCE20A}" type="sibTrans" cxnId="{F3926F58-EC68-4C7B-A952-82E4D57101B4}">
      <dgm:prSet/>
      <dgm:spPr/>
      <dgm:t>
        <a:bodyPr/>
        <a:lstStyle/>
        <a:p>
          <a:endParaRPr lang="en-US"/>
        </a:p>
      </dgm:t>
    </dgm:pt>
    <dgm:pt modelId="{F83076C7-AF95-4460-B62A-546E1430F155}">
      <dgm:prSet/>
      <dgm:spPr/>
      <dgm:t>
        <a:bodyPr/>
        <a:lstStyle/>
        <a:p>
          <a:r>
            <a:rPr lang="en-GB"/>
            <a:t>Initial data checks to ensure data integrity and correctness</a:t>
          </a:r>
          <a:endParaRPr lang="en-US"/>
        </a:p>
      </dgm:t>
    </dgm:pt>
    <dgm:pt modelId="{4BD58B4F-B923-4E7A-9921-20585B710B88}" type="parTrans" cxnId="{8C063FAE-6907-4E81-AED7-43B6922CEB2A}">
      <dgm:prSet/>
      <dgm:spPr/>
      <dgm:t>
        <a:bodyPr/>
        <a:lstStyle/>
        <a:p>
          <a:endParaRPr lang="en-US"/>
        </a:p>
      </dgm:t>
    </dgm:pt>
    <dgm:pt modelId="{BC67202F-CA6F-4DF6-ABFF-D3DE57002420}" type="sibTrans" cxnId="{8C063FAE-6907-4E81-AED7-43B6922CEB2A}">
      <dgm:prSet/>
      <dgm:spPr/>
      <dgm:t>
        <a:bodyPr/>
        <a:lstStyle/>
        <a:p>
          <a:endParaRPr lang="en-US"/>
        </a:p>
      </dgm:t>
    </dgm:pt>
    <dgm:pt modelId="{0B377381-4D9C-124C-B4D7-C1D51F3BC9AC}" type="pres">
      <dgm:prSet presAssocID="{21C4A847-E78D-4E95-B03F-F1D441D273F0}" presName="cycle" presStyleCnt="0">
        <dgm:presLayoutVars>
          <dgm:dir/>
          <dgm:resizeHandles val="exact"/>
        </dgm:presLayoutVars>
      </dgm:prSet>
      <dgm:spPr/>
    </dgm:pt>
    <dgm:pt modelId="{C1C7835D-F627-3640-A86B-9951458A6172}" type="pres">
      <dgm:prSet presAssocID="{748DADF9-4DB5-4007-A47B-F0231DF034D0}" presName="node" presStyleLbl="node1" presStyleIdx="0" presStyleCnt="2">
        <dgm:presLayoutVars>
          <dgm:bulletEnabled val="1"/>
        </dgm:presLayoutVars>
      </dgm:prSet>
      <dgm:spPr/>
    </dgm:pt>
    <dgm:pt modelId="{6A981D9C-0C5E-134B-962E-D010CD56C344}" type="pres">
      <dgm:prSet presAssocID="{748DADF9-4DB5-4007-A47B-F0231DF034D0}" presName="spNode" presStyleCnt="0"/>
      <dgm:spPr/>
    </dgm:pt>
    <dgm:pt modelId="{1B0B3FDD-2AB3-3E47-BCF6-8F56B50237DD}" type="pres">
      <dgm:prSet presAssocID="{23653F89-B2ED-44BA-B0EA-CB0342CCE20A}" presName="sibTrans" presStyleLbl="sibTrans1D1" presStyleIdx="0" presStyleCnt="2"/>
      <dgm:spPr/>
    </dgm:pt>
    <dgm:pt modelId="{5D99AD6D-77A0-F348-AEA8-08DE5D7E56E4}" type="pres">
      <dgm:prSet presAssocID="{F83076C7-AF95-4460-B62A-546E1430F155}" presName="node" presStyleLbl="node1" presStyleIdx="1" presStyleCnt="2">
        <dgm:presLayoutVars>
          <dgm:bulletEnabled val="1"/>
        </dgm:presLayoutVars>
      </dgm:prSet>
      <dgm:spPr/>
    </dgm:pt>
    <dgm:pt modelId="{A5DE5BA9-25D9-4A41-838B-08BB4455562F}" type="pres">
      <dgm:prSet presAssocID="{F83076C7-AF95-4460-B62A-546E1430F155}" presName="spNode" presStyleCnt="0"/>
      <dgm:spPr/>
    </dgm:pt>
    <dgm:pt modelId="{EF88D9BD-5D2B-C54E-8DE0-F880BBA39F90}" type="pres">
      <dgm:prSet presAssocID="{BC67202F-CA6F-4DF6-ABFF-D3DE57002420}" presName="sibTrans" presStyleLbl="sibTrans1D1" presStyleIdx="1" presStyleCnt="2"/>
      <dgm:spPr/>
    </dgm:pt>
  </dgm:ptLst>
  <dgm:cxnLst>
    <dgm:cxn modelId="{F3926F58-EC68-4C7B-A952-82E4D57101B4}" srcId="{21C4A847-E78D-4E95-B03F-F1D441D273F0}" destId="{748DADF9-4DB5-4007-A47B-F0231DF034D0}" srcOrd="0" destOrd="0" parTransId="{75426736-6D9F-4CB7-A0C1-D0A443BDCB04}" sibTransId="{23653F89-B2ED-44BA-B0EA-CB0342CCE20A}"/>
    <dgm:cxn modelId="{5441BF5A-AD12-C342-B386-1C790189C9DF}" type="presOf" srcId="{F83076C7-AF95-4460-B62A-546E1430F155}" destId="{5D99AD6D-77A0-F348-AEA8-08DE5D7E56E4}" srcOrd="0" destOrd="0" presId="urn:microsoft.com/office/officeart/2005/8/layout/cycle6"/>
    <dgm:cxn modelId="{963790A8-6A7A-9941-AA5C-925C9AEC55E6}" type="presOf" srcId="{BC67202F-CA6F-4DF6-ABFF-D3DE57002420}" destId="{EF88D9BD-5D2B-C54E-8DE0-F880BBA39F90}" srcOrd="0" destOrd="0" presId="urn:microsoft.com/office/officeart/2005/8/layout/cycle6"/>
    <dgm:cxn modelId="{2853CEA8-EF2F-874E-8856-788571E465C9}" type="presOf" srcId="{23653F89-B2ED-44BA-B0EA-CB0342CCE20A}" destId="{1B0B3FDD-2AB3-3E47-BCF6-8F56B50237DD}" srcOrd="0" destOrd="0" presId="urn:microsoft.com/office/officeart/2005/8/layout/cycle6"/>
    <dgm:cxn modelId="{8C063FAE-6907-4E81-AED7-43B6922CEB2A}" srcId="{21C4A847-E78D-4E95-B03F-F1D441D273F0}" destId="{F83076C7-AF95-4460-B62A-546E1430F155}" srcOrd="1" destOrd="0" parTransId="{4BD58B4F-B923-4E7A-9921-20585B710B88}" sibTransId="{BC67202F-CA6F-4DF6-ABFF-D3DE57002420}"/>
    <dgm:cxn modelId="{CFF3A4C4-0E96-3F49-85E7-929F8E36DE11}" type="presOf" srcId="{748DADF9-4DB5-4007-A47B-F0231DF034D0}" destId="{C1C7835D-F627-3640-A86B-9951458A6172}" srcOrd="0" destOrd="0" presId="urn:microsoft.com/office/officeart/2005/8/layout/cycle6"/>
    <dgm:cxn modelId="{12B154FB-122D-4E4C-BD7D-9A52D45063F0}" type="presOf" srcId="{21C4A847-E78D-4E95-B03F-F1D441D273F0}" destId="{0B377381-4D9C-124C-B4D7-C1D51F3BC9AC}" srcOrd="0" destOrd="0" presId="urn:microsoft.com/office/officeart/2005/8/layout/cycle6"/>
    <dgm:cxn modelId="{CC7A4A95-DE45-DB4F-9476-8810BF35729C}" type="presParOf" srcId="{0B377381-4D9C-124C-B4D7-C1D51F3BC9AC}" destId="{C1C7835D-F627-3640-A86B-9951458A6172}" srcOrd="0" destOrd="0" presId="urn:microsoft.com/office/officeart/2005/8/layout/cycle6"/>
    <dgm:cxn modelId="{60573CB9-00F2-DD4D-95E8-7B03842513E1}" type="presParOf" srcId="{0B377381-4D9C-124C-B4D7-C1D51F3BC9AC}" destId="{6A981D9C-0C5E-134B-962E-D010CD56C344}" srcOrd="1" destOrd="0" presId="urn:microsoft.com/office/officeart/2005/8/layout/cycle6"/>
    <dgm:cxn modelId="{87035CB5-503E-E14E-BC0D-3179E0C1FAA3}" type="presParOf" srcId="{0B377381-4D9C-124C-B4D7-C1D51F3BC9AC}" destId="{1B0B3FDD-2AB3-3E47-BCF6-8F56B50237DD}" srcOrd="2" destOrd="0" presId="urn:microsoft.com/office/officeart/2005/8/layout/cycle6"/>
    <dgm:cxn modelId="{63C90360-8841-8044-839F-F4332EE79C66}" type="presParOf" srcId="{0B377381-4D9C-124C-B4D7-C1D51F3BC9AC}" destId="{5D99AD6D-77A0-F348-AEA8-08DE5D7E56E4}" srcOrd="3" destOrd="0" presId="urn:microsoft.com/office/officeart/2005/8/layout/cycle6"/>
    <dgm:cxn modelId="{CDF52030-C29B-4E45-950B-0B4EE7424A76}" type="presParOf" srcId="{0B377381-4D9C-124C-B4D7-C1D51F3BC9AC}" destId="{A5DE5BA9-25D9-4A41-838B-08BB4455562F}" srcOrd="4" destOrd="0" presId="urn:microsoft.com/office/officeart/2005/8/layout/cycle6"/>
    <dgm:cxn modelId="{254662C0-1E9B-A441-BDCD-C9E98C81F0A5}" type="presParOf" srcId="{0B377381-4D9C-124C-B4D7-C1D51F3BC9AC}" destId="{EF88D9BD-5D2B-C54E-8DE0-F880BBA39F90}" srcOrd="5"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AFB68-8FCB-4898-83AE-06FD220B590C}">
      <dsp:nvSpPr>
        <dsp:cNvPr id="0" name=""/>
        <dsp:cNvSpPr/>
      </dsp:nvSpPr>
      <dsp:spPr>
        <a:xfrm>
          <a:off x="0" y="656"/>
          <a:ext cx="6635260" cy="15371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578E53-018B-4D59-A889-A64569358A80}">
      <dsp:nvSpPr>
        <dsp:cNvPr id="0" name=""/>
        <dsp:cNvSpPr/>
      </dsp:nvSpPr>
      <dsp:spPr>
        <a:xfrm>
          <a:off x="464989" y="346516"/>
          <a:ext cx="845435" cy="8454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578E23-1678-4378-8BCF-F4D4948E84AD}">
      <dsp:nvSpPr>
        <dsp:cNvPr id="0" name=""/>
        <dsp:cNvSpPr/>
      </dsp:nvSpPr>
      <dsp:spPr>
        <a:xfrm>
          <a:off x="1775413" y="656"/>
          <a:ext cx="4859846" cy="1537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682" tIns="162682" rIns="162682" bIns="162682" numCol="1" spcCol="1270" anchor="ctr" anchorCtr="0">
          <a:noAutofit/>
        </a:bodyPr>
        <a:lstStyle/>
        <a:p>
          <a:pPr marL="0" lvl="0" indent="0" algn="l" defTabSz="1066800">
            <a:lnSpc>
              <a:spcPct val="90000"/>
            </a:lnSpc>
            <a:spcBef>
              <a:spcPct val="0"/>
            </a:spcBef>
            <a:spcAft>
              <a:spcPct val="35000"/>
            </a:spcAft>
            <a:buNone/>
          </a:pPr>
          <a:r>
            <a:rPr lang="en-US" sz="2400" b="0" i="0" kern="1200"/>
            <a:t>To build a data science pipeline to predict future sales of a product for the next month. </a:t>
          </a:r>
          <a:endParaRPr lang="en-US" sz="2400" kern="1200"/>
        </a:p>
      </dsp:txBody>
      <dsp:txXfrm>
        <a:off x="1775413" y="656"/>
        <a:ext cx="4859846" cy="1537154"/>
      </dsp:txXfrm>
    </dsp:sp>
    <dsp:sp modelId="{652EF2F1-143E-4630-B7B8-A980587EAD5B}">
      <dsp:nvSpPr>
        <dsp:cNvPr id="0" name=""/>
        <dsp:cNvSpPr/>
      </dsp:nvSpPr>
      <dsp:spPr>
        <a:xfrm>
          <a:off x="0" y="1922100"/>
          <a:ext cx="6635260" cy="15371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E9D6C3-C6EE-4099-923C-C658DECEDC27}">
      <dsp:nvSpPr>
        <dsp:cNvPr id="0" name=""/>
        <dsp:cNvSpPr/>
      </dsp:nvSpPr>
      <dsp:spPr>
        <a:xfrm>
          <a:off x="464989" y="2267959"/>
          <a:ext cx="845435" cy="8454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C6F4F6-B581-4526-ACBA-438E649C115F}">
      <dsp:nvSpPr>
        <dsp:cNvPr id="0" name=""/>
        <dsp:cNvSpPr/>
      </dsp:nvSpPr>
      <dsp:spPr>
        <a:xfrm>
          <a:off x="1775413" y="1922100"/>
          <a:ext cx="4859846" cy="1537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682" tIns="162682" rIns="162682" bIns="162682" numCol="1" spcCol="1270" anchor="ctr" anchorCtr="0">
          <a:noAutofit/>
        </a:bodyPr>
        <a:lstStyle/>
        <a:p>
          <a:pPr marL="0" lvl="0" indent="0" algn="l" defTabSz="1066800">
            <a:lnSpc>
              <a:spcPct val="90000"/>
            </a:lnSpc>
            <a:spcBef>
              <a:spcPct val="0"/>
            </a:spcBef>
            <a:spcAft>
              <a:spcPct val="35000"/>
            </a:spcAft>
            <a:buNone/>
          </a:pPr>
          <a:r>
            <a:rPr lang="en-US" sz="2400" b="0" i="0" kern="1200" dirty="0"/>
            <a:t>This pipeline will include essential components like data loading, data preparation, model training, and forecasting. </a:t>
          </a:r>
          <a:endParaRPr lang="en-US" sz="2400" kern="1200" dirty="0"/>
        </a:p>
      </dsp:txBody>
      <dsp:txXfrm>
        <a:off x="1775413" y="1922100"/>
        <a:ext cx="4859846" cy="1537154"/>
      </dsp:txXfrm>
    </dsp:sp>
    <dsp:sp modelId="{866C1047-1DA8-467E-B8F4-B072F963B7E8}">
      <dsp:nvSpPr>
        <dsp:cNvPr id="0" name=""/>
        <dsp:cNvSpPr/>
      </dsp:nvSpPr>
      <dsp:spPr>
        <a:xfrm>
          <a:off x="0" y="3843543"/>
          <a:ext cx="6635260" cy="15371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E5DFF3-C13B-4580-926F-D7A0F1AB1005}">
      <dsp:nvSpPr>
        <dsp:cNvPr id="0" name=""/>
        <dsp:cNvSpPr/>
      </dsp:nvSpPr>
      <dsp:spPr>
        <a:xfrm>
          <a:off x="464989" y="4189403"/>
          <a:ext cx="845435" cy="8454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544F17-8939-480C-A3DC-ACA77FA1823B}">
      <dsp:nvSpPr>
        <dsp:cNvPr id="0" name=""/>
        <dsp:cNvSpPr/>
      </dsp:nvSpPr>
      <dsp:spPr>
        <a:xfrm>
          <a:off x="1775413" y="3843543"/>
          <a:ext cx="4859846" cy="1537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682" tIns="162682" rIns="162682" bIns="162682" numCol="1" spcCol="1270" anchor="ctr" anchorCtr="0">
          <a:noAutofit/>
        </a:bodyPr>
        <a:lstStyle/>
        <a:p>
          <a:pPr marL="0" lvl="0" indent="0" algn="l" defTabSz="1066800">
            <a:lnSpc>
              <a:spcPct val="90000"/>
            </a:lnSpc>
            <a:spcBef>
              <a:spcPct val="0"/>
            </a:spcBef>
            <a:spcAft>
              <a:spcPct val="35000"/>
            </a:spcAft>
            <a:buNone/>
          </a:pPr>
          <a:r>
            <a:rPr lang="en-US" sz="2400" b="0" i="0" kern="1200"/>
            <a:t>By following these steps, we can gain valuable insights into future sales trends and make informed business decisions.</a:t>
          </a:r>
          <a:endParaRPr lang="en-US" sz="2400" kern="1200"/>
        </a:p>
      </dsp:txBody>
      <dsp:txXfrm>
        <a:off x="1775413" y="3843543"/>
        <a:ext cx="4859846" cy="1537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7EE4FE-9FCE-426E-8EF2-62C285EC6548}">
      <dsp:nvSpPr>
        <dsp:cNvPr id="0" name=""/>
        <dsp:cNvSpPr/>
      </dsp:nvSpPr>
      <dsp:spPr>
        <a:xfrm>
          <a:off x="0" y="2277"/>
          <a:ext cx="6240668" cy="1154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4030FD-3B3B-4924-81E0-2BE5113E93C4}">
      <dsp:nvSpPr>
        <dsp:cNvPr id="0" name=""/>
        <dsp:cNvSpPr/>
      </dsp:nvSpPr>
      <dsp:spPr>
        <a:xfrm>
          <a:off x="349107" y="261943"/>
          <a:ext cx="634740" cy="634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5860C1-2768-42B0-BB80-1397B6545373}">
      <dsp:nvSpPr>
        <dsp:cNvPr id="0" name=""/>
        <dsp:cNvSpPr/>
      </dsp:nvSpPr>
      <dsp:spPr>
        <a:xfrm>
          <a:off x="1332954" y="2277"/>
          <a:ext cx="4907714"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77900">
            <a:lnSpc>
              <a:spcPct val="90000"/>
            </a:lnSpc>
            <a:spcBef>
              <a:spcPct val="0"/>
            </a:spcBef>
            <a:spcAft>
              <a:spcPct val="35000"/>
            </a:spcAft>
            <a:buNone/>
          </a:pPr>
          <a:r>
            <a:rPr lang="en-GB" sz="2200" kern="1200"/>
            <a:t>Load data</a:t>
          </a:r>
          <a:endParaRPr lang="en-US" sz="2200" kern="1200"/>
        </a:p>
      </dsp:txBody>
      <dsp:txXfrm>
        <a:off x="1332954" y="2277"/>
        <a:ext cx="4907714" cy="1154072"/>
      </dsp:txXfrm>
    </dsp:sp>
    <dsp:sp modelId="{F5F328CA-227E-4AEB-94C1-84E5F578BEEE}">
      <dsp:nvSpPr>
        <dsp:cNvPr id="0" name=""/>
        <dsp:cNvSpPr/>
      </dsp:nvSpPr>
      <dsp:spPr>
        <a:xfrm>
          <a:off x="0" y="1444868"/>
          <a:ext cx="6240668" cy="1154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40129A-F28A-47E4-80E0-9A221EBCAFDA}">
      <dsp:nvSpPr>
        <dsp:cNvPr id="0" name=""/>
        <dsp:cNvSpPr/>
      </dsp:nvSpPr>
      <dsp:spPr>
        <a:xfrm>
          <a:off x="349107" y="1704534"/>
          <a:ext cx="634740" cy="634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EE3365-78B2-4F91-893B-C44C22724CA7}">
      <dsp:nvSpPr>
        <dsp:cNvPr id="0" name=""/>
        <dsp:cNvSpPr/>
      </dsp:nvSpPr>
      <dsp:spPr>
        <a:xfrm>
          <a:off x="1332954" y="1444868"/>
          <a:ext cx="4907714"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77900">
            <a:lnSpc>
              <a:spcPct val="90000"/>
            </a:lnSpc>
            <a:spcBef>
              <a:spcPct val="0"/>
            </a:spcBef>
            <a:spcAft>
              <a:spcPct val="35000"/>
            </a:spcAft>
            <a:buNone/>
          </a:pPr>
          <a:r>
            <a:rPr lang="en-GB" sz="2200" kern="1200"/>
            <a:t>Prepare data</a:t>
          </a:r>
          <a:endParaRPr lang="en-US" sz="2200" kern="1200"/>
        </a:p>
      </dsp:txBody>
      <dsp:txXfrm>
        <a:off x="1332954" y="1444868"/>
        <a:ext cx="4907714" cy="1154072"/>
      </dsp:txXfrm>
    </dsp:sp>
    <dsp:sp modelId="{C3FC73C3-C22E-472E-8E57-DA29471FCC10}">
      <dsp:nvSpPr>
        <dsp:cNvPr id="0" name=""/>
        <dsp:cNvSpPr/>
      </dsp:nvSpPr>
      <dsp:spPr>
        <a:xfrm>
          <a:off x="0" y="2887459"/>
          <a:ext cx="6240668" cy="1154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1CE3C5-3E6B-4F85-8D7F-A9D0CF806307}">
      <dsp:nvSpPr>
        <dsp:cNvPr id="0" name=""/>
        <dsp:cNvSpPr/>
      </dsp:nvSpPr>
      <dsp:spPr>
        <a:xfrm>
          <a:off x="349107" y="3147125"/>
          <a:ext cx="634740" cy="6347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A3404D-A8A9-4DF0-B5EE-AD0B6227F767}">
      <dsp:nvSpPr>
        <dsp:cNvPr id="0" name=""/>
        <dsp:cNvSpPr/>
      </dsp:nvSpPr>
      <dsp:spPr>
        <a:xfrm>
          <a:off x="1332954" y="2887459"/>
          <a:ext cx="4907714"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77900">
            <a:lnSpc>
              <a:spcPct val="90000"/>
            </a:lnSpc>
            <a:spcBef>
              <a:spcPct val="0"/>
            </a:spcBef>
            <a:spcAft>
              <a:spcPct val="35000"/>
            </a:spcAft>
            <a:buNone/>
          </a:pPr>
          <a:r>
            <a:rPr lang="en-GB" sz="2200" kern="1200"/>
            <a:t>Train model</a:t>
          </a:r>
          <a:endParaRPr lang="en-US" sz="2200" kern="1200"/>
        </a:p>
      </dsp:txBody>
      <dsp:txXfrm>
        <a:off x="1332954" y="2887459"/>
        <a:ext cx="4907714" cy="1154072"/>
      </dsp:txXfrm>
    </dsp:sp>
    <dsp:sp modelId="{AFF5B948-1844-4DB5-9E21-13E38E2E4D4C}">
      <dsp:nvSpPr>
        <dsp:cNvPr id="0" name=""/>
        <dsp:cNvSpPr/>
      </dsp:nvSpPr>
      <dsp:spPr>
        <a:xfrm>
          <a:off x="0" y="4330050"/>
          <a:ext cx="6240668" cy="1154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2B3B9F-FB11-4106-9EE9-1FEAFB6C40B0}">
      <dsp:nvSpPr>
        <dsp:cNvPr id="0" name=""/>
        <dsp:cNvSpPr/>
      </dsp:nvSpPr>
      <dsp:spPr>
        <a:xfrm>
          <a:off x="349107" y="4589716"/>
          <a:ext cx="634740" cy="6347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E56A77-727F-430E-8FAC-4A60978E169A}">
      <dsp:nvSpPr>
        <dsp:cNvPr id="0" name=""/>
        <dsp:cNvSpPr/>
      </dsp:nvSpPr>
      <dsp:spPr>
        <a:xfrm>
          <a:off x="1332954" y="4330050"/>
          <a:ext cx="4907714"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77900">
            <a:lnSpc>
              <a:spcPct val="90000"/>
            </a:lnSpc>
            <a:spcBef>
              <a:spcPct val="0"/>
            </a:spcBef>
            <a:spcAft>
              <a:spcPct val="35000"/>
            </a:spcAft>
            <a:buNone/>
          </a:pPr>
          <a:r>
            <a:rPr lang="en-GB" sz="2200" kern="1200"/>
            <a:t>Forecast</a:t>
          </a:r>
          <a:endParaRPr lang="en-US" sz="2200" kern="1200"/>
        </a:p>
      </dsp:txBody>
      <dsp:txXfrm>
        <a:off x="1332954" y="4330050"/>
        <a:ext cx="4907714" cy="11540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C7835D-F627-3640-A86B-9951458A6172}">
      <dsp:nvSpPr>
        <dsp:cNvPr id="0" name=""/>
        <dsp:cNvSpPr/>
      </dsp:nvSpPr>
      <dsp:spPr>
        <a:xfrm>
          <a:off x="1226" y="1782849"/>
          <a:ext cx="2713021" cy="176346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a:t>Importing the CSV file containing historical sales data</a:t>
          </a:r>
          <a:endParaRPr lang="en-US" sz="2500" kern="1200"/>
        </a:p>
      </dsp:txBody>
      <dsp:txXfrm>
        <a:off x="87311" y="1868934"/>
        <a:ext cx="2540851" cy="1591294"/>
      </dsp:txXfrm>
    </dsp:sp>
    <dsp:sp modelId="{1B0B3FDD-2AB3-3E47-BCF6-8F56B50237DD}">
      <dsp:nvSpPr>
        <dsp:cNvPr id="0" name=""/>
        <dsp:cNvSpPr/>
      </dsp:nvSpPr>
      <dsp:spPr>
        <a:xfrm>
          <a:off x="1357736" y="1167092"/>
          <a:ext cx="2994977" cy="2994977"/>
        </a:xfrm>
        <a:custGeom>
          <a:avLst/>
          <a:gdLst/>
          <a:ahLst/>
          <a:cxnLst/>
          <a:rect l="0" t="0" r="0" b="0"/>
          <a:pathLst>
            <a:path>
              <a:moveTo>
                <a:pt x="301519" y="596306"/>
              </a:moveTo>
              <a:arcTo wR="1497488" hR="1497488" stAng="13019918" swAng="6360165"/>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D99AD6D-77A0-F348-AEA8-08DE5D7E56E4}">
      <dsp:nvSpPr>
        <dsp:cNvPr id="0" name=""/>
        <dsp:cNvSpPr/>
      </dsp:nvSpPr>
      <dsp:spPr>
        <a:xfrm>
          <a:off x="2996203" y="1782849"/>
          <a:ext cx="2713021" cy="176346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a:t>Initial data checks to ensure data integrity and correctness</a:t>
          </a:r>
          <a:endParaRPr lang="en-US" sz="2500" kern="1200"/>
        </a:p>
      </dsp:txBody>
      <dsp:txXfrm>
        <a:off x="3082288" y="1868934"/>
        <a:ext cx="2540851" cy="1591294"/>
      </dsp:txXfrm>
    </dsp:sp>
    <dsp:sp modelId="{EF88D9BD-5D2B-C54E-8DE0-F880BBA39F90}">
      <dsp:nvSpPr>
        <dsp:cNvPr id="0" name=""/>
        <dsp:cNvSpPr/>
      </dsp:nvSpPr>
      <dsp:spPr>
        <a:xfrm>
          <a:off x="1357736" y="1167092"/>
          <a:ext cx="2994977" cy="2994977"/>
        </a:xfrm>
        <a:custGeom>
          <a:avLst/>
          <a:gdLst/>
          <a:ahLst/>
          <a:cxnLst/>
          <a:rect l="0" t="0" r="0" b="0"/>
          <a:pathLst>
            <a:path>
              <a:moveTo>
                <a:pt x="2693457" y="2398670"/>
              </a:moveTo>
              <a:arcTo wR="1497488" hR="1497488" stAng="2219918" swAng="6360165"/>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7E612B-EBCB-8740-8E0E-19C126A5A316}" type="datetimeFigureOut">
              <a:rPr lang="en-AT" smtClean="0"/>
              <a:t>22.07.24</a:t>
            </a:fld>
            <a:endParaRPr lang="en-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D6A622-221E-B944-AD6A-08F1D1E71735}" type="slidenum">
              <a:rPr lang="en-AT" smtClean="0"/>
              <a:t>‹#›</a:t>
            </a:fld>
            <a:endParaRPr lang="en-AT"/>
          </a:p>
        </p:txBody>
      </p:sp>
    </p:spTree>
    <p:extLst>
      <p:ext uri="{BB962C8B-B14F-4D97-AF65-F5344CB8AC3E}">
        <p14:creationId xmlns:p14="http://schemas.microsoft.com/office/powerpoint/2010/main" val="589206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E0D6A622-221E-B944-AD6A-08F1D1E71735}" type="slidenum">
              <a:rPr lang="en-AT" smtClean="0"/>
              <a:t>1</a:t>
            </a:fld>
            <a:endParaRPr lang="en-AT"/>
          </a:p>
        </p:txBody>
      </p:sp>
    </p:spTree>
    <p:extLst>
      <p:ext uri="{BB962C8B-B14F-4D97-AF65-F5344CB8AC3E}">
        <p14:creationId xmlns:p14="http://schemas.microsoft.com/office/powerpoint/2010/main" val="3291188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fld id="{17F50B8E-A176-49F2-A3C1-FEDA0200170B}" type="datetime2">
              <a:rPr lang="en-US" smtClean="0"/>
              <a:t>Monday, July 22, 2024</a:t>
            </a:fld>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88532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fld id="{0512A49D-4A7C-4944-9802-8EE0B5A6CEDD}" type="datetime2">
              <a:rPr lang="en-US" smtClean="0"/>
              <a:t>Monday, July 22, 2024</a:t>
            </a:fld>
            <a:endParaRPr lang="en-US"/>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059486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fld id="{5D689DDD-3B11-4150-8B39-3662C10D8BF9}" type="datetime2">
              <a:rPr lang="en-US" smtClean="0"/>
              <a:t>Monday, July 22, 2024</a:t>
            </a:fld>
            <a:endParaRPr lang="en-US"/>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464637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fld id="{57997BA6-BEF8-495F-ACCD-8D19769E4FC6}" type="datetime2">
              <a:rPr lang="en-US" smtClean="0"/>
              <a:t>Monday, July 22, 2024</a:t>
            </a:fld>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dirty="0"/>
              <a:t>Sample Footer Text</a:t>
            </a:r>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066456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fld id="{4857292D-4609-4E55-92E3-C12C6A1234E8}" type="datetime2">
              <a:rPr lang="en-US" smtClean="0"/>
              <a:t>Monday, July 22, 2024</a:t>
            </a:fld>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403443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fld id="{003E0E29-2C79-4A2A-B61C-A21B8362A50A}" type="datetime2">
              <a:rPr lang="en-US" smtClean="0"/>
              <a:t>Monday, July 22, 2024</a:t>
            </a:fld>
            <a:endParaRPr lang="en-US"/>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31620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fld id="{B0CA0177-5432-41AC-9593-8EC96BFF4F82}" type="datetime2">
              <a:rPr lang="en-US" smtClean="0"/>
              <a:t>Monday, July 22, 2024</a:t>
            </a:fld>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435289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fld id="{EED29A7B-B2F1-41A3-B969-4E25F618B967}" type="datetime2">
              <a:rPr lang="en-US" smtClean="0"/>
              <a:t>Monday, July 22, 2024</a:t>
            </a:fld>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768102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fld id="{4EE98B79-F222-4FD1-8713-07459E1B5004}" type="datetime2">
              <a:rPr lang="en-US" smtClean="0"/>
              <a:t>Monday, July 22, 2024</a:t>
            </a:fld>
            <a:endParaRPr lang="en-US"/>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228277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fld id="{792630FD-0818-4065-B5FE-410552D9B1BC}" type="datetime2">
              <a:rPr lang="en-US" smtClean="0"/>
              <a:t>Monday, July 22, 2024</a:t>
            </a:fld>
            <a:endParaRPr lang="en-US"/>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949150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fld id="{93C2D289-0EBF-40C7-B6E8-60285281F180}" type="datetime2">
              <a:rPr lang="en-US" smtClean="0"/>
              <a:t>Monday, July 22, 2024</a:t>
            </a:fld>
            <a:endParaRPr lang="en-US"/>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726297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000">
                <a:solidFill>
                  <a:schemeClr val="tx2"/>
                </a:solidFill>
              </a:defRPr>
            </a:lvl1pPr>
          </a:lstStyle>
          <a:p>
            <a:fld id="{94CDC665-7415-4DAF-AE09-B9BBC1907393}" type="datetime2">
              <a:rPr lang="en-US" smtClean="0"/>
              <a:t>Monday, July 22, 2024</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0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000">
                <a:solidFill>
                  <a:schemeClr val="tx2"/>
                </a:solidFill>
              </a:defRPr>
            </a:lvl1pPr>
          </a:lstStyle>
          <a:p>
            <a:fld id="{7BE69E03-4804-4553-A1EC-F089884EF50F}" type="slidenum">
              <a:rPr lang="en-US" smtClean="0"/>
              <a:t>‹#›</a:t>
            </a:fld>
            <a:endParaRPr lang="en-US"/>
          </a:p>
        </p:txBody>
      </p:sp>
    </p:spTree>
    <p:extLst>
      <p:ext uri="{BB962C8B-B14F-4D97-AF65-F5344CB8AC3E}">
        <p14:creationId xmlns:p14="http://schemas.microsoft.com/office/powerpoint/2010/main" val="26054590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0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neptune.ai/blog/improving-ml-model-performan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955B3A-C08D-43E6-ABEF-A4F616FB6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C719694A-8B4E-4127-9C08-9B8F39B6F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52D36E6B-D7EF-409B-B48D-1628C06EE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D8DDAD-6F61-72D5-D3C7-1BD15A73D9DF}"/>
              </a:ext>
            </a:extLst>
          </p:cNvPr>
          <p:cNvSpPr>
            <a:spLocks noGrp="1"/>
          </p:cNvSpPr>
          <p:nvPr>
            <p:ph type="ctrTitle"/>
          </p:nvPr>
        </p:nvSpPr>
        <p:spPr>
          <a:xfrm>
            <a:off x="1849824" y="3854831"/>
            <a:ext cx="9317260" cy="2156581"/>
          </a:xfrm>
        </p:spPr>
        <p:txBody>
          <a:bodyPr anchor="t">
            <a:normAutofit/>
          </a:bodyPr>
          <a:lstStyle/>
          <a:p>
            <a:br>
              <a:rPr lang="en-AT" sz="4000" dirty="0">
                <a:latin typeface="Arial" panose="020B0604020202020204" pitchFamily="34" charset="0"/>
                <a:cs typeface="Arial" panose="020B0604020202020204" pitchFamily="34" charset="0"/>
              </a:rPr>
            </a:br>
            <a:r>
              <a:rPr lang="en-GB" sz="4000" dirty="0"/>
              <a:t>Predict Future Sales of an item</a:t>
            </a:r>
            <a:endParaRPr lang="en-AT" sz="4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816D2053-BB10-4615-A38D-86EEC0D86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422144" cy="3599020"/>
          </a:xfrm>
          <a:prstGeom prst="rect">
            <a:avLst/>
          </a:prstGeom>
          <a:solidFill>
            <a:srgbClr val="85EAFF">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4" name="Picture 3" descr="3D Hologram from iPad">
            <a:extLst>
              <a:ext uri="{FF2B5EF4-FFF2-40B4-BE49-F238E27FC236}">
                <a16:creationId xmlns:a16="http://schemas.microsoft.com/office/drawing/2014/main" id="{9C75F853-75B8-23F6-31A4-8950D438FA28}"/>
              </a:ext>
            </a:extLst>
          </p:cNvPr>
          <p:cNvPicPr>
            <a:picLocks noChangeAspect="1"/>
          </p:cNvPicPr>
          <p:nvPr/>
        </p:nvPicPr>
        <p:blipFill>
          <a:blip r:embed="rId3"/>
          <a:srcRect t="25434" r="-1" b="25914"/>
          <a:stretch/>
        </p:blipFill>
        <p:spPr>
          <a:xfrm>
            <a:off x="422145" y="10"/>
            <a:ext cx="11082529" cy="3599011"/>
          </a:xfrm>
          <a:prstGeom prst="rect">
            <a:avLst/>
          </a:prstGeom>
        </p:spPr>
      </p:pic>
      <p:cxnSp>
        <p:nvCxnSpPr>
          <p:cNvPr id="17" name="Straight Connector 16">
            <a:extLst>
              <a:ext uri="{FF2B5EF4-FFF2-40B4-BE49-F238E27FC236}">
                <a16:creationId xmlns:a16="http://schemas.microsoft.com/office/drawing/2014/main" id="{CF2CC60F-C99A-48C5-856F-3C79856E9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85EAFF"/>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A2ED1C-4B10-41E7-9BF6-7447B99B98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85EAFF"/>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52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3EB2-8EE7-8FDB-635F-DBAFCA40559F}"/>
              </a:ext>
            </a:extLst>
          </p:cNvPr>
          <p:cNvSpPr>
            <a:spLocks noGrp="1"/>
          </p:cNvSpPr>
          <p:nvPr>
            <p:ph type="title"/>
          </p:nvPr>
        </p:nvSpPr>
        <p:spPr/>
        <p:txBody>
          <a:bodyPr/>
          <a:lstStyle/>
          <a:p>
            <a:r>
              <a:rPr lang="en-GB" dirty="0"/>
              <a:t>Impact of Promotions on Sales</a:t>
            </a:r>
            <a:endParaRPr lang="en-AT" dirty="0"/>
          </a:p>
        </p:txBody>
      </p:sp>
      <p:sp>
        <p:nvSpPr>
          <p:cNvPr id="5" name="Date Placeholder 4">
            <a:extLst>
              <a:ext uri="{FF2B5EF4-FFF2-40B4-BE49-F238E27FC236}">
                <a16:creationId xmlns:a16="http://schemas.microsoft.com/office/drawing/2014/main" id="{47401E3C-8CD8-3CDF-BB21-28EEC99CCBEF}"/>
              </a:ext>
            </a:extLst>
          </p:cNvPr>
          <p:cNvSpPr>
            <a:spLocks noGrp="1"/>
          </p:cNvSpPr>
          <p:nvPr>
            <p:ph type="dt" sz="half" idx="10"/>
          </p:nvPr>
        </p:nvSpPr>
        <p:spPr/>
        <p:txBody>
          <a:bodyPr/>
          <a:lstStyle/>
          <a:p>
            <a:fld id="{003E0E29-2C79-4A2A-B61C-A21B8362A50A}" type="datetime2">
              <a:rPr lang="en-US" smtClean="0"/>
              <a:t>Monday, July 22, 2024</a:t>
            </a:fld>
            <a:endParaRPr lang="en-US"/>
          </a:p>
        </p:txBody>
      </p:sp>
      <p:sp>
        <p:nvSpPr>
          <p:cNvPr id="6" name="Footer Placeholder 5">
            <a:extLst>
              <a:ext uri="{FF2B5EF4-FFF2-40B4-BE49-F238E27FC236}">
                <a16:creationId xmlns:a16="http://schemas.microsoft.com/office/drawing/2014/main" id="{6759FA40-4126-5F73-35AA-9EA95144755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4A6E47D0-F3A8-5738-9248-7059214EAFE1}"/>
              </a:ext>
            </a:extLst>
          </p:cNvPr>
          <p:cNvSpPr>
            <a:spLocks noGrp="1"/>
          </p:cNvSpPr>
          <p:nvPr>
            <p:ph type="sldNum" sz="quarter" idx="12"/>
          </p:nvPr>
        </p:nvSpPr>
        <p:spPr/>
        <p:txBody>
          <a:bodyPr/>
          <a:lstStyle/>
          <a:p>
            <a:fld id="{7BE69E03-4804-4553-A1EC-F089884EF50F}" type="slidenum">
              <a:rPr lang="en-US" smtClean="0"/>
              <a:t>10</a:t>
            </a:fld>
            <a:endParaRPr lang="en-US"/>
          </a:p>
        </p:txBody>
      </p:sp>
      <p:pic>
        <p:nvPicPr>
          <p:cNvPr id="2050" name="Picture 2">
            <a:extLst>
              <a:ext uri="{FF2B5EF4-FFF2-40B4-BE49-F238E27FC236}">
                <a16:creationId xmlns:a16="http://schemas.microsoft.com/office/drawing/2014/main" id="{C74E1D72-E476-A9F1-B1AA-0EB0DD09789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20624" y="3418613"/>
            <a:ext cx="3179380" cy="279506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F6ED2E0-6EA7-2CC8-4D98-8AAA2745737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3854824" y="3429000"/>
            <a:ext cx="3154178" cy="273731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3EA53F2-AC03-9F51-66E9-FB680E1AA0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4444" y="3429000"/>
            <a:ext cx="3359212" cy="265634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B0AA2D9-7F6B-3FEE-D1C6-C08098741581}"/>
              </a:ext>
            </a:extLst>
          </p:cNvPr>
          <p:cNvSpPr txBox="1"/>
          <p:nvPr/>
        </p:nvSpPr>
        <p:spPr>
          <a:xfrm>
            <a:off x="567559" y="1818290"/>
            <a:ext cx="10767636" cy="1754326"/>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Visualize monthly sales quantities over time, distinguishing between periods with and without promotions.</a:t>
            </a:r>
          </a:p>
          <a:p>
            <a:endParaRPr lang="en-GB" sz="1200" b="1" i="0" dirty="0">
              <a:solidFill>
                <a:srgbClr val="000000"/>
              </a:solidFill>
              <a:effectLst/>
              <a:highlight>
                <a:srgbClr val="FFFFFF"/>
              </a:highlight>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200" b="0" i="0" dirty="0">
                <a:solidFill>
                  <a:srgbClr val="000000"/>
                </a:solidFill>
                <a:effectLst/>
                <a:highlight>
                  <a:srgbClr val="FFFFFF"/>
                </a:highlight>
                <a:latin typeface="Arial" panose="020B0604020202020204" pitchFamily="34" charset="0"/>
                <a:cs typeface="Arial" panose="020B0604020202020204" pitchFamily="34" charset="0"/>
              </a:rPr>
              <a:t>The "Promotion" line generally stays higher than the "No Promotion" line throughout the year, indicating that promotions are effective in increasing sales. </a:t>
            </a:r>
          </a:p>
          <a:p>
            <a:pPr marL="171450" indent="-171450">
              <a:buFont typeface="Arial" panose="020B0604020202020204" pitchFamily="34" charset="0"/>
              <a:buChar char="•"/>
            </a:pPr>
            <a:r>
              <a:rPr lang="en-GB" sz="1200" b="0" i="0" dirty="0">
                <a:solidFill>
                  <a:srgbClr val="000000"/>
                </a:solidFill>
                <a:effectLst/>
                <a:highlight>
                  <a:srgbClr val="FFFFFF"/>
                </a:highlight>
                <a:latin typeface="Arial" panose="020B0604020202020204" pitchFamily="34" charset="0"/>
                <a:cs typeface="Arial" panose="020B0604020202020204" pitchFamily="34" charset="0"/>
              </a:rPr>
              <a:t>Both lines show a spike in sales during July and August, suggesting a seasonal trend likely due to holiday shopping. </a:t>
            </a:r>
          </a:p>
          <a:p>
            <a:pPr marL="171450" indent="-171450">
              <a:buFont typeface="Arial" panose="020B0604020202020204" pitchFamily="34" charset="0"/>
              <a:buChar char="•"/>
            </a:pPr>
            <a:r>
              <a:rPr lang="en-GB" sz="1200" b="0" i="0" dirty="0">
                <a:solidFill>
                  <a:srgbClr val="000000"/>
                </a:solidFill>
                <a:effectLst/>
                <a:highlight>
                  <a:srgbClr val="FFFFFF"/>
                </a:highlight>
                <a:latin typeface="Arial" panose="020B0604020202020204" pitchFamily="34" charset="0"/>
                <a:cs typeface="Arial" panose="020B0604020202020204" pitchFamily="34" charset="0"/>
              </a:rPr>
              <a:t>There is a noticeable drop in sales from December to January, which could be due to a specific market event or a correction after high sales in the preceding months.</a:t>
            </a:r>
          </a:p>
          <a:p>
            <a:pPr marL="171450" indent="-171450">
              <a:buFont typeface="Arial" panose="020B0604020202020204" pitchFamily="34" charset="0"/>
              <a:buChar char="•"/>
            </a:pPr>
            <a:r>
              <a:rPr lang="en-GB" sz="1200" dirty="0"/>
              <a:t>There seems to be a correlation between the spikes in the total sales quantity around June and the periods with promotions. If these spikes coincide with the promotions, it would  suggest that promotions </a:t>
            </a:r>
            <a:r>
              <a:rPr lang="en-GB" sz="1200" b="1" dirty="0"/>
              <a:t>might</a:t>
            </a:r>
            <a:r>
              <a:rPr lang="en-GB" sz="1200" dirty="0"/>
              <a:t> be associated with increased sales quantity.</a:t>
            </a:r>
          </a:p>
          <a:p>
            <a:pPr marL="171450" indent="-171450">
              <a:buFont typeface="Arial" panose="020B0604020202020204" pitchFamily="34" charset="0"/>
              <a:buChar char="•"/>
            </a:pPr>
            <a:endParaRPr lang="en-GB"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2047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484F5-0C54-8E60-F7D1-1821F4FE4357}"/>
              </a:ext>
            </a:extLst>
          </p:cNvPr>
          <p:cNvSpPr>
            <a:spLocks noGrp="1"/>
          </p:cNvSpPr>
          <p:nvPr>
            <p:ph type="title"/>
          </p:nvPr>
        </p:nvSpPr>
        <p:spPr>
          <a:xfrm>
            <a:off x="420624" y="877888"/>
            <a:ext cx="7399073" cy="425395"/>
          </a:xfrm>
        </p:spPr>
        <p:txBody>
          <a:bodyPr>
            <a:normAutofit fontScale="90000"/>
          </a:bodyPr>
          <a:lstStyle/>
          <a:p>
            <a:r>
              <a:rPr lang="en-AT" sz="4000" dirty="0">
                <a:latin typeface="Arial" panose="020B0604020202020204" pitchFamily="34" charset="0"/>
                <a:cs typeface="Arial" panose="020B0604020202020204" pitchFamily="34" charset="0"/>
              </a:rPr>
              <a:t>Temperature effect on Sales</a:t>
            </a:r>
          </a:p>
        </p:txBody>
      </p:sp>
      <p:sp>
        <p:nvSpPr>
          <p:cNvPr id="5" name="Date Placeholder 4">
            <a:extLst>
              <a:ext uri="{FF2B5EF4-FFF2-40B4-BE49-F238E27FC236}">
                <a16:creationId xmlns:a16="http://schemas.microsoft.com/office/drawing/2014/main" id="{9F098DB6-E229-68B4-77F9-8BFF0710FE41}"/>
              </a:ext>
            </a:extLst>
          </p:cNvPr>
          <p:cNvSpPr>
            <a:spLocks noGrp="1"/>
          </p:cNvSpPr>
          <p:nvPr>
            <p:ph type="dt" sz="half" idx="10"/>
          </p:nvPr>
        </p:nvSpPr>
        <p:spPr/>
        <p:txBody>
          <a:bodyPr/>
          <a:lstStyle/>
          <a:p>
            <a:fld id="{003E0E29-2C79-4A2A-B61C-A21B8362A50A}" type="datetime2">
              <a:rPr lang="en-US" smtClean="0"/>
              <a:t>Monday, July 22, 2024</a:t>
            </a:fld>
            <a:endParaRPr lang="en-US"/>
          </a:p>
        </p:txBody>
      </p:sp>
      <p:sp>
        <p:nvSpPr>
          <p:cNvPr id="6" name="Footer Placeholder 5">
            <a:extLst>
              <a:ext uri="{FF2B5EF4-FFF2-40B4-BE49-F238E27FC236}">
                <a16:creationId xmlns:a16="http://schemas.microsoft.com/office/drawing/2014/main" id="{7C76D5E1-E347-604B-ED55-ACBC6FD948F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0ACD40D-FF13-38E4-7BE2-12F2B36B6CCE}"/>
              </a:ext>
            </a:extLst>
          </p:cNvPr>
          <p:cNvSpPr>
            <a:spLocks noGrp="1"/>
          </p:cNvSpPr>
          <p:nvPr>
            <p:ph type="sldNum" sz="quarter" idx="12"/>
          </p:nvPr>
        </p:nvSpPr>
        <p:spPr/>
        <p:txBody>
          <a:bodyPr/>
          <a:lstStyle/>
          <a:p>
            <a:fld id="{7BE69E03-4804-4553-A1EC-F089884EF50F}" type="slidenum">
              <a:rPr lang="en-US" smtClean="0"/>
              <a:t>11</a:t>
            </a:fld>
            <a:endParaRPr lang="en-US"/>
          </a:p>
        </p:txBody>
      </p:sp>
      <p:pic>
        <p:nvPicPr>
          <p:cNvPr id="1026" name="Picture 2">
            <a:extLst>
              <a:ext uri="{FF2B5EF4-FFF2-40B4-BE49-F238E27FC236}">
                <a16:creationId xmlns:a16="http://schemas.microsoft.com/office/drawing/2014/main" id="{9FE13F21-A420-7095-9A09-3C1F01B4C35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78868" y="1090585"/>
            <a:ext cx="4169691" cy="28888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E2F0056E-B237-C7E5-D2DA-1C7028FBD34D}"/>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6884276" y="3940263"/>
            <a:ext cx="4358877" cy="22502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457BA23-524A-FF3E-6D0B-91FBB8DFDF1E}"/>
              </a:ext>
            </a:extLst>
          </p:cNvPr>
          <p:cNvSpPr txBox="1"/>
          <p:nvPr/>
        </p:nvSpPr>
        <p:spPr>
          <a:xfrm>
            <a:off x="972784" y="2413337"/>
            <a:ext cx="4845270" cy="2031325"/>
          </a:xfrm>
          <a:prstGeom prst="rect">
            <a:avLst/>
          </a:prstGeom>
          <a:noFill/>
        </p:spPr>
        <p:txBody>
          <a:bodyPr wrap="square" rtlCol="0">
            <a:spAutoFit/>
          </a:bodyPr>
          <a:lstStyle/>
          <a:p>
            <a:r>
              <a:rPr lang="en-GB" b="1" dirty="0"/>
              <a:t>Visualize the sales data over the same period</a:t>
            </a:r>
            <a:r>
              <a:rPr lang="en-GB" dirty="0"/>
              <a:t> to identify any trends or seasonal patterns and correlation.</a:t>
            </a:r>
          </a:p>
          <a:p>
            <a:pPr>
              <a:buFont typeface="+mj-lt"/>
              <a:buAutoNum type="arabicPeriod"/>
            </a:pPr>
            <a:endParaRPr lang="en-GB" dirty="0"/>
          </a:p>
          <a:p>
            <a:r>
              <a:rPr lang="en-GB" dirty="0"/>
              <a:t>It is seen from the plots that Sales peaked during the summer months and dropped during winter.</a:t>
            </a:r>
          </a:p>
        </p:txBody>
      </p:sp>
    </p:spTree>
    <p:extLst>
      <p:ext uri="{BB962C8B-B14F-4D97-AF65-F5344CB8AC3E}">
        <p14:creationId xmlns:p14="http://schemas.microsoft.com/office/powerpoint/2010/main" val="4533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B311-BA7C-9EF9-3602-356FFE05B9A3}"/>
              </a:ext>
            </a:extLst>
          </p:cNvPr>
          <p:cNvSpPr>
            <a:spLocks noGrp="1"/>
          </p:cNvSpPr>
          <p:nvPr>
            <p:ph type="title"/>
          </p:nvPr>
        </p:nvSpPr>
        <p:spPr>
          <a:xfrm>
            <a:off x="1734207" y="777766"/>
            <a:ext cx="9198842" cy="858220"/>
          </a:xfrm>
        </p:spPr>
        <p:txBody>
          <a:bodyPr>
            <a:normAutofit/>
          </a:bodyPr>
          <a:lstStyle/>
          <a:p>
            <a:r>
              <a:rPr lang="en-GB" sz="3200" dirty="0">
                <a:latin typeface="Arial" panose="020B0604020202020204" pitchFamily="34" charset="0"/>
                <a:cs typeface="Arial" panose="020B0604020202020204" pitchFamily="34" charset="0"/>
              </a:rPr>
              <a:t>Checking for Stationarity, Seasonality and Trends</a:t>
            </a:r>
            <a:endParaRPr lang="en-AT" sz="3200" dirty="0"/>
          </a:p>
        </p:txBody>
      </p:sp>
      <p:sp>
        <p:nvSpPr>
          <p:cNvPr id="4" name="Text Placeholder 3">
            <a:extLst>
              <a:ext uri="{FF2B5EF4-FFF2-40B4-BE49-F238E27FC236}">
                <a16:creationId xmlns:a16="http://schemas.microsoft.com/office/drawing/2014/main" id="{6119F1DE-4DE9-E995-0D79-015239B359E7}"/>
              </a:ext>
            </a:extLst>
          </p:cNvPr>
          <p:cNvSpPr>
            <a:spLocks noGrp="1"/>
          </p:cNvSpPr>
          <p:nvPr>
            <p:ph type="body" sz="half" idx="2"/>
          </p:nvPr>
        </p:nvSpPr>
        <p:spPr>
          <a:xfrm>
            <a:off x="1471448" y="1734206"/>
            <a:ext cx="4709896" cy="4227681"/>
          </a:xfrm>
        </p:spPr>
        <p:txBody>
          <a:bodyPr>
            <a:normAutofit/>
          </a:bodyPr>
          <a:lstStyle/>
          <a:p>
            <a:pPr marL="742950" lvl="1" indent="-285750">
              <a:buFont typeface="Arial" panose="020B0604020202020204" pitchFamily="34" charset="0"/>
              <a:buChar char="•"/>
            </a:pPr>
            <a:r>
              <a:rPr lang="en-GB" dirty="0"/>
              <a:t>Stationarity:</a:t>
            </a:r>
          </a:p>
          <a:p>
            <a:pPr marL="1143000" lvl="2" indent="-228600">
              <a:buFont typeface="Arial" panose="020B0604020202020204" pitchFamily="34" charset="0"/>
              <a:buChar char="•"/>
            </a:pPr>
            <a:r>
              <a:rPr lang="en-GB" dirty="0"/>
              <a:t> Augmented Dickey-Fuller (ADF) test</a:t>
            </a:r>
          </a:p>
          <a:p>
            <a:pPr marL="1143000" lvl="2" indent="-228600">
              <a:buFont typeface="Arial" panose="020B0604020202020204" pitchFamily="34" charset="0"/>
              <a:buChar char="•"/>
            </a:pPr>
            <a:r>
              <a:rPr lang="en-GB" dirty="0"/>
              <a:t>Data was found to be stationary</a:t>
            </a:r>
          </a:p>
          <a:p>
            <a:pPr marL="742950" lvl="1" indent="-285750">
              <a:buFont typeface="Arial" panose="020B0604020202020204" pitchFamily="34" charset="0"/>
              <a:buChar char="•"/>
            </a:pPr>
            <a:r>
              <a:rPr lang="en-GB" dirty="0"/>
              <a:t>Seasonality:</a:t>
            </a:r>
          </a:p>
          <a:p>
            <a:pPr marL="1143000" lvl="2" indent="-228600">
              <a:buFont typeface="Arial" panose="020B0604020202020204" pitchFamily="34" charset="0"/>
              <a:buChar char="•"/>
            </a:pPr>
            <a:r>
              <a:rPr lang="en-GB" dirty="0"/>
              <a:t>Seasonal decomposition of time series</a:t>
            </a:r>
          </a:p>
          <a:p>
            <a:pPr marL="1143000" lvl="2" indent="-228600">
              <a:buFont typeface="Arial" panose="020B0604020202020204" pitchFamily="34" charset="0"/>
              <a:buChar char="•"/>
            </a:pPr>
            <a:r>
              <a:rPr lang="en-GB" dirty="0">
                <a:solidFill>
                  <a:srgbClr val="000000"/>
                </a:solidFill>
                <a:highlight>
                  <a:srgbClr val="FFFFFF"/>
                </a:highlight>
                <a:latin typeface="Helvetica Neue" panose="02000503000000020004" pitchFamily="2" charset="0"/>
              </a:rPr>
              <a:t>S</a:t>
            </a:r>
            <a:r>
              <a:rPr lang="en-GB" b="0" i="0" dirty="0">
                <a:solidFill>
                  <a:srgbClr val="000000"/>
                </a:solidFill>
                <a:effectLst/>
                <a:highlight>
                  <a:srgbClr val="FFFFFF"/>
                </a:highlight>
                <a:latin typeface="Helvetica Neue" panose="02000503000000020004" pitchFamily="2" charset="0"/>
              </a:rPr>
              <a:t>easonal decomposition could not be performed as we had only 13 data points</a:t>
            </a:r>
            <a:endParaRPr lang="en-GB" dirty="0"/>
          </a:p>
          <a:p>
            <a:pPr marL="742950" lvl="1" indent="-285750">
              <a:buFont typeface="Arial" panose="020B0604020202020204" pitchFamily="34" charset="0"/>
              <a:buChar char="•"/>
            </a:pPr>
            <a:r>
              <a:rPr lang="en-GB" dirty="0"/>
              <a:t>Trend Analysis:</a:t>
            </a:r>
          </a:p>
          <a:p>
            <a:pPr marL="1143000" lvl="2" indent="-228600">
              <a:buFont typeface="Arial" panose="020B0604020202020204" pitchFamily="34" charset="0"/>
              <a:buChar char="•"/>
            </a:pPr>
            <a:r>
              <a:rPr lang="en-GB" dirty="0"/>
              <a:t>Fitting a linear regression model to check for trend.</a:t>
            </a:r>
          </a:p>
          <a:p>
            <a:pPr marL="1143000" lvl="2" indent="-228600">
              <a:buFont typeface="Arial" panose="020B0604020202020204" pitchFamily="34" charset="0"/>
              <a:buChar char="•"/>
            </a:pPr>
            <a:r>
              <a:rPr lang="en-GB" b="0" i="0" dirty="0">
                <a:solidFill>
                  <a:srgbClr val="000000"/>
                </a:solidFill>
                <a:effectLst/>
                <a:highlight>
                  <a:srgbClr val="FFFFFF"/>
                </a:highlight>
                <a:latin typeface="Helvetica Neue" panose="02000503000000020004" pitchFamily="2" charset="0"/>
              </a:rPr>
              <a:t>A negative slope indicates a downward trend.</a:t>
            </a:r>
            <a:endParaRPr lang="en-GB" dirty="0"/>
          </a:p>
          <a:p>
            <a:endParaRPr lang="en-AT" dirty="0"/>
          </a:p>
        </p:txBody>
      </p:sp>
      <p:sp>
        <p:nvSpPr>
          <p:cNvPr id="5" name="Date Placeholder 4">
            <a:extLst>
              <a:ext uri="{FF2B5EF4-FFF2-40B4-BE49-F238E27FC236}">
                <a16:creationId xmlns:a16="http://schemas.microsoft.com/office/drawing/2014/main" id="{B900F25F-CB03-DFA3-B945-494C12E11EF9}"/>
              </a:ext>
            </a:extLst>
          </p:cNvPr>
          <p:cNvSpPr>
            <a:spLocks noGrp="1"/>
          </p:cNvSpPr>
          <p:nvPr>
            <p:ph type="dt" sz="half" idx="10"/>
          </p:nvPr>
        </p:nvSpPr>
        <p:spPr/>
        <p:txBody>
          <a:bodyPr/>
          <a:lstStyle/>
          <a:p>
            <a:fld id="{792630FD-0818-4065-B5FE-410552D9B1BC}" type="datetime2">
              <a:rPr lang="en-US" smtClean="0"/>
              <a:t>Monday, July 22, 2024</a:t>
            </a:fld>
            <a:endParaRPr lang="en-US"/>
          </a:p>
        </p:txBody>
      </p:sp>
      <p:sp>
        <p:nvSpPr>
          <p:cNvPr id="6" name="Footer Placeholder 5">
            <a:extLst>
              <a:ext uri="{FF2B5EF4-FFF2-40B4-BE49-F238E27FC236}">
                <a16:creationId xmlns:a16="http://schemas.microsoft.com/office/drawing/2014/main" id="{2D0C7798-819F-736F-C60B-22068CBECC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3D36979-4038-F7E3-DC7A-B3F667814FC6}"/>
              </a:ext>
            </a:extLst>
          </p:cNvPr>
          <p:cNvSpPr>
            <a:spLocks noGrp="1"/>
          </p:cNvSpPr>
          <p:nvPr>
            <p:ph type="sldNum" sz="quarter" idx="12"/>
          </p:nvPr>
        </p:nvSpPr>
        <p:spPr/>
        <p:txBody>
          <a:bodyPr/>
          <a:lstStyle/>
          <a:p>
            <a:fld id="{7BE69E03-4804-4553-A1EC-F089884EF50F}" type="slidenum">
              <a:rPr lang="en-US" smtClean="0"/>
              <a:t>12</a:t>
            </a:fld>
            <a:endParaRPr lang="en-US"/>
          </a:p>
        </p:txBody>
      </p:sp>
      <p:pic>
        <p:nvPicPr>
          <p:cNvPr id="4098" name="Picture 2">
            <a:extLst>
              <a:ext uri="{FF2B5EF4-FFF2-40B4-BE49-F238E27FC236}">
                <a16:creationId xmlns:a16="http://schemas.microsoft.com/office/drawing/2014/main" id="{0A9FBCD8-D667-5DC1-F18B-30024BF4AC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29856" y="3992304"/>
            <a:ext cx="3703193" cy="209389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4652497-59F7-FC49-97C5-DF43CA60E8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828662"/>
            <a:ext cx="3922649" cy="1913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446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186370A-7D90-48F7-B93A-F5621720A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9" name="Rectangle 28">
            <a:extLst>
              <a:ext uri="{FF2B5EF4-FFF2-40B4-BE49-F238E27FC236}">
                <a16:creationId xmlns:a16="http://schemas.microsoft.com/office/drawing/2014/main" id="{1A9038BE-6A17-40FF-81FE-AB75B7190E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1" name="Rectangle 30">
            <a:extLst>
              <a:ext uri="{FF2B5EF4-FFF2-40B4-BE49-F238E27FC236}">
                <a16:creationId xmlns:a16="http://schemas.microsoft.com/office/drawing/2014/main" id="{0B746F1B-EB94-41AF-9BAF-6306744217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2C098B-088A-8C28-DD0A-6BD359A4F4A8}"/>
              </a:ext>
            </a:extLst>
          </p:cNvPr>
          <p:cNvSpPr>
            <a:spLocks noGrp="1"/>
          </p:cNvSpPr>
          <p:nvPr>
            <p:ph type="title"/>
          </p:nvPr>
        </p:nvSpPr>
        <p:spPr>
          <a:xfrm>
            <a:off x="1682496" y="768096"/>
            <a:ext cx="4110979" cy="877824"/>
          </a:xfrm>
        </p:spPr>
        <p:txBody>
          <a:bodyPr anchor="b">
            <a:normAutofit/>
          </a:bodyPr>
          <a:lstStyle/>
          <a:p>
            <a:r>
              <a:rPr lang="en-GB" sz="4800" dirty="0">
                <a:solidFill>
                  <a:schemeClr val="tx1"/>
                </a:solidFill>
              </a:rPr>
              <a:t>Train Model</a:t>
            </a:r>
            <a:endParaRPr lang="en-AT" sz="4800" dirty="0">
              <a:solidFill>
                <a:schemeClr val="tx1"/>
              </a:solidFill>
            </a:endParaRPr>
          </a:p>
        </p:txBody>
      </p:sp>
      <p:sp>
        <p:nvSpPr>
          <p:cNvPr id="6" name="Slide Number Placeholder 5">
            <a:extLst>
              <a:ext uri="{FF2B5EF4-FFF2-40B4-BE49-F238E27FC236}">
                <a16:creationId xmlns:a16="http://schemas.microsoft.com/office/drawing/2014/main" id="{1849D2D0-01BF-4A24-775E-808B14EF6ECA}"/>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13</a:t>
            </a:fld>
            <a:endParaRPr lang="en-US"/>
          </a:p>
        </p:txBody>
      </p:sp>
      <p:sp>
        <p:nvSpPr>
          <p:cNvPr id="3" name="Content Placeholder 2">
            <a:extLst>
              <a:ext uri="{FF2B5EF4-FFF2-40B4-BE49-F238E27FC236}">
                <a16:creationId xmlns:a16="http://schemas.microsoft.com/office/drawing/2014/main" id="{BADDB51A-9065-FC38-27CF-BCD08AD5F808}"/>
              </a:ext>
            </a:extLst>
          </p:cNvPr>
          <p:cNvSpPr>
            <a:spLocks noGrp="1"/>
          </p:cNvSpPr>
          <p:nvPr>
            <p:ph idx="1"/>
          </p:nvPr>
        </p:nvSpPr>
        <p:spPr>
          <a:xfrm>
            <a:off x="1443228" y="1660118"/>
            <a:ext cx="5370576" cy="4253083"/>
          </a:xfrm>
        </p:spPr>
        <p:txBody>
          <a:bodyPr anchor="t">
            <a:normAutofit fontScale="85000" lnSpcReduction="10000"/>
          </a:bodyPr>
          <a:lstStyle/>
          <a:p>
            <a:pPr>
              <a:lnSpc>
                <a:spcPct val="90000"/>
              </a:lnSpc>
              <a:buFont typeface="Arial" panose="020B0604020202020204" pitchFamily="34" charset="0"/>
              <a:buChar char="•"/>
            </a:pPr>
            <a:r>
              <a:rPr lang="en-GB" sz="2000" b="1" dirty="0">
                <a:solidFill>
                  <a:schemeClr val="tx1"/>
                </a:solidFill>
              </a:rPr>
              <a:t>Since the data is stationary,I will use ARIMA and LSTM to train the models</a:t>
            </a:r>
          </a:p>
          <a:p>
            <a:pPr>
              <a:lnSpc>
                <a:spcPct val="90000"/>
              </a:lnSpc>
              <a:buFont typeface="Arial" panose="020B0604020202020204" pitchFamily="34" charset="0"/>
              <a:buChar char="•"/>
            </a:pPr>
            <a:r>
              <a:rPr lang="en-GB" sz="2000" b="1" dirty="0">
                <a:solidFill>
                  <a:schemeClr val="tx1"/>
                </a:solidFill>
              </a:rPr>
              <a:t>ARIMA:</a:t>
            </a:r>
            <a:r>
              <a:rPr lang="en-GB" sz="2000" dirty="0">
                <a:solidFill>
                  <a:schemeClr val="tx1"/>
                </a:solidFill>
              </a:rPr>
              <a:t> Use techniques like stationarity checks, order selection (p, d, q), and model fitting using tools like statsmodels or auto.arima in Python.</a:t>
            </a:r>
          </a:p>
          <a:p>
            <a:pPr>
              <a:lnSpc>
                <a:spcPct val="90000"/>
              </a:lnSpc>
              <a:buFont typeface="Arial" panose="020B0604020202020204" pitchFamily="34" charset="0"/>
              <a:buChar char="•"/>
            </a:pPr>
            <a:r>
              <a:rPr lang="en-GB" sz="2000" b="1" dirty="0">
                <a:solidFill>
                  <a:schemeClr val="tx1"/>
                </a:solidFill>
              </a:rPr>
              <a:t>LSTM:</a:t>
            </a:r>
            <a:r>
              <a:rPr lang="en-GB" sz="2000" dirty="0">
                <a:solidFill>
                  <a:schemeClr val="tx1"/>
                </a:solidFill>
              </a:rPr>
              <a:t> Build and train an LSTM network using libraries like Keras . Experiment with hyperparameters like number of layers, neurons, and learning rate on the validation set.</a:t>
            </a:r>
          </a:p>
          <a:p>
            <a:pPr>
              <a:lnSpc>
                <a:spcPct val="90000"/>
              </a:lnSpc>
            </a:pPr>
            <a:r>
              <a:rPr lang="en-GB" sz="2000" b="1" dirty="0">
                <a:solidFill>
                  <a:schemeClr val="tx1"/>
                </a:solidFill>
              </a:rPr>
              <a:t>Evaluate on the testing set:</a:t>
            </a:r>
            <a:r>
              <a:rPr lang="en-GB" sz="2000" dirty="0">
                <a:solidFill>
                  <a:schemeClr val="tx1"/>
                </a:solidFill>
              </a:rPr>
              <a:t> Make predictions for the next X days using the trained models on the unseen testing data. Calculate the chosen error and accuracy metrics for each model.</a:t>
            </a:r>
          </a:p>
          <a:p>
            <a:pPr>
              <a:lnSpc>
                <a:spcPct val="90000"/>
              </a:lnSpc>
            </a:pPr>
            <a:r>
              <a:rPr lang="en-GB" sz="2000" b="1" dirty="0">
                <a:solidFill>
                  <a:schemeClr val="tx1"/>
                </a:solidFill>
              </a:rPr>
              <a:t>Compare performance:</a:t>
            </a:r>
            <a:r>
              <a:rPr lang="en-GB" sz="2000" dirty="0">
                <a:solidFill>
                  <a:schemeClr val="tx1"/>
                </a:solidFill>
              </a:rPr>
              <a:t> Analyze the calculated metrics. Lower error and higher accuracy values indicate better forecasting performance.</a:t>
            </a:r>
          </a:p>
          <a:p>
            <a:pPr>
              <a:lnSpc>
                <a:spcPct val="90000"/>
              </a:lnSpc>
              <a:buFont typeface="Arial" panose="020B0604020202020204" pitchFamily="34" charset="0"/>
              <a:buChar char="•"/>
            </a:pPr>
            <a:endParaRPr lang="en-GB" sz="2000" dirty="0">
              <a:solidFill>
                <a:schemeClr val="tx1"/>
              </a:solidFill>
            </a:endParaRPr>
          </a:p>
          <a:p>
            <a:pPr>
              <a:lnSpc>
                <a:spcPct val="90000"/>
              </a:lnSpc>
            </a:pPr>
            <a:endParaRPr lang="en-AT" sz="1100" dirty="0">
              <a:solidFill>
                <a:schemeClr val="tx1"/>
              </a:solidFill>
            </a:endParaRPr>
          </a:p>
        </p:txBody>
      </p:sp>
      <p:sp>
        <p:nvSpPr>
          <p:cNvPr id="33" name="Rectangle 32">
            <a:extLst>
              <a:ext uri="{FF2B5EF4-FFF2-40B4-BE49-F238E27FC236}">
                <a16:creationId xmlns:a16="http://schemas.microsoft.com/office/drawing/2014/main" id="{2C8ABDC5-2AC0-4E31-8744-FACDC1B33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96182" y="680186"/>
            <a:ext cx="688785" cy="5477813"/>
          </a:xfrm>
          <a:prstGeom prst="rect">
            <a:avLst/>
          </a:prstGeom>
          <a:solidFill>
            <a:srgbClr val="F3A42D">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8" name="Picture 7" descr="tmpg_4ack8v.png">
            <a:extLst>
              <a:ext uri="{FF2B5EF4-FFF2-40B4-BE49-F238E27FC236}">
                <a16:creationId xmlns:a16="http://schemas.microsoft.com/office/drawing/2014/main" id="{41F0EF10-901D-CF7C-D241-D20654EDB076}"/>
              </a:ext>
            </a:extLst>
          </p:cNvPr>
          <p:cNvPicPr>
            <a:picLocks noChangeAspect="1"/>
          </p:cNvPicPr>
          <p:nvPr/>
        </p:nvPicPr>
        <p:blipFill>
          <a:blip r:embed="rId2"/>
          <a:stretch>
            <a:fillRect/>
          </a:stretch>
        </p:blipFill>
        <p:spPr>
          <a:xfrm>
            <a:off x="6965367" y="1331148"/>
            <a:ext cx="4379252" cy="3994448"/>
          </a:xfrm>
          <a:prstGeom prst="rect">
            <a:avLst/>
          </a:prstGeom>
        </p:spPr>
      </p:pic>
      <p:sp>
        <p:nvSpPr>
          <p:cNvPr id="4" name="Date Placeholder 3">
            <a:extLst>
              <a:ext uri="{FF2B5EF4-FFF2-40B4-BE49-F238E27FC236}">
                <a16:creationId xmlns:a16="http://schemas.microsoft.com/office/drawing/2014/main" id="{07DEE1B8-DDAE-1C81-2C1F-86384280BC08}"/>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Monday, July 22, 2024</a:t>
            </a:fld>
            <a:endParaRPr lang="en-US"/>
          </a:p>
        </p:txBody>
      </p:sp>
      <p:sp>
        <p:nvSpPr>
          <p:cNvPr id="5" name="Footer Placeholder 4">
            <a:extLst>
              <a:ext uri="{FF2B5EF4-FFF2-40B4-BE49-F238E27FC236}">
                <a16:creationId xmlns:a16="http://schemas.microsoft.com/office/drawing/2014/main" id="{D538812C-329E-D007-3D40-6C414B290B02}"/>
              </a:ext>
            </a:extLst>
          </p:cNvPr>
          <p:cNvSpPr>
            <a:spLocks noGrp="1"/>
          </p:cNvSpPr>
          <p:nvPr>
            <p:ph type="ftr" sz="quarter" idx="11"/>
          </p:nvPr>
        </p:nvSpPr>
        <p:spPr>
          <a:xfrm>
            <a:off x="3762376" y="6217920"/>
            <a:ext cx="7195367" cy="640080"/>
          </a:xfrm>
        </p:spPr>
        <p:txBody>
          <a:bodyPr>
            <a:normAutofit/>
          </a:bodyPr>
          <a:lstStyle/>
          <a:p>
            <a:pPr>
              <a:spcAft>
                <a:spcPts val="600"/>
              </a:spcAft>
            </a:pPr>
            <a:r>
              <a:rPr lang="en-US"/>
              <a:t>Sample Footer Text</a:t>
            </a:r>
          </a:p>
        </p:txBody>
      </p:sp>
      <p:cxnSp>
        <p:nvCxnSpPr>
          <p:cNvPr id="35" name="Straight Connector 34">
            <a:extLst>
              <a:ext uri="{FF2B5EF4-FFF2-40B4-BE49-F238E27FC236}">
                <a16:creationId xmlns:a16="http://schemas.microsoft.com/office/drawing/2014/main" id="{A0F0A2E1-1F18-4CF7-A33C-17302F1ADE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3A42D"/>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100C619-2991-4D0C-8B1F-2CCE3A2823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3A42D"/>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4473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A8187-506B-50D5-50C3-088B87C7C453}"/>
              </a:ext>
            </a:extLst>
          </p:cNvPr>
          <p:cNvSpPr>
            <a:spLocks noGrp="1"/>
          </p:cNvSpPr>
          <p:nvPr>
            <p:ph type="title"/>
          </p:nvPr>
        </p:nvSpPr>
        <p:spPr>
          <a:xfrm>
            <a:off x="1658470" y="667512"/>
            <a:ext cx="9277753" cy="1023176"/>
          </a:xfrm>
        </p:spPr>
        <p:txBody>
          <a:bodyPr/>
          <a:lstStyle/>
          <a:p>
            <a:pPr algn="ctr"/>
            <a:r>
              <a:rPr lang="en-AT" dirty="0"/>
              <a:t>Evaluation Metrics</a:t>
            </a:r>
          </a:p>
        </p:txBody>
      </p:sp>
      <p:sp>
        <p:nvSpPr>
          <p:cNvPr id="3" name="Content Placeholder 2">
            <a:extLst>
              <a:ext uri="{FF2B5EF4-FFF2-40B4-BE49-F238E27FC236}">
                <a16:creationId xmlns:a16="http://schemas.microsoft.com/office/drawing/2014/main" id="{034E3EFA-DDE3-F53A-C840-EAE557620377}"/>
              </a:ext>
            </a:extLst>
          </p:cNvPr>
          <p:cNvSpPr>
            <a:spLocks noGrp="1"/>
          </p:cNvSpPr>
          <p:nvPr>
            <p:ph idx="1"/>
          </p:nvPr>
        </p:nvSpPr>
        <p:spPr>
          <a:xfrm>
            <a:off x="1515035" y="1828800"/>
            <a:ext cx="6165926" cy="4023360"/>
          </a:xfrm>
        </p:spPr>
        <p:txBody>
          <a:bodyPr>
            <a:normAutofit fontScale="85000" lnSpcReduction="10000"/>
          </a:bodyPr>
          <a:lstStyle/>
          <a:p>
            <a:pPr>
              <a:buFont typeface="Arial" panose="020B0604020202020204" pitchFamily="34" charset="0"/>
              <a:buChar char="•"/>
            </a:pPr>
            <a:endParaRPr lang="en-GB" sz="1800" b="1" dirty="0"/>
          </a:p>
          <a:p>
            <a:pPr>
              <a:buFont typeface="Arial" panose="020B0604020202020204" pitchFamily="34" charset="0"/>
              <a:buChar char="•"/>
            </a:pPr>
            <a:r>
              <a:rPr lang="en-GB" sz="1800" dirty="0"/>
              <a:t>Data is evaluated both visually and using using evaluation Metrics</a:t>
            </a:r>
          </a:p>
          <a:p>
            <a:pPr>
              <a:buFont typeface="Arial" panose="020B0604020202020204" pitchFamily="34" charset="0"/>
              <a:buChar char="•"/>
            </a:pPr>
            <a:r>
              <a:rPr lang="en-GB" sz="1800" b="1" dirty="0"/>
              <a:t>Error metrics: Mean Squared Error (MSE):</a:t>
            </a:r>
            <a:r>
              <a:rPr lang="en-GB" sz="1800" dirty="0"/>
              <a:t> Measures the average squared difference between predicted and actual values. Lower MSE indicates better fit.</a:t>
            </a:r>
          </a:p>
          <a:p>
            <a:pPr>
              <a:buFont typeface="Arial" panose="020B0604020202020204" pitchFamily="34" charset="0"/>
              <a:buChar char="•"/>
            </a:pPr>
            <a:r>
              <a:rPr lang="en-GB" sz="1800" b="1" dirty="0"/>
              <a:t>Root Mean Squared Error (RMSE):</a:t>
            </a:r>
            <a:r>
              <a:rPr lang="en-GB" sz="1800" dirty="0"/>
              <a:t> Square root of MSE, expressed in the same units as the data. Easier to interpret the error magnitude.</a:t>
            </a:r>
          </a:p>
          <a:p>
            <a:pPr>
              <a:buFont typeface="Arial" panose="020B0604020202020204" pitchFamily="34" charset="0"/>
              <a:buChar char="•"/>
            </a:pPr>
            <a:r>
              <a:rPr lang="en-GB" sz="1800" b="1" dirty="0"/>
              <a:t>Mean Absolute Error (MAE):</a:t>
            </a:r>
            <a:r>
              <a:rPr lang="en-GB" sz="1800" dirty="0"/>
              <a:t> Average absolute difference between predicted and actual values. Less sensitive to outliers compared to MSE.</a:t>
            </a:r>
          </a:p>
          <a:p>
            <a:pPr>
              <a:buFont typeface="Arial" panose="020B0604020202020204" pitchFamily="34" charset="0"/>
              <a:buChar char="•"/>
            </a:pPr>
            <a:r>
              <a:rPr lang="en-GB" sz="1800" b="1" dirty="0"/>
              <a:t>Accuracy metrics: Mean Absolute Percentage Error (MAPE):</a:t>
            </a:r>
            <a:r>
              <a:rPr lang="en-GB" sz="1800" dirty="0"/>
              <a:t> Average absolute percentage difference between predicted and actual values. Useful for comparing models with data containing large variations.</a:t>
            </a:r>
          </a:p>
          <a:p>
            <a:endParaRPr lang="en-AT" dirty="0"/>
          </a:p>
        </p:txBody>
      </p:sp>
      <p:sp>
        <p:nvSpPr>
          <p:cNvPr id="4" name="Date Placeholder 3">
            <a:extLst>
              <a:ext uri="{FF2B5EF4-FFF2-40B4-BE49-F238E27FC236}">
                <a16:creationId xmlns:a16="http://schemas.microsoft.com/office/drawing/2014/main" id="{0892FB28-04EB-315A-B470-B8AF54DA50D7}"/>
              </a:ext>
            </a:extLst>
          </p:cNvPr>
          <p:cNvSpPr>
            <a:spLocks noGrp="1"/>
          </p:cNvSpPr>
          <p:nvPr>
            <p:ph type="dt" sz="half" idx="10"/>
          </p:nvPr>
        </p:nvSpPr>
        <p:spPr/>
        <p:txBody>
          <a:bodyPr/>
          <a:lstStyle/>
          <a:p>
            <a:fld id="{57997BA6-BEF8-495F-ACCD-8D19769E4FC6}" type="datetime2">
              <a:rPr lang="en-US" smtClean="0"/>
              <a:t>Monday, July 22, 2024</a:t>
            </a:fld>
            <a:endParaRPr lang="en-US" dirty="0"/>
          </a:p>
        </p:txBody>
      </p:sp>
      <p:sp>
        <p:nvSpPr>
          <p:cNvPr id="5" name="Footer Placeholder 4">
            <a:extLst>
              <a:ext uri="{FF2B5EF4-FFF2-40B4-BE49-F238E27FC236}">
                <a16:creationId xmlns:a16="http://schemas.microsoft.com/office/drawing/2014/main" id="{6EBC407E-6BD8-AD4A-134B-4787F712A88B}"/>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F45C4AF0-5377-5F76-56EB-32B030BB58BC}"/>
              </a:ext>
            </a:extLst>
          </p:cNvPr>
          <p:cNvSpPr>
            <a:spLocks noGrp="1"/>
          </p:cNvSpPr>
          <p:nvPr>
            <p:ph type="sldNum" sz="quarter" idx="12"/>
          </p:nvPr>
        </p:nvSpPr>
        <p:spPr/>
        <p:txBody>
          <a:bodyPr/>
          <a:lstStyle/>
          <a:p>
            <a:fld id="{7BE69E03-4804-4553-A1EC-F089884EF50F}" type="slidenum">
              <a:rPr lang="en-US" smtClean="0"/>
              <a:t>14</a:t>
            </a:fld>
            <a:endParaRPr lang="en-US"/>
          </a:p>
        </p:txBody>
      </p:sp>
      <p:pic>
        <p:nvPicPr>
          <p:cNvPr id="7" name="Picture 6" descr="tmpg60h_1na.png">
            <a:extLst>
              <a:ext uri="{FF2B5EF4-FFF2-40B4-BE49-F238E27FC236}">
                <a16:creationId xmlns:a16="http://schemas.microsoft.com/office/drawing/2014/main" id="{28723974-62A7-BDDA-6D3C-E956F035E32D}"/>
              </a:ext>
            </a:extLst>
          </p:cNvPr>
          <p:cNvPicPr>
            <a:picLocks noChangeAspect="1"/>
          </p:cNvPicPr>
          <p:nvPr/>
        </p:nvPicPr>
        <p:blipFill>
          <a:blip r:embed="rId2"/>
          <a:stretch>
            <a:fillRect/>
          </a:stretch>
        </p:blipFill>
        <p:spPr>
          <a:xfrm>
            <a:off x="8302752" y="2077914"/>
            <a:ext cx="3229199" cy="3116830"/>
          </a:xfrm>
          <a:prstGeom prst="rect">
            <a:avLst/>
          </a:prstGeom>
        </p:spPr>
      </p:pic>
    </p:spTree>
    <p:extLst>
      <p:ext uri="{BB962C8B-B14F-4D97-AF65-F5344CB8AC3E}">
        <p14:creationId xmlns:p14="http://schemas.microsoft.com/office/powerpoint/2010/main" val="1136921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4B3F2-2D41-D455-C648-C9DAC4EED3B4}"/>
              </a:ext>
            </a:extLst>
          </p:cNvPr>
          <p:cNvSpPr>
            <a:spLocks noGrp="1"/>
          </p:cNvSpPr>
          <p:nvPr>
            <p:ph type="title"/>
          </p:nvPr>
        </p:nvSpPr>
        <p:spPr/>
        <p:txBody>
          <a:bodyPr/>
          <a:lstStyle/>
          <a:p>
            <a:pPr algn="ctr"/>
            <a:r>
              <a:rPr lang="en-AT" dirty="0"/>
              <a:t>Forecast</a:t>
            </a:r>
          </a:p>
        </p:txBody>
      </p:sp>
      <p:sp>
        <p:nvSpPr>
          <p:cNvPr id="3" name="Content Placeholder 2">
            <a:extLst>
              <a:ext uri="{FF2B5EF4-FFF2-40B4-BE49-F238E27FC236}">
                <a16:creationId xmlns:a16="http://schemas.microsoft.com/office/drawing/2014/main" id="{2AD20148-F0CE-6A30-B3A8-B2506E7E2C49}"/>
              </a:ext>
            </a:extLst>
          </p:cNvPr>
          <p:cNvSpPr>
            <a:spLocks noGrp="1"/>
          </p:cNvSpPr>
          <p:nvPr>
            <p:ph sz="half" idx="1"/>
          </p:nvPr>
        </p:nvSpPr>
        <p:spPr/>
        <p:txBody>
          <a:bodyPr/>
          <a:lstStyle/>
          <a:p>
            <a:endParaRPr lang="en-GB" dirty="0"/>
          </a:p>
          <a:p>
            <a:r>
              <a:rPr lang="en-GB" dirty="0"/>
              <a:t>The ARIMA model appears to have performed better at predicting the sales quantity of the item compared to SARIMA and LSTM.</a:t>
            </a:r>
          </a:p>
          <a:p>
            <a:endParaRPr lang="en-AT" dirty="0"/>
          </a:p>
        </p:txBody>
      </p:sp>
      <p:sp>
        <p:nvSpPr>
          <p:cNvPr id="5" name="Date Placeholder 4">
            <a:extLst>
              <a:ext uri="{FF2B5EF4-FFF2-40B4-BE49-F238E27FC236}">
                <a16:creationId xmlns:a16="http://schemas.microsoft.com/office/drawing/2014/main" id="{CAFEEF8C-8CA0-D71A-8F97-62AE021F0CB9}"/>
              </a:ext>
            </a:extLst>
          </p:cNvPr>
          <p:cNvSpPr>
            <a:spLocks noGrp="1"/>
          </p:cNvSpPr>
          <p:nvPr>
            <p:ph type="dt" sz="half" idx="10"/>
          </p:nvPr>
        </p:nvSpPr>
        <p:spPr/>
        <p:txBody>
          <a:bodyPr/>
          <a:lstStyle/>
          <a:p>
            <a:fld id="{003E0E29-2C79-4A2A-B61C-A21B8362A50A}" type="datetime2">
              <a:rPr lang="en-US" smtClean="0"/>
              <a:t>Monday, July 22, 2024</a:t>
            </a:fld>
            <a:endParaRPr lang="en-US"/>
          </a:p>
        </p:txBody>
      </p:sp>
      <p:sp>
        <p:nvSpPr>
          <p:cNvPr id="6" name="Footer Placeholder 5">
            <a:extLst>
              <a:ext uri="{FF2B5EF4-FFF2-40B4-BE49-F238E27FC236}">
                <a16:creationId xmlns:a16="http://schemas.microsoft.com/office/drawing/2014/main" id="{2181E0A0-3C4C-DE03-0829-C59C136D771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7909E71-CAC8-8C91-F8A6-4B74D5705381}"/>
              </a:ext>
            </a:extLst>
          </p:cNvPr>
          <p:cNvSpPr>
            <a:spLocks noGrp="1"/>
          </p:cNvSpPr>
          <p:nvPr>
            <p:ph type="sldNum" sz="quarter" idx="12"/>
          </p:nvPr>
        </p:nvSpPr>
        <p:spPr/>
        <p:txBody>
          <a:bodyPr/>
          <a:lstStyle/>
          <a:p>
            <a:fld id="{7BE69E03-4804-4553-A1EC-F089884EF50F}" type="slidenum">
              <a:rPr lang="en-US" smtClean="0"/>
              <a:t>15</a:t>
            </a:fld>
            <a:endParaRPr lang="en-US"/>
          </a:p>
        </p:txBody>
      </p:sp>
      <p:pic>
        <p:nvPicPr>
          <p:cNvPr id="4098" name="Picture 2">
            <a:extLst>
              <a:ext uri="{FF2B5EF4-FFF2-40B4-BE49-F238E27FC236}">
                <a16:creationId xmlns:a16="http://schemas.microsoft.com/office/drawing/2014/main" id="{4141C71E-7E69-1EF3-8859-29140D8FE32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756275" y="2563811"/>
            <a:ext cx="5180013" cy="2730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019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8481-8754-D83D-85CC-1F99442F3A7B}"/>
              </a:ext>
            </a:extLst>
          </p:cNvPr>
          <p:cNvSpPr>
            <a:spLocks noGrp="1"/>
          </p:cNvSpPr>
          <p:nvPr>
            <p:ph type="title"/>
          </p:nvPr>
        </p:nvSpPr>
        <p:spPr>
          <a:xfrm>
            <a:off x="1608082" y="667512"/>
            <a:ext cx="9328141" cy="1023176"/>
          </a:xfrm>
        </p:spPr>
        <p:txBody>
          <a:bodyPr/>
          <a:lstStyle/>
          <a:p>
            <a:pPr algn="ctr"/>
            <a:r>
              <a:rPr lang="en-GB"/>
              <a:t>Conclusion</a:t>
            </a:r>
            <a:endParaRPr lang="en-AT" dirty="0"/>
          </a:p>
        </p:txBody>
      </p:sp>
      <p:sp>
        <p:nvSpPr>
          <p:cNvPr id="3" name="Content Placeholder 2">
            <a:extLst>
              <a:ext uri="{FF2B5EF4-FFF2-40B4-BE49-F238E27FC236}">
                <a16:creationId xmlns:a16="http://schemas.microsoft.com/office/drawing/2014/main" id="{BAB325DF-1EAD-E25E-9812-4A94161C9DCC}"/>
              </a:ext>
            </a:extLst>
          </p:cNvPr>
          <p:cNvSpPr>
            <a:spLocks noGrp="1"/>
          </p:cNvSpPr>
          <p:nvPr>
            <p:ph idx="1"/>
          </p:nvPr>
        </p:nvSpPr>
        <p:spPr>
          <a:xfrm>
            <a:off x="1460938" y="1860331"/>
            <a:ext cx="9475286" cy="4171677"/>
          </a:xfrm>
        </p:spPr>
        <p:txBody>
          <a:bodyPr>
            <a:normAutofit fontScale="77500" lnSpcReduction="20000"/>
          </a:bodyPr>
          <a:lstStyle/>
          <a:p>
            <a:pPr algn="l"/>
            <a:r>
              <a:rPr lang="en-GB" b="1" i="0">
                <a:effectLst/>
                <a:highlight>
                  <a:srgbClr val="FFFFFF"/>
                </a:highlight>
                <a:latin typeface="var(--jp-content-font-family)"/>
              </a:rPr>
              <a:t>Interpretation of Results</a:t>
            </a:r>
          </a:p>
          <a:p>
            <a:pPr algn="l"/>
            <a:r>
              <a:rPr lang="en-GB" b="0" i="0">
                <a:effectLst/>
                <a:highlight>
                  <a:srgbClr val="FFFFFF"/>
                </a:highlight>
                <a:latin typeface="var(--jp-content-font-family)"/>
              </a:rPr>
              <a:t>Based on the above analysis the ARIMA model performed best in predicting future sales. </a:t>
            </a:r>
          </a:p>
          <a:p>
            <a:pPr algn="l"/>
            <a:r>
              <a:rPr lang="en-GB" b="0" i="0">
                <a:effectLst/>
                <a:highlight>
                  <a:srgbClr val="FFFFFF"/>
                </a:highlight>
                <a:latin typeface="var(--jp-content-font-family)"/>
              </a:rPr>
              <a:t>Here are some of the limitations to consider when interpreting forecast graphs like this one:</a:t>
            </a:r>
          </a:p>
          <a:p>
            <a:pPr algn="l"/>
            <a:r>
              <a:rPr lang="en-GB" b="0" i="0">
                <a:effectLst/>
                <a:highlight>
                  <a:srgbClr val="FFFFFF"/>
                </a:highlight>
                <a:latin typeface="var(--jp-content-font-family)"/>
              </a:rPr>
              <a:t>The forecast may only be accurate for a short period of time. This is because future sales can be influenced by many factors that are difficult to predict, such as changes in the economy, consumer preferences, and competitor activity.</a:t>
            </a:r>
          </a:p>
          <a:p>
            <a:pPr algn="l"/>
            <a:r>
              <a:rPr lang="en-GB" b="0" i="0">
                <a:effectLst/>
                <a:highlight>
                  <a:srgbClr val="FFFFFF"/>
                </a:highlight>
                <a:latin typeface="var(--jp-content-font-family)"/>
              </a:rPr>
              <a:t>The graph may not show the confidence interval around the forecast. The confidence interval is a range of values that are likely to contain the actual future sales. A wider confidence interval indicates that the forecast is more uncertain.</a:t>
            </a:r>
          </a:p>
          <a:p>
            <a:pPr algn="l"/>
            <a:r>
              <a:rPr lang="en-GB" b="0" i="0">
                <a:effectLst/>
                <a:highlight>
                  <a:srgbClr val="FFFFFF"/>
                </a:highlight>
                <a:latin typeface="var(--jp-content-font-family)"/>
              </a:rPr>
              <a:t>It is important to consider these limitations when using sales forecasts for decision-making.</a:t>
            </a:r>
          </a:p>
          <a:p>
            <a:pPr algn="l"/>
            <a:r>
              <a:rPr lang="en-GB" b="0" i="0">
                <a:effectLst/>
                <a:highlight>
                  <a:srgbClr val="FFFFFF"/>
                </a:highlight>
                <a:latin typeface="var(--jp-content-font-family)"/>
              </a:rPr>
              <a:t>Forecasts can be a valuable tool, but they should not be used as the only source of information.</a:t>
            </a:r>
          </a:p>
          <a:p>
            <a:endParaRPr lang="en-AT" dirty="0"/>
          </a:p>
        </p:txBody>
      </p:sp>
      <p:sp>
        <p:nvSpPr>
          <p:cNvPr id="4" name="Date Placeholder 3">
            <a:extLst>
              <a:ext uri="{FF2B5EF4-FFF2-40B4-BE49-F238E27FC236}">
                <a16:creationId xmlns:a16="http://schemas.microsoft.com/office/drawing/2014/main" id="{BFB2DA9A-F490-065D-957C-1867080553A3}"/>
              </a:ext>
            </a:extLst>
          </p:cNvPr>
          <p:cNvSpPr>
            <a:spLocks noGrp="1"/>
          </p:cNvSpPr>
          <p:nvPr>
            <p:ph type="dt" sz="half" idx="10"/>
          </p:nvPr>
        </p:nvSpPr>
        <p:spPr/>
        <p:txBody>
          <a:bodyPr/>
          <a:lstStyle/>
          <a:p>
            <a:fld id="{57997BA6-BEF8-495F-ACCD-8D19769E4FC6}" type="datetime2">
              <a:rPr lang="en-US" smtClean="0"/>
              <a:t>Monday, July 22, 2024</a:t>
            </a:fld>
            <a:endParaRPr lang="en-US" dirty="0"/>
          </a:p>
        </p:txBody>
      </p:sp>
      <p:sp>
        <p:nvSpPr>
          <p:cNvPr id="5" name="Footer Placeholder 4">
            <a:extLst>
              <a:ext uri="{FF2B5EF4-FFF2-40B4-BE49-F238E27FC236}">
                <a16:creationId xmlns:a16="http://schemas.microsoft.com/office/drawing/2014/main" id="{2C713482-695E-6DFA-AC61-E654E60FA3AC}"/>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69D24C12-3BB4-B365-C90D-82F1D7418AA1}"/>
              </a:ext>
            </a:extLst>
          </p:cNvPr>
          <p:cNvSpPr>
            <a:spLocks noGrp="1"/>
          </p:cNvSpPr>
          <p:nvPr>
            <p:ph type="sldNum" sz="quarter" idx="12"/>
          </p:nvPr>
        </p:nvSpPr>
        <p:spPr/>
        <p:txBody>
          <a:bodyPr/>
          <a:lstStyle/>
          <a:p>
            <a:fld id="{7BE69E03-4804-4553-A1EC-F089884EF50F}" type="slidenum">
              <a:rPr lang="en-US" smtClean="0"/>
              <a:t>16</a:t>
            </a:fld>
            <a:endParaRPr lang="en-US"/>
          </a:p>
        </p:txBody>
      </p:sp>
    </p:spTree>
    <p:extLst>
      <p:ext uri="{BB962C8B-B14F-4D97-AF65-F5344CB8AC3E}">
        <p14:creationId xmlns:p14="http://schemas.microsoft.com/office/powerpoint/2010/main" val="203244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2540A-602F-6200-0BA1-FA40FCCA7E51}"/>
              </a:ext>
            </a:extLst>
          </p:cNvPr>
          <p:cNvSpPr>
            <a:spLocks noGrp="1"/>
          </p:cNvSpPr>
          <p:nvPr>
            <p:ph type="title"/>
          </p:nvPr>
        </p:nvSpPr>
        <p:spPr>
          <a:xfrm>
            <a:off x="2060028" y="667512"/>
            <a:ext cx="8876196" cy="1023176"/>
          </a:xfrm>
        </p:spPr>
        <p:txBody>
          <a:bodyPr>
            <a:normAutofit fontScale="90000"/>
          </a:bodyPr>
          <a:lstStyle/>
          <a:p>
            <a:pPr algn="ctr"/>
            <a:br>
              <a:rPr lang="en-GB" sz="4000" b="1" i="0" dirty="0">
                <a:effectLst/>
                <a:highlight>
                  <a:srgbClr val="FFFFFF"/>
                </a:highlight>
                <a:latin typeface="Arial" panose="020B0604020202020204" pitchFamily="34" charset="0"/>
                <a:cs typeface="Arial" panose="020B0604020202020204" pitchFamily="34" charset="0"/>
              </a:rPr>
            </a:br>
            <a:r>
              <a:rPr lang="en-GB" sz="4000" b="1" i="0" dirty="0">
                <a:effectLst/>
                <a:highlight>
                  <a:srgbClr val="FFFFFF"/>
                </a:highlight>
                <a:latin typeface="Arial" panose="020B0604020202020204" pitchFamily="34" charset="0"/>
                <a:cs typeface="Arial" panose="020B0604020202020204" pitchFamily="34" charset="0"/>
              </a:rPr>
              <a:t>Next Steps</a:t>
            </a:r>
            <a:br>
              <a:rPr lang="en-GB" b="1" i="0" dirty="0">
                <a:effectLst/>
                <a:highlight>
                  <a:srgbClr val="FFFFFF"/>
                </a:highlight>
                <a:latin typeface="var(--jp-content-font-family)"/>
              </a:rPr>
            </a:br>
            <a:endParaRPr lang="en-AT" dirty="0"/>
          </a:p>
        </p:txBody>
      </p:sp>
      <p:sp>
        <p:nvSpPr>
          <p:cNvPr id="3" name="Content Placeholder 2">
            <a:extLst>
              <a:ext uri="{FF2B5EF4-FFF2-40B4-BE49-F238E27FC236}">
                <a16:creationId xmlns:a16="http://schemas.microsoft.com/office/drawing/2014/main" id="{9143C45A-CC23-0CFE-663F-218205D9456B}"/>
              </a:ext>
            </a:extLst>
          </p:cNvPr>
          <p:cNvSpPr>
            <a:spLocks noGrp="1"/>
          </p:cNvSpPr>
          <p:nvPr>
            <p:ph idx="1"/>
          </p:nvPr>
        </p:nvSpPr>
        <p:spPr>
          <a:xfrm>
            <a:off x="1534510" y="2165131"/>
            <a:ext cx="6853586" cy="3714891"/>
          </a:xfrm>
        </p:spPr>
        <p:txBody>
          <a:bodyPr>
            <a:normAutofit fontScale="55000" lnSpcReduction="20000"/>
          </a:bodyPr>
          <a:lstStyle/>
          <a:p>
            <a:pPr algn="l"/>
            <a:r>
              <a:rPr lang="en-GB" b="0" i="0" dirty="0">
                <a:effectLst/>
                <a:highlight>
                  <a:srgbClr val="FFFFFF"/>
                </a:highlight>
                <a:latin typeface="var(--jp-content-font-family)"/>
              </a:rPr>
              <a:t>There are several ways to improve the performance of your ARIMA and LSTM models for sales forecasting. Here are some steps you can follow:</a:t>
            </a:r>
          </a:p>
          <a:p>
            <a:pPr algn="l"/>
            <a:r>
              <a:rPr lang="en-GB" b="0" i="0" dirty="0">
                <a:effectLst/>
                <a:highlight>
                  <a:srgbClr val="FFFFFF"/>
                </a:highlight>
                <a:latin typeface="var(--jp-content-font-family)"/>
              </a:rPr>
              <a:t>Improve data quality: Ensure your sales data is clean and free of errors. Address missing values and outliers.</a:t>
            </a:r>
          </a:p>
          <a:p>
            <a:pPr algn="l"/>
            <a:r>
              <a:rPr lang="en-GB" b="0" i="0" dirty="0">
                <a:effectLst/>
                <a:highlight>
                  <a:srgbClr val="FFFFFF"/>
                </a:highlight>
                <a:latin typeface="var(--jp-content-font-family)"/>
              </a:rPr>
              <a:t>Feature engineering: Consider including additional relevant features that might influence sales, like holidays, promotions, or economic indicators.</a:t>
            </a:r>
          </a:p>
          <a:p>
            <a:pPr algn="l"/>
            <a:r>
              <a:rPr lang="en-GB" b="0" i="0" dirty="0">
                <a:effectLst/>
                <a:highlight>
                  <a:srgbClr val="FFFFFF"/>
                </a:highlight>
                <a:latin typeface="var(--jp-content-font-family)"/>
              </a:rPr>
              <a:t>Hyperparameter tuning: Experiment with different hyperparameter values for each model. This can involve adjusting the number of lags in ARIMA/SARIMA or the network architecture in LSTM. </a:t>
            </a:r>
          </a:p>
          <a:p>
            <a:pPr algn="l"/>
            <a:r>
              <a:rPr lang="en-GB" b="0" i="0" dirty="0">
                <a:effectLst/>
                <a:highlight>
                  <a:srgbClr val="FFFFFF"/>
                </a:highlight>
                <a:latin typeface="var(--jp-content-font-family)"/>
              </a:rPr>
              <a:t>Techniques like GridSearchCV or RandomizedSearchCV can automate this process </a:t>
            </a:r>
            <a:r>
              <a:rPr lang="en-GB" b="0" i="0" u="none" strike="noStrike" dirty="0">
                <a:effectLst/>
                <a:highlight>
                  <a:srgbClr val="FFFFFF"/>
                </a:highlight>
                <a:latin typeface="var(--jp-content-font-family)"/>
                <a:hlinkClick r:id="rId2"/>
              </a:rPr>
              <a:t>https://neptune.ai/blog/improving-ml-model-performance</a:t>
            </a:r>
            <a:r>
              <a:rPr lang="en-GB" b="0" i="0" dirty="0">
                <a:effectLst/>
                <a:highlight>
                  <a:srgbClr val="FFFFFF"/>
                </a:highlight>
                <a:latin typeface="var(--jp-content-font-family)"/>
              </a:rPr>
              <a:t>.</a:t>
            </a:r>
          </a:p>
          <a:p>
            <a:pPr algn="l"/>
            <a:r>
              <a:rPr lang="en-GB" b="0" i="0" dirty="0">
                <a:effectLst/>
                <a:highlight>
                  <a:srgbClr val="FFFFFF"/>
                </a:highlight>
                <a:latin typeface="var(--jp-content-font-family)"/>
              </a:rPr>
              <a:t>Early stopping: Implement early stopping to prevent overfitting. This technique stops training the model once the validation error starts to increase, allowing it to focus on generalizability.</a:t>
            </a:r>
          </a:p>
          <a:p>
            <a:pPr algn="l"/>
            <a:r>
              <a:rPr lang="en-GB" b="0" i="0" dirty="0">
                <a:effectLst/>
                <a:highlight>
                  <a:srgbClr val="FFFFFF"/>
                </a:highlight>
                <a:latin typeface="var(--jp-content-font-family)"/>
              </a:rPr>
              <a:t>Ensemble methods: Explore combining multiple models (ARIMA, SARIMA, LSTM) using ensemble methods like averaging or stacking. This can often improve overall accuracy by leveraging the strengths of each model.</a:t>
            </a:r>
          </a:p>
          <a:p>
            <a:endParaRPr lang="en-AT" dirty="0"/>
          </a:p>
        </p:txBody>
      </p:sp>
      <p:sp>
        <p:nvSpPr>
          <p:cNvPr id="4" name="Date Placeholder 3">
            <a:extLst>
              <a:ext uri="{FF2B5EF4-FFF2-40B4-BE49-F238E27FC236}">
                <a16:creationId xmlns:a16="http://schemas.microsoft.com/office/drawing/2014/main" id="{347AD447-EBF2-4FA4-06FF-CFA793631CF3}"/>
              </a:ext>
            </a:extLst>
          </p:cNvPr>
          <p:cNvSpPr>
            <a:spLocks noGrp="1"/>
          </p:cNvSpPr>
          <p:nvPr>
            <p:ph type="dt" sz="half" idx="10"/>
          </p:nvPr>
        </p:nvSpPr>
        <p:spPr/>
        <p:txBody>
          <a:bodyPr/>
          <a:lstStyle/>
          <a:p>
            <a:fld id="{57997BA6-BEF8-495F-ACCD-8D19769E4FC6}" type="datetime2">
              <a:rPr lang="en-US" smtClean="0"/>
              <a:t>Monday, July 22, 2024</a:t>
            </a:fld>
            <a:endParaRPr lang="en-US" dirty="0"/>
          </a:p>
        </p:txBody>
      </p:sp>
      <p:sp>
        <p:nvSpPr>
          <p:cNvPr id="5" name="Footer Placeholder 4">
            <a:extLst>
              <a:ext uri="{FF2B5EF4-FFF2-40B4-BE49-F238E27FC236}">
                <a16:creationId xmlns:a16="http://schemas.microsoft.com/office/drawing/2014/main" id="{B0EF9663-6621-3367-99C5-8A636DABC80D}"/>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B26F7B3B-8406-E42F-5C53-B013F35642AB}"/>
              </a:ext>
            </a:extLst>
          </p:cNvPr>
          <p:cNvSpPr>
            <a:spLocks noGrp="1"/>
          </p:cNvSpPr>
          <p:nvPr>
            <p:ph type="sldNum" sz="quarter" idx="12"/>
          </p:nvPr>
        </p:nvSpPr>
        <p:spPr/>
        <p:txBody>
          <a:bodyPr/>
          <a:lstStyle/>
          <a:p>
            <a:fld id="{7BE69E03-4804-4553-A1EC-F089884EF50F}" type="slidenum">
              <a:rPr lang="en-US" smtClean="0"/>
              <a:t>17</a:t>
            </a:fld>
            <a:endParaRPr lang="en-US"/>
          </a:p>
        </p:txBody>
      </p:sp>
      <p:pic>
        <p:nvPicPr>
          <p:cNvPr id="7" name="Picture 6" descr="tmpgc11slsa.png">
            <a:extLst>
              <a:ext uri="{FF2B5EF4-FFF2-40B4-BE49-F238E27FC236}">
                <a16:creationId xmlns:a16="http://schemas.microsoft.com/office/drawing/2014/main" id="{E7D9A4BF-75A2-87DB-FA0C-E4B5CED01F68}"/>
              </a:ext>
            </a:extLst>
          </p:cNvPr>
          <p:cNvPicPr>
            <a:picLocks noChangeAspect="1"/>
          </p:cNvPicPr>
          <p:nvPr/>
        </p:nvPicPr>
        <p:blipFill>
          <a:blip r:embed="rId3"/>
          <a:stretch>
            <a:fillRect/>
          </a:stretch>
        </p:blipFill>
        <p:spPr>
          <a:xfrm>
            <a:off x="8388096" y="1926336"/>
            <a:ext cx="3102509" cy="3714891"/>
          </a:xfrm>
          <a:prstGeom prst="rect">
            <a:avLst/>
          </a:prstGeom>
        </p:spPr>
      </p:pic>
    </p:spTree>
    <p:extLst>
      <p:ext uri="{BB962C8B-B14F-4D97-AF65-F5344CB8AC3E}">
        <p14:creationId xmlns:p14="http://schemas.microsoft.com/office/powerpoint/2010/main" val="108891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F9286D4-7AB4-4607-B491-39A595357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ackground Gray Rectangle">
            <a:extLst>
              <a:ext uri="{FF2B5EF4-FFF2-40B4-BE49-F238E27FC236}">
                <a16:creationId xmlns:a16="http://schemas.microsoft.com/office/drawing/2014/main" id="{C5547980-FC15-420A-AB09-867110FD6F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White Rectangle">
            <a:extLst>
              <a:ext uri="{FF2B5EF4-FFF2-40B4-BE49-F238E27FC236}">
                <a16:creationId xmlns:a16="http://schemas.microsoft.com/office/drawing/2014/main" id="{DB5A9F3F-CEFA-48C9-BA7B-BD2EBBC71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344E6B-80DF-3D4D-EC7A-51A7AC0C64C8}"/>
              </a:ext>
            </a:extLst>
          </p:cNvPr>
          <p:cNvSpPr>
            <a:spLocks noGrp="1"/>
          </p:cNvSpPr>
          <p:nvPr>
            <p:ph type="title"/>
          </p:nvPr>
        </p:nvSpPr>
        <p:spPr>
          <a:xfrm>
            <a:off x="7221688" y="948519"/>
            <a:ext cx="4185360" cy="4976179"/>
          </a:xfrm>
        </p:spPr>
        <p:txBody>
          <a:bodyPr>
            <a:normAutofit/>
          </a:bodyPr>
          <a:lstStyle/>
          <a:p>
            <a:r>
              <a:rPr lang="en-AT" dirty="0"/>
              <a:t>Problem Statement:</a:t>
            </a:r>
          </a:p>
        </p:txBody>
      </p:sp>
      <p:sp>
        <p:nvSpPr>
          <p:cNvPr id="6" name="Slide Number Placeholder 5">
            <a:extLst>
              <a:ext uri="{FF2B5EF4-FFF2-40B4-BE49-F238E27FC236}">
                <a16:creationId xmlns:a16="http://schemas.microsoft.com/office/drawing/2014/main" id="{C3FA3D05-FED1-D12C-2481-FE040EFFACFD}"/>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2</a:t>
            </a:fld>
            <a:endParaRPr lang="en-US"/>
          </a:p>
        </p:txBody>
      </p:sp>
      <p:sp>
        <p:nvSpPr>
          <p:cNvPr id="4" name="Date Placeholder 3">
            <a:extLst>
              <a:ext uri="{FF2B5EF4-FFF2-40B4-BE49-F238E27FC236}">
                <a16:creationId xmlns:a16="http://schemas.microsoft.com/office/drawing/2014/main" id="{9452E2AF-84D4-F064-C3F0-7792672EB542}"/>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Monday, July 22, 2024</a:t>
            </a:fld>
            <a:endParaRPr lang="en-US"/>
          </a:p>
        </p:txBody>
      </p:sp>
      <p:sp>
        <p:nvSpPr>
          <p:cNvPr id="5" name="Footer Placeholder 4">
            <a:extLst>
              <a:ext uri="{FF2B5EF4-FFF2-40B4-BE49-F238E27FC236}">
                <a16:creationId xmlns:a16="http://schemas.microsoft.com/office/drawing/2014/main" id="{1A65FF40-2632-6349-493B-B4D3EED056D0}"/>
              </a:ext>
            </a:extLst>
          </p:cNvPr>
          <p:cNvSpPr>
            <a:spLocks noGrp="1"/>
          </p:cNvSpPr>
          <p:nvPr>
            <p:ph type="ftr" sz="quarter" idx="11"/>
          </p:nvPr>
        </p:nvSpPr>
        <p:spPr>
          <a:xfrm>
            <a:off x="6842943" y="6217920"/>
            <a:ext cx="4114800" cy="640080"/>
          </a:xfrm>
        </p:spPr>
        <p:txBody>
          <a:bodyPr>
            <a:normAutofit/>
          </a:bodyPr>
          <a:lstStyle/>
          <a:p>
            <a:pPr>
              <a:spcAft>
                <a:spcPts val="600"/>
              </a:spcAft>
            </a:pPr>
            <a:r>
              <a:rPr lang="en-US"/>
              <a:t>Sample Footer Text</a:t>
            </a:r>
          </a:p>
        </p:txBody>
      </p:sp>
      <p:cxnSp>
        <p:nvCxnSpPr>
          <p:cNvPr id="18" name="Vertical Connector">
            <a:extLst>
              <a:ext uri="{FF2B5EF4-FFF2-40B4-BE49-F238E27FC236}">
                <a16:creationId xmlns:a16="http://schemas.microsoft.com/office/drawing/2014/main" id="{5EF257B4-536F-43F8-B592-C5C82EC9DB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Horizontal Connector 2">
            <a:extLst>
              <a:ext uri="{FF2B5EF4-FFF2-40B4-BE49-F238E27FC236}">
                <a16:creationId xmlns:a16="http://schemas.microsoft.com/office/drawing/2014/main" id="{C267A879-D70E-4568-868D-00157FAC4A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id="{E6583586-8BF2-3493-657D-0BE35D42F6FE}"/>
              </a:ext>
            </a:extLst>
          </p:cNvPr>
          <p:cNvGraphicFramePr>
            <a:graphicFrameLocks noGrp="1"/>
          </p:cNvGraphicFramePr>
          <p:nvPr>
            <p:ph idx="1"/>
            <p:extLst>
              <p:ext uri="{D42A27DB-BD31-4B8C-83A1-F6EECF244321}">
                <p14:modId xmlns:p14="http://schemas.microsoft.com/office/powerpoint/2010/main" val="1901461930"/>
              </p:ext>
            </p:extLst>
          </p:nvPr>
        </p:nvGraphicFramePr>
        <p:xfrm>
          <a:off x="248140" y="753026"/>
          <a:ext cx="6635260" cy="5381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5606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99D947B-1B59-4322-8CF2-73E813419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ackground Gray Rectangle">
            <a:extLst>
              <a:ext uri="{FF2B5EF4-FFF2-40B4-BE49-F238E27FC236}">
                <a16:creationId xmlns:a16="http://schemas.microsoft.com/office/drawing/2014/main" id="{D803427E-36C0-4811-BE64-ACF653F6A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White Rectangle">
            <a:extLst>
              <a:ext uri="{FF2B5EF4-FFF2-40B4-BE49-F238E27FC236}">
                <a16:creationId xmlns:a16="http://schemas.microsoft.com/office/drawing/2014/main" id="{D9231370-89C4-4981-8C91-A3F3D114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54C962-B09E-A869-A637-F4CC8C5A9FBE}"/>
              </a:ext>
            </a:extLst>
          </p:cNvPr>
          <p:cNvSpPr>
            <a:spLocks noGrp="1"/>
          </p:cNvSpPr>
          <p:nvPr>
            <p:ph type="title"/>
          </p:nvPr>
        </p:nvSpPr>
        <p:spPr>
          <a:xfrm>
            <a:off x="1659467" y="940911"/>
            <a:ext cx="3234266" cy="4647090"/>
          </a:xfrm>
        </p:spPr>
        <p:txBody>
          <a:bodyPr>
            <a:normAutofit/>
          </a:bodyPr>
          <a:lstStyle/>
          <a:p>
            <a:r>
              <a:rPr lang="en-GB" sz="4000" dirty="0">
                <a:latin typeface="Arial" panose="020B0604020202020204" pitchFamily="34" charset="0"/>
                <a:cs typeface="Arial" panose="020B0604020202020204" pitchFamily="34" charset="0"/>
              </a:rPr>
              <a:t>Data Science Pipeline</a:t>
            </a:r>
            <a:endParaRPr lang="en-AT" sz="4000"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086667FA-014E-45FC-F16B-0ADCBE2A763C}"/>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3</a:t>
            </a:fld>
            <a:endParaRPr lang="en-US"/>
          </a:p>
        </p:txBody>
      </p:sp>
      <p:sp>
        <p:nvSpPr>
          <p:cNvPr id="4" name="Date Placeholder 3">
            <a:extLst>
              <a:ext uri="{FF2B5EF4-FFF2-40B4-BE49-F238E27FC236}">
                <a16:creationId xmlns:a16="http://schemas.microsoft.com/office/drawing/2014/main" id="{4DBEDC8F-21FA-6381-BD88-097CAA9B5944}"/>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Monday, July 22, 2024</a:t>
            </a:fld>
            <a:endParaRPr lang="en-US"/>
          </a:p>
        </p:txBody>
      </p:sp>
      <p:sp>
        <p:nvSpPr>
          <p:cNvPr id="5" name="Footer Placeholder 4">
            <a:extLst>
              <a:ext uri="{FF2B5EF4-FFF2-40B4-BE49-F238E27FC236}">
                <a16:creationId xmlns:a16="http://schemas.microsoft.com/office/drawing/2014/main" id="{7F14EDF4-B496-7683-EAD0-DDD43BA719DB}"/>
              </a:ext>
            </a:extLst>
          </p:cNvPr>
          <p:cNvSpPr>
            <a:spLocks noGrp="1"/>
          </p:cNvSpPr>
          <p:nvPr>
            <p:ph type="ftr" sz="quarter" idx="11"/>
          </p:nvPr>
        </p:nvSpPr>
        <p:spPr>
          <a:xfrm>
            <a:off x="6842943" y="6217920"/>
            <a:ext cx="4114800" cy="640080"/>
          </a:xfrm>
        </p:spPr>
        <p:txBody>
          <a:bodyPr>
            <a:normAutofit/>
          </a:bodyPr>
          <a:lstStyle/>
          <a:p>
            <a:pPr>
              <a:spcAft>
                <a:spcPts val="600"/>
              </a:spcAft>
            </a:pPr>
            <a:r>
              <a:rPr lang="en-US"/>
              <a:t>Sample Footer Text</a:t>
            </a:r>
          </a:p>
        </p:txBody>
      </p:sp>
      <p:cxnSp>
        <p:nvCxnSpPr>
          <p:cNvPr id="18" name="Vertical Connector">
            <a:extLst>
              <a:ext uri="{FF2B5EF4-FFF2-40B4-BE49-F238E27FC236}">
                <a16:creationId xmlns:a16="http://schemas.microsoft.com/office/drawing/2014/main" id="{474D4826-9FF4-4E17-AB42-146B76BD32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Horizontal Connector 2">
            <a:extLst>
              <a:ext uri="{FF2B5EF4-FFF2-40B4-BE49-F238E27FC236}">
                <a16:creationId xmlns:a16="http://schemas.microsoft.com/office/drawing/2014/main" id="{C5873965-CEB2-46E1-951E-037689B078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id="{A7CD2396-1B65-C8E5-DFCE-62166C4A626B}"/>
              </a:ext>
            </a:extLst>
          </p:cNvPr>
          <p:cNvGraphicFramePr>
            <a:graphicFrameLocks noGrp="1"/>
          </p:cNvGraphicFramePr>
          <p:nvPr>
            <p:ph idx="1"/>
            <p:extLst>
              <p:ext uri="{D42A27DB-BD31-4B8C-83A1-F6EECF244321}">
                <p14:modId xmlns:p14="http://schemas.microsoft.com/office/powerpoint/2010/main" val="2559098525"/>
              </p:ext>
            </p:extLst>
          </p:nvPr>
        </p:nvGraphicFramePr>
        <p:xfrm>
          <a:off x="5247020" y="699997"/>
          <a:ext cx="6240669"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645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8A3AEA-8067-474F-940E-BD5B58D88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ackground Gray Rectangle">
            <a:extLst>
              <a:ext uri="{FF2B5EF4-FFF2-40B4-BE49-F238E27FC236}">
                <a16:creationId xmlns:a16="http://schemas.microsoft.com/office/drawing/2014/main" id="{D803427E-36C0-4811-BE64-ACF653F6A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White Rectangle">
            <a:extLst>
              <a:ext uri="{FF2B5EF4-FFF2-40B4-BE49-F238E27FC236}">
                <a16:creationId xmlns:a16="http://schemas.microsoft.com/office/drawing/2014/main" id="{D9231370-89C4-4981-8C91-A3F3D114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FBCD62-1DDC-656F-69CC-B1E4608721EF}"/>
              </a:ext>
            </a:extLst>
          </p:cNvPr>
          <p:cNvSpPr>
            <a:spLocks noGrp="1"/>
          </p:cNvSpPr>
          <p:nvPr>
            <p:ph type="title"/>
          </p:nvPr>
        </p:nvSpPr>
        <p:spPr>
          <a:xfrm>
            <a:off x="1706880" y="940910"/>
            <a:ext cx="3784715" cy="4545491"/>
          </a:xfrm>
        </p:spPr>
        <p:txBody>
          <a:bodyPr>
            <a:normAutofit/>
          </a:bodyPr>
          <a:lstStyle/>
          <a:p>
            <a:r>
              <a:rPr lang="en-AT" dirty="0"/>
              <a:t>Load Data</a:t>
            </a:r>
          </a:p>
        </p:txBody>
      </p:sp>
      <p:sp>
        <p:nvSpPr>
          <p:cNvPr id="6" name="Slide Number Placeholder 5">
            <a:extLst>
              <a:ext uri="{FF2B5EF4-FFF2-40B4-BE49-F238E27FC236}">
                <a16:creationId xmlns:a16="http://schemas.microsoft.com/office/drawing/2014/main" id="{0E1B7110-C959-8A4B-4B0E-B900880AFC8F}"/>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4</a:t>
            </a:fld>
            <a:endParaRPr lang="en-US"/>
          </a:p>
        </p:txBody>
      </p:sp>
      <p:sp>
        <p:nvSpPr>
          <p:cNvPr id="4" name="Date Placeholder 3">
            <a:extLst>
              <a:ext uri="{FF2B5EF4-FFF2-40B4-BE49-F238E27FC236}">
                <a16:creationId xmlns:a16="http://schemas.microsoft.com/office/drawing/2014/main" id="{2A56806A-7273-3CE3-2FB0-C14DC0E349B7}"/>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Monday, July 22, 2024</a:t>
            </a:fld>
            <a:endParaRPr lang="en-US"/>
          </a:p>
        </p:txBody>
      </p:sp>
      <p:sp>
        <p:nvSpPr>
          <p:cNvPr id="5" name="Footer Placeholder 4">
            <a:extLst>
              <a:ext uri="{FF2B5EF4-FFF2-40B4-BE49-F238E27FC236}">
                <a16:creationId xmlns:a16="http://schemas.microsoft.com/office/drawing/2014/main" id="{44FEE372-C697-51B6-FD1C-AC1E913797C5}"/>
              </a:ext>
            </a:extLst>
          </p:cNvPr>
          <p:cNvSpPr>
            <a:spLocks noGrp="1"/>
          </p:cNvSpPr>
          <p:nvPr>
            <p:ph type="ftr" sz="quarter" idx="11"/>
          </p:nvPr>
        </p:nvSpPr>
        <p:spPr>
          <a:xfrm>
            <a:off x="6842943" y="6217920"/>
            <a:ext cx="4114800" cy="640080"/>
          </a:xfrm>
        </p:spPr>
        <p:txBody>
          <a:bodyPr>
            <a:normAutofit/>
          </a:bodyPr>
          <a:lstStyle/>
          <a:p>
            <a:pPr>
              <a:spcAft>
                <a:spcPts val="600"/>
              </a:spcAft>
            </a:pPr>
            <a:r>
              <a:rPr lang="en-US"/>
              <a:t>Sample Footer Text</a:t>
            </a:r>
          </a:p>
        </p:txBody>
      </p:sp>
      <p:cxnSp>
        <p:nvCxnSpPr>
          <p:cNvPr id="18" name="Vertical Connector">
            <a:extLst>
              <a:ext uri="{FF2B5EF4-FFF2-40B4-BE49-F238E27FC236}">
                <a16:creationId xmlns:a16="http://schemas.microsoft.com/office/drawing/2014/main" id="{474D4826-9FF4-4E17-AB42-146B76BD32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Horizontal Connector 2">
            <a:extLst>
              <a:ext uri="{FF2B5EF4-FFF2-40B4-BE49-F238E27FC236}">
                <a16:creationId xmlns:a16="http://schemas.microsoft.com/office/drawing/2014/main" id="{C5873965-CEB2-46E1-951E-037689B078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id="{F7FBDAFB-001F-9041-E8C5-0176D3DD49D0}"/>
              </a:ext>
            </a:extLst>
          </p:cNvPr>
          <p:cNvGraphicFramePr>
            <a:graphicFrameLocks noGrp="1"/>
          </p:cNvGraphicFramePr>
          <p:nvPr>
            <p:ph idx="1"/>
            <p:extLst>
              <p:ext uri="{D42A27DB-BD31-4B8C-83A1-F6EECF244321}">
                <p14:modId xmlns:p14="http://schemas.microsoft.com/office/powerpoint/2010/main" val="908299565"/>
              </p:ext>
            </p:extLst>
          </p:nvPr>
        </p:nvGraphicFramePr>
        <p:xfrm>
          <a:off x="5766179" y="805218"/>
          <a:ext cx="5710451" cy="5329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061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91FFF-3FAF-200F-844C-386347B9FF6C}"/>
              </a:ext>
            </a:extLst>
          </p:cNvPr>
          <p:cNvSpPr>
            <a:spLocks noGrp="1"/>
          </p:cNvSpPr>
          <p:nvPr>
            <p:ph type="title"/>
          </p:nvPr>
        </p:nvSpPr>
        <p:spPr>
          <a:xfrm>
            <a:off x="1639614" y="667511"/>
            <a:ext cx="9296610" cy="1158113"/>
          </a:xfrm>
        </p:spPr>
        <p:txBody>
          <a:bodyPr>
            <a:normAutofit/>
          </a:bodyPr>
          <a:lstStyle/>
          <a:p>
            <a:r>
              <a:rPr lang="en-GB" dirty="0"/>
              <a:t>Data Cleaning and Preparation</a:t>
            </a:r>
            <a:endParaRPr lang="en-AT" dirty="0"/>
          </a:p>
        </p:txBody>
      </p:sp>
      <p:sp>
        <p:nvSpPr>
          <p:cNvPr id="3" name="Content Placeholder 2">
            <a:extLst>
              <a:ext uri="{FF2B5EF4-FFF2-40B4-BE49-F238E27FC236}">
                <a16:creationId xmlns:a16="http://schemas.microsoft.com/office/drawing/2014/main" id="{7B182BE5-7B33-EEBA-EE87-8D9170578055}"/>
              </a:ext>
            </a:extLst>
          </p:cNvPr>
          <p:cNvSpPr>
            <a:spLocks noGrp="1"/>
          </p:cNvSpPr>
          <p:nvPr>
            <p:ph idx="1"/>
          </p:nvPr>
        </p:nvSpPr>
        <p:spPr>
          <a:xfrm>
            <a:off x="1502979" y="1661033"/>
            <a:ext cx="6043870" cy="3746119"/>
          </a:xfrm>
        </p:spPr>
        <p:txBody>
          <a:bodyPr>
            <a:normAutofit fontScale="70000" lnSpcReduction="20000"/>
          </a:bodyPr>
          <a:lstStyle/>
          <a:p>
            <a:pPr>
              <a:buFont typeface="Arial" panose="020B0604020202020204" pitchFamily="34" charset="0"/>
              <a:buChar char="•"/>
            </a:pPr>
            <a:r>
              <a:rPr lang="en-GB" dirty="0"/>
              <a:t>Checking percentage of missing values for each column</a:t>
            </a:r>
          </a:p>
          <a:p>
            <a:pPr>
              <a:buFont typeface="Arial" panose="020B0604020202020204" pitchFamily="34" charset="0"/>
              <a:buChar char="•"/>
            </a:pPr>
            <a:r>
              <a:rPr lang="en-GB" dirty="0"/>
              <a:t>Replacing missing values using forward fill</a:t>
            </a:r>
          </a:p>
          <a:p>
            <a:pPr>
              <a:buFont typeface="Arial" panose="020B0604020202020204" pitchFamily="34" charset="0"/>
              <a:buChar char="•"/>
            </a:pPr>
            <a:r>
              <a:rPr lang="en-GB" dirty="0"/>
              <a:t>Checking for duplicate rows and removing them</a:t>
            </a:r>
          </a:p>
          <a:p>
            <a:pPr>
              <a:buFont typeface="Arial" panose="020B0604020202020204" pitchFamily="34" charset="0"/>
              <a:buChar char="•"/>
            </a:pPr>
            <a:r>
              <a:rPr lang="en-GB" dirty="0"/>
              <a:t>Handling date-time column: Parsing dates</a:t>
            </a:r>
          </a:p>
          <a:p>
            <a:pPr lvl="1">
              <a:buFont typeface="Arial" panose="020B0604020202020204" pitchFamily="34" charset="0"/>
              <a:buChar char="•"/>
            </a:pPr>
            <a:r>
              <a:rPr lang="en-GB" dirty="0"/>
              <a:t>Filtering valid dates</a:t>
            </a:r>
          </a:p>
          <a:p>
            <a:pPr lvl="1">
              <a:buFont typeface="Arial" panose="020B0604020202020204" pitchFamily="34" charset="0"/>
              <a:buChar char="•"/>
            </a:pPr>
            <a:r>
              <a:rPr lang="en-GB" dirty="0"/>
              <a:t>Dropping helper columns</a:t>
            </a:r>
          </a:p>
          <a:p>
            <a:pPr>
              <a:buFont typeface="Arial" panose="020B0604020202020204" pitchFamily="34" charset="0"/>
              <a:buChar char="•"/>
            </a:pPr>
            <a:r>
              <a:rPr lang="en-GB" dirty="0"/>
              <a:t>Label encoding for categorical data: promotion_article, promotion_wgr', 'promotion_global, public_holiday, school_holiday, sunday</a:t>
            </a:r>
          </a:p>
          <a:p>
            <a:r>
              <a:rPr lang="en-GB" dirty="0"/>
              <a:t>Dropping weather-related columns: temp, dwpt, rhum, prcp, snow, wdir, wspd, wpgt, pres, tsun, coco</a:t>
            </a:r>
          </a:p>
          <a:p>
            <a:r>
              <a:rPr lang="en-GB" dirty="0"/>
              <a:t>Omitting Sunday data as it is a holiday</a:t>
            </a:r>
            <a:endParaRPr lang="en-AT" dirty="0"/>
          </a:p>
        </p:txBody>
      </p:sp>
      <p:sp>
        <p:nvSpPr>
          <p:cNvPr id="4" name="Date Placeholder 3">
            <a:extLst>
              <a:ext uri="{FF2B5EF4-FFF2-40B4-BE49-F238E27FC236}">
                <a16:creationId xmlns:a16="http://schemas.microsoft.com/office/drawing/2014/main" id="{7FC18FF9-2620-06B6-A1BA-B31749D86920}"/>
              </a:ext>
            </a:extLst>
          </p:cNvPr>
          <p:cNvSpPr>
            <a:spLocks noGrp="1"/>
          </p:cNvSpPr>
          <p:nvPr>
            <p:ph type="dt" sz="half" idx="10"/>
          </p:nvPr>
        </p:nvSpPr>
        <p:spPr/>
        <p:txBody>
          <a:bodyPr/>
          <a:lstStyle/>
          <a:p>
            <a:fld id="{57997BA6-BEF8-495F-ACCD-8D19769E4FC6}" type="datetime2">
              <a:rPr lang="en-US" smtClean="0"/>
              <a:t>Monday, July 22, 2024</a:t>
            </a:fld>
            <a:endParaRPr lang="en-US" dirty="0"/>
          </a:p>
        </p:txBody>
      </p:sp>
      <p:sp>
        <p:nvSpPr>
          <p:cNvPr id="5" name="Footer Placeholder 4">
            <a:extLst>
              <a:ext uri="{FF2B5EF4-FFF2-40B4-BE49-F238E27FC236}">
                <a16:creationId xmlns:a16="http://schemas.microsoft.com/office/drawing/2014/main" id="{F64A6B8C-CFDF-07D2-41FC-0373807D79D6}"/>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FD6C3C2F-8657-F80A-A4A1-8FBB84CDFFCC}"/>
              </a:ext>
            </a:extLst>
          </p:cNvPr>
          <p:cNvSpPr>
            <a:spLocks noGrp="1"/>
          </p:cNvSpPr>
          <p:nvPr>
            <p:ph type="sldNum" sz="quarter" idx="12"/>
          </p:nvPr>
        </p:nvSpPr>
        <p:spPr/>
        <p:txBody>
          <a:bodyPr/>
          <a:lstStyle/>
          <a:p>
            <a:fld id="{7BE69E03-4804-4553-A1EC-F089884EF50F}" type="slidenum">
              <a:rPr lang="en-US" smtClean="0"/>
              <a:t>5</a:t>
            </a:fld>
            <a:endParaRPr lang="en-US"/>
          </a:p>
        </p:txBody>
      </p:sp>
      <p:pic>
        <p:nvPicPr>
          <p:cNvPr id="7" name="Picture 6" descr="tmpbfllazwh.png">
            <a:extLst>
              <a:ext uri="{FF2B5EF4-FFF2-40B4-BE49-F238E27FC236}">
                <a16:creationId xmlns:a16="http://schemas.microsoft.com/office/drawing/2014/main" id="{D3CE2FBE-4863-8587-A66B-3811736F4F10}"/>
              </a:ext>
            </a:extLst>
          </p:cNvPr>
          <p:cNvPicPr>
            <a:picLocks noChangeAspect="1"/>
          </p:cNvPicPr>
          <p:nvPr/>
        </p:nvPicPr>
        <p:blipFill>
          <a:blip r:embed="rId2"/>
          <a:stretch>
            <a:fillRect/>
          </a:stretch>
        </p:blipFill>
        <p:spPr>
          <a:xfrm>
            <a:off x="7546849" y="1689652"/>
            <a:ext cx="3572358" cy="3552908"/>
          </a:xfrm>
          <a:prstGeom prst="rect">
            <a:avLst/>
          </a:prstGeom>
        </p:spPr>
      </p:pic>
    </p:spTree>
    <p:extLst>
      <p:ext uri="{BB962C8B-B14F-4D97-AF65-F5344CB8AC3E}">
        <p14:creationId xmlns:p14="http://schemas.microsoft.com/office/powerpoint/2010/main" val="3630834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3C211-6438-AABF-AFD7-FC7189E9D638}"/>
              </a:ext>
            </a:extLst>
          </p:cNvPr>
          <p:cNvSpPr>
            <a:spLocks noGrp="1"/>
          </p:cNvSpPr>
          <p:nvPr>
            <p:ph type="title"/>
          </p:nvPr>
        </p:nvSpPr>
        <p:spPr>
          <a:xfrm>
            <a:off x="1665171" y="904775"/>
            <a:ext cx="9018872" cy="827772"/>
          </a:xfrm>
        </p:spPr>
        <p:txBody>
          <a:bodyPr>
            <a:normAutofit/>
          </a:bodyPr>
          <a:lstStyle/>
          <a:p>
            <a:r>
              <a:rPr lang="en-AT" dirty="0"/>
              <a:t>      </a:t>
            </a:r>
            <a:r>
              <a:rPr lang="en-AT" sz="4000" dirty="0">
                <a:latin typeface="Arial" panose="020B0604020202020204" pitchFamily="34" charset="0"/>
                <a:cs typeface="Arial" panose="020B0604020202020204" pitchFamily="34" charset="0"/>
              </a:rPr>
              <a:t>Exploratory Data Analysis</a:t>
            </a:r>
          </a:p>
        </p:txBody>
      </p:sp>
      <p:sp>
        <p:nvSpPr>
          <p:cNvPr id="3" name="Content Placeholder 2">
            <a:extLst>
              <a:ext uri="{FF2B5EF4-FFF2-40B4-BE49-F238E27FC236}">
                <a16:creationId xmlns:a16="http://schemas.microsoft.com/office/drawing/2014/main" id="{8DE4A126-8580-4D95-0366-D97CBE262A62}"/>
              </a:ext>
            </a:extLst>
          </p:cNvPr>
          <p:cNvSpPr>
            <a:spLocks noGrp="1"/>
          </p:cNvSpPr>
          <p:nvPr>
            <p:ph idx="1"/>
          </p:nvPr>
        </p:nvSpPr>
        <p:spPr>
          <a:xfrm>
            <a:off x="1917350" y="1755371"/>
            <a:ext cx="4861401" cy="4462549"/>
          </a:xfrm>
        </p:spPr>
        <p:txBody>
          <a:bodyPr>
            <a:noAutofit/>
          </a:bodyPr>
          <a:lstStyle/>
          <a:p>
            <a:pPr marL="228600" lvl="1" indent="-91440" algn="l">
              <a:spcBef>
                <a:spcPts val="1200"/>
              </a:spcBef>
              <a:spcAft>
                <a:spcPts val="0"/>
              </a:spcAft>
              <a:buSzPct val="100000"/>
              <a:buFont typeface="Arial"/>
              <a:buChar char="•"/>
            </a:pPr>
            <a:endParaRPr lang="en-GB" sz="1100" b="1" i="0" dirty="0">
              <a:solidFill>
                <a:srgbClr val="616161"/>
              </a:solidFill>
              <a:cs typeface="Arial" panose="020B0604020202020204" pitchFamily="34" charset="0"/>
            </a:endParaRPr>
          </a:p>
          <a:p>
            <a:pPr marL="228600" lvl="1" indent="-91440" algn="l">
              <a:spcBef>
                <a:spcPts val="1200"/>
              </a:spcBef>
              <a:spcAft>
                <a:spcPts val="0"/>
              </a:spcAft>
              <a:buSzPct val="100000"/>
              <a:buFont typeface="Arial"/>
              <a:buChar char="•"/>
            </a:pPr>
            <a:r>
              <a:rPr lang="en-GB" sz="1100" b="1" i="0" dirty="0">
                <a:solidFill>
                  <a:srgbClr val="616161"/>
                </a:solidFill>
                <a:cs typeface="Arial" panose="020B0604020202020204" pitchFamily="34" charset="0"/>
              </a:rPr>
              <a:t>Visualizations:</a:t>
            </a:r>
            <a:r>
              <a:rPr lang="en-GB" sz="1100" b="0" i="0" dirty="0">
                <a:solidFill>
                  <a:srgbClr val="616161"/>
                </a:solidFill>
                <a:cs typeface="Arial" panose="020B0604020202020204" pitchFamily="34" charset="0"/>
              </a:rPr>
              <a:t> Utilized various plots such as line charts, histograms, and boxplots to understand data distribution and relationships.</a:t>
            </a:r>
          </a:p>
          <a:p>
            <a:pPr marL="308610" lvl="1" indent="-171450">
              <a:spcBef>
                <a:spcPts val="1200"/>
              </a:spcBef>
              <a:buSzPct val="100000"/>
            </a:pPr>
            <a:r>
              <a:rPr lang="en-GB" sz="1100" dirty="0">
                <a:solidFill>
                  <a:srgbClr val="616161"/>
                </a:solidFill>
                <a:cs typeface="Arial" panose="020B0604020202020204" pitchFamily="34" charset="0"/>
              </a:rPr>
              <a:t>I have analysed  the  quantity distribution by : </a:t>
            </a:r>
          </a:p>
          <a:p>
            <a:pPr marL="685800" lvl="2" indent="-91440">
              <a:spcBef>
                <a:spcPts val="1200"/>
              </a:spcBef>
              <a:buSzPct val="100000"/>
              <a:buFont typeface="Arial"/>
              <a:buChar char="•"/>
            </a:pPr>
            <a:r>
              <a:rPr lang="en-GB" sz="1100" b="0" i="0" dirty="0">
                <a:solidFill>
                  <a:srgbClr val="616161"/>
                </a:solidFill>
                <a:cs typeface="Arial" panose="020B0604020202020204" pitchFamily="34" charset="0"/>
              </a:rPr>
              <a:t>Time</a:t>
            </a:r>
          </a:p>
          <a:p>
            <a:pPr marL="685800" lvl="2" indent="-91440">
              <a:spcBef>
                <a:spcPts val="1200"/>
              </a:spcBef>
              <a:buSzPct val="100000"/>
              <a:buFont typeface="Arial"/>
              <a:buChar char="•"/>
            </a:pPr>
            <a:r>
              <a:rPr lang="en-GB" sz="1100" dirty="0">
                <a:solidFill>
                  <a:srgbClr val="616161"/>
                </a:solidFill>
                <a:cs typeface="Arial" panose="020B0604020202020204" pitchFamily="34" charset="0"/>
              </a:rPr>
              <a:t>Product Type</a:t>
            </a:r>
          </a:p>
          <a:p>
            <a:pPr marL="685800" lvl="2" indent="-91440">
              <a:spcBef>
                <a:spcPts val="1200"/>
              </a:spcBef>
              <a:buSzPct val="100000"/>
              <a:buFont typeface="Arial"/>
              <a:buChar char="•"/>
            </a:pPr>
            <a:r>
              <a:rPr lang="en-GB" sz="1100" dirty="0">
                <a:solidFill>
                  <a:srgbClr val="616161"/>
                </a:solidFill>
                <a:cs typeface="Arial" panose="020B0604020202020204" pitchFamily="34" charset="0"/>
              </a:rPr>
              <a:t>Sales Promotions</a:t>
            </a:r>
          </a:p>
          <a:p>
            <a:pPr marL="685800" lvl="2" indent="-91440">
              <a:spcBef>
                <a:spcPts val="1200"/>
              </a:spcBef>
              <a:buSzPct val="100000"/>
              <a:buFont typeface="Arial"/>
              <a:buChar char="•"/>
            </a:pPr>
            <a:r>
              <a:rPr lang="en-GB" sz="1100" b="0" i="0" dirty="0">
                <a:solidFill>
                  <a:srgbClr val="616161"/>
                </a:solidFill>
                <a:cs typeface="Arial" panose="020B0604020202020204" pitchFamily="34" charset="0"/>
              </a:rPr>
              <a:t>Weather </a:t>
            </a:r>
            <a:endParaRPr lang="en-GB" sz="1100" dirty="0">
              <a:solidFill>
                <a:srgbClr val="616161"/>
              </a:solidFill>
              <a:cs typeface="Arial" panose="020B0604020202020204" pitchFamily="34" charset="0"/>
            </a:endParaRPr>
          </a:p>
          <a:p>
            <a:pPr marL="228600" lvl="1" indent="-91440">
              <a:spcBef>
                <a:spcPts val="1200"/>
              </a:spcBef>
              <a:buSzPct val="100000"/>
              <a:buFont typeface="Arial"/>
              <a:buChar char="•"/>
            </a:pPr>
            <a:r>
              <a:rPr lang="en-GB" sz="1100" b="1" i="0" dirty="0">
                <a:solidFill>
                  <a:srgbClr val="616161"/>
                </a:solidFill>
                <a:cs typeface="Arial" panose="020B0604020202020204" pitchFamily="34" charset="0"/>
              </a:rPr>
              <a:t>Correlation Analysis</a:t>
            </a:r>
            <a:r>
              <a:rPr lang="en-GB" sz="1100" b="0" i="0" dirty="0">
                <a:solidFill>
                  <a:srgbClr val="616161"/>
                </a:solidFill>
                <a:cs typeface="Arial" panose="020B0604020202020204" pitchFamily="34" charset="0"/>
              </a:rPr>
              <a:t>: To identify the relationship between features and also which features are strongly correlated to the </a:t>
            </a:r>
            <a:r>
              <a:rPr lang="en-GB" sz="1100" dirty="0">
                <a:solidFill>
                  <a:srgbClr val="616161"/>
                </a:solidFill>
                <a:cs typeface="Arial" panose="020B0604020202020204" pitchFamily="34" charset="0"/>
              </a:rPr>
              <a:t>s</a:t>
            </a:r>
            <a:r>
              <a:rPr lang="en-GB" sz="1100" b="0" i="0" dirty="0">
                <a:solidFill>
                  <a:srgbClr val="616161"/>
                </a:solidFill>
                <a:cs typeface="Arial" panose="020B0604020202020204" pitchFamily="34" charset="0"/>
              </a:rPr>
              <a:t>ales quantity.</a:t>
            </a:r>
          </a:p>
          <a:p>
            <a:pPr marL="228600" lvl="1" indent="-91440">
              <a:spcBef>
                <a:spcPts val="1200"/>
              </a:spcBef>
              <a:buSzPct val="100000"/>
              <a:buFont typeface="Arial"/>
              <a:buChar char="•"/>
            </a:pPr>
            <a:r>
              <a:rPr lang="en-GB" sz="1100" b="1" dirty="0">
                <a:solidFill>
                  <a:srgbClr val="616161"/>
                </a:solidFill>
                <a:cs typeface="Arial" panose="020B0604020202020204" pitchFamily="34" charset="0"/>
              </a:rPr>
              <a:t>Trend Analysis: </a:t>
            </a:r>
            <a:r>
              <a:rPr lang="en-GB" sz="1100" dirty="0">
                <a:solidFill>
                  <a:srgbClr val="616161"/>
                </a:solidFill>
                <a:cs typeface="Arial" panose="020B0604020202020204" pitchFamily="34" charset="0"/>
              </a:rPr>
              <a:t>Linear Regression was used.</a:t>
            </a:r>
          </a:p>
          <a:p>
            <a:pPr marL="685800" lvl="2" indent="-91440">
              <a:spcBef>
                <a:spcPts val="1200"/>
              </a:spcBef>
              <a:buSzPct val="100000"/>
              <a:buFont typeface="Arial"/>
              <a:buChar char="•"/>
            </a:pPr>
            <a:r>
              <a:rPr lang="en-GB" sz="1100" dirty="0">
                <a:solidFill>
                  <a:srgbClr val="616161"/>
                </a:solidFill>
                <a:cs typeface="Arial" panose="020B0604020202020204" pitchFamily="34" charset="0"/>
              </a:rPr>
              <a:t>The  sales declined from  March 2021 to  March 2022 by more than 50% , which makes sense as it was during Covid . </a:t>
            </a:r>
          </a:p>
          <a:p>
            <a:pPr marL="228600" lvl="1" indent="-91440">
              <a:spcBef>
                <a:spcPts val="1200"/>
              </a:spcBef>
              <a:buSzPct val="100000"/>
              <a:buFont typeface="Arial"/>
              <a:buChar char="•"/>
            </a:pPr>
            <a:r>
              <a:rPr lang="en-GB" sz="1100" b="1" i="0" dirty="0">
                <a:solidFill>
                  <a:srgbClr val="616161"/>
                </a:solidFill>
                <a:cs typeface="Arial" panose="020B0604020202020204" pitchFamily="34" charset="0"/>
              </a:rPr>
              <a:t>Outliers: </a:t>
            </a:r>
            <a:r>
              <a:rPr lang="en-GB" sz="1100" i="0" dirty="0">
                <a:solidFill>
                  <a:srgbClr val="616161"/>
                </a:solidFill>
                <a:cs typeface="Arial" panose="020B0604020202020204" pitchFamily="34" charset="0"/>
              </a:rPr>
              <a:t>Outliers were detected using the interquartile range method and removed.</a:t>
            </a:r>
          </a:p>
          <a:p>
            <a:pPr marL="685800" lvl="2" indent="-91440">
              <a:spcBef>
                <a:spcPts val="1200"/>
              </a:spcBef>
              <a:buSzPct val="100000"/>
              <a:buFont typeface="Arial"/>
              <a:buChar char="•"/>
            </a:pPr>
            <a:r>
              <a:rPr lang="en-GB" sz="1100" i="0" dirty="0">
                <a:solidFill>
                  <a:srgbClr val="616161"/>
                </a:solidFill>
                <a:cs typeface="Arial" panose="020B0604020202020204" pitchFamily="34" charset="0"/>
              </a:rPr>
              <a:t>Data was visualized again after the outliers were removed.</a:t>
            </a:r>
            <a:endParaRPr lang="en-GB" sz="1100" b="1" i="0" dirty="0">
              <a:solidFill>
                <a:srgbClr val="616161"/>
              </a:solidFill>
              <a:cs typeface="Arial" panose="020B0604020202020204" pitchFamily="34" charset="0"/>
            </a:endParaRPr>
          </a:p>
          <a:p>
            <a:pPr marL="0" indent="0">
              <a:buNone/>
            </a:pPr>
            <a:r>
              <a:rPr lang="en-AT" sz="1100" dirty="0">
                <a:cs typeface="Arial" panose="020B0604020202020204" pitchFamily="34" charset="0"/>
              </a:rPr>
              <a:t>  </a:t>
            </a:r>
          </a:p>
        </p:txBody>
      </p:sp>
      <p:sp>
        <p:nvSpPr>
          <p:cNvPr id="4" name="Date Placeholder 3">
            <a:extLst>
              <a:ext uri="{FF2B5EF4-FFF2-40B4-BE49-F238E27FC236}">
                <a16:creationId xmlns:a16="http://schemas.microsoft.com/office/drawing/2014/main" id="{8EC13E32-8BCC-1FC5-8F35-280CD8BEE648}"/>
              </a:ext>
            </a:extLst>
          </p:cNvPr>
          <p:cNvSpPr>
            <a:spLocks noGrp="1"/>
          </p:cNvSpPr>
          <p:nvPr>
            <p:ph type="dt" sz="half" idx="10"/>
          </p:nvPr>
        </p:nvSpPr>
        <p:spPr/>
        <p:txBody>
          <a:bodyPr/>
          <a:lstStyle/>
          <a:p>
            <a:fld id="{57997BA6-BEF8-495F-ACCD-8D19769E4FC6}" type="datetime2">
              <a:rPr lang="en-US" smtClean="0"/>
              <a:t>Monday, July 22, 2024</a:t>
            </a:fld>
            <a:endParaRPr lang="en-US" dirty="0"/>
          </a:p>
        </p:txBody>
      </p:sp>
      <p:sp>
        <p:nvSpPr>
          <p:cNvPr id="5" name="Footer Placeholder 4">
            <a:extLst>
              <a:ext uri="{FF2B5EF4-FFF2-40B4-BE49-F238E27FC236}">
                <a16:creationId xmlns:a16="http://schemas.microsoft.com/office/drawing/2014/main" id="{BD715ACD-32CC-B8D4-A39F-5E2F707342D5}"/>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1436B97D-7897-1E00-1D1C-8C1E2E6D126E}"/>
              </a:ext>
            </a:extLst>
          </p:cNvPr>
          <p:cNvSpPr>
            <a:spLocks noGrp="1"/>
          </p:cNvSpPr>
          <p:nvPr>
            <p:ph type="sldNum" sz="quarter" idx="12"/>
          </p:nvPr>
        </p:nvSpPr>
        <p:spPr/>
        <p:txBody>
          <a:bodyPr/>
          <a:lstStyle/>
          <a:p>
            <a:fld id="{7BE69E03-4804-4553-A1EC-F089884EF50F}" type="slidenum">
              <a:rPr lang="en-US" smtClean="0"/>
              <a:t>6</a:t>
            </a:fld>
            <a:endParaRPr lang="en-US"/>
          </a:p>
        </p:txBody>
      </p:sp>
      <p:sp>
        <p:nvSpPr>
          <p:cNvPr id="7" name="TextBox 6">
            <a:extLst>
              <a:ext uri="{FF2B5EF4-FFF2-40B4-BE49-F238E27FC236}">
                <a16:creationId xmlns:a16="http://schemas.microsoft.com/office/drawing/2014/main" id="{3B829E84-241B-AA06-087B-24E418BD86C2}"/>
              </a:ext>
            </a:extLst>
          </p:cNvPr>
          <p:cNvSpPr txBox="1"/>
          <p:nvPr/>
        </p:nvSpPr>
        <p:spPr>
          <a:xfrm>
            <a:off x="3542097" y="1386038"/>
            <a:ext cx="184731" cy="369332"/>
          </a:xfrm>
          <a:prstGeom prst="rect">
            <a:avLst/>
          </a:prstGeom>
          <a:noFill/>
        </p:spPr>
        <p:txBody>
          <a:bodyPr wrap="none" rtlCol="0">
            <a:spAutoFit/>
          </a:bodyPr>
          <a:lstStyle/>
          <a:p>
            <a:endParaRPr lang="en-AT" dirty="0"/>
          </a:p>
        </p:txBody>
      </p:sp>
      <p:pic>
        <p:nvPicPr>
          <p:cNvPr id="8" name="Picture 7" descr="tmpof3eqrr3.png">
            <a:extLst>
              <a:ext uri="{FF2B5EF4-FFF2-40B4-BE49-F238E27FC236}">
                <a16:creationId xmlns:a16="http://schemas.microsoft.com/office/drawing/2014/main" id="{BB66AE18-0FB5-005B-34B5-A053A3DC06EC}"/>
              </a:ext>
            </a:extLst>
          </p:cNvPr>
          <p:cNvPicPr>
            <a:picLocks noChangeAspect="1"/>
          </p:cNvPicPr>
          <p:nvPr/>
        </p:nvPicPr>
        <p:blipFill>
          <a:blip r:embed="rId2"/>
          <a:stretch>
            <a:fillRect/>
          </a:stretch>
        </p:blipFill>
        <p:spPr>
          <a:xfrm>
            <a:off x="7080505" y="2090818"/>
            <a:ext cx="4190999" cy="3176126"/>
          </a:xfrm>
          <a:prstGeom prst="rect">
            <a:avLst/>
          </a:prstGeom>
        </p:spPr>
      </p:pic>
    </p:spTree>
    <p:extLst>
      <p:ext uri="{BB962C8B-B14F-4D97-AF65-F5344CB8AC3E}">
        <p14:creationId xmlns:p14="http://schemas.microsoft.com/office/powerpoint/2010/main" val="2507996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4A5D-33D2-94E8-B628-6CA01B996864}"/>
              </a:ext>
            </a:extLst>
          </p:cNvPr>
          <p:cNvSpPr>
            <a:spLocks noGrp="1"/>
          </p:cNvSpPr>
          <p:nvPr>
            <p:ph type="title"/>
          </p:nvPr>
        </p:nvSpPr>
        <p:spPr>
          <a:xfrm>
            <a:off x="2097741" y="977153"/>
            <a:ext cx="8835308" cy="1084729"/>
          </a:xfrm>
        </p:spPr>
        <p:txBody>
          <a:bodyPr>
            <a:normAutofit fontScale="90000"/>
          </a:bodyPr>
          <a:lstStyle/>
          <a:p>
            <a:r>
              <a:rPr lang="en-GB" sz="3600" i="0" dirty="0">
                <a:solidFill>
                  <a:srgbClr val="000000"/>
                </a:solidFill>
                <a:effectLst/>
                <a:highlight>
                  <a:srgbClr val="FFFFFF"/>
                </a:highlight>
                <a:latin typeface="+mj-lt"/>
              </a:rPr>
              <a:t>Quantity Distribution by Product Type</a:t>
            </a:r>
            <a:br>
              <a:rPr lang="en-GB" i="0" dirty="0">
                <a:solidFill>
                  <a:srgbClr val="000000"/>
                </a:solidFill>
                <a:effectLst/>
                <a:highlight>
                  <a:srgbClr val="FFFFFF"/>
                </a:highlight>
                <a:latin typeface="Helvetica Neue" panose="02000503000000020004" pitchFamily="2" charset="0"/>
              </a:rPr>
            </a:br>
            <a:endParaRPr lang="en-AT" dirty="0"/>
          </a:p>
        </p:txBody>
      </p:sp>
      <p:sp>
        <p:nvSpPr>
          <p:cNvPr id="4" name="Text Placeholder 3">
            <a:extLst>
              <a:ext uri="{FF2B5EF4-FFF2-40B4-BE49-F238E27FC236}">
                <a16:creationId xmlns:a16="http://schemas.microsoft.com/office/drawing/2014/main" id="{41FDE28B-8225-2AF7-3D16-9891CE4AAED7}"/>
              </a:ext>
            </a:extLst>
          </p:cNvPr>
          <p:cNvSpPr>
            <a:spLocks noGrp="1"/>
          </p:cNvSpPr>
          <p:nvPr>
            <p:ph type="body" sz="half" idx="2"/>
          </p:nvPr>
        </p:nvSpPr>
        <p:spPr>
          <a:xfrm>
            <a:off x="1479176" y="1488142"/>
            <a:ext cx="5665695" cy="4267200"/>
          </a:xfrm>
        </p:spPr>
        <p:txBody>
          <a:bodyPr>
            <a:normAutofit fontScale="92500" lnSpcReduction="10000"/>
          </a:bodyPr>
          <a:lstStyle/>
          <a:p>
            <a:r>
              <a:rPr lang="en-GB" sz="1000" b="1" dirty="0">
                <a:solidFill>
                  <a:srgbClr val="FF0000"/>
                </a:solidFill>
              </a:rPr>
              <a:t>Interpretation for WGR1:</a:t>
            </a:r>
          </a:p>
          <a:p>
            <a:pPr>
              <a:buFont typeface="Arial" panose="020B0604020202020204" pitchFamily="34" charset="0"/>
              <a:buChar char="•"/>
            </a:pPr>
            <a:r>
              <a:rPr lang="en-GB" sz="1000" b="1" dirty="0"/>
              <a:t>Highly Skewed Distribution:</a:t>
            </a:r>
            <a:endParaRPr lang="en-GB" sz="1000" dirty="0"/>
          </a:p>
          <a:p>
            <a:pPr marL="742950" lvl="1" indent="-285750">
              <a:buFont typeface="Arial" panose="020B0604020202020204" pitchFamily="34" charset="0"/>
              <a:buChar char="•"/>
            </a:pPr>
            <a:r>
              <a:rPr lang="en-GB" sz="1000" dirty="0"/>
              <a:t>The data distribution is highly skewed to the right, as evidenced by the long tail of outliers. This means that while most of the sales quantities for WGR1 are low, there are a few instances where the quantities are extremely high.</a:t>
            </a:r>
          </a:p>
          <a:p>
            <a:pPr>
              <a:buFont typeface="Arial" panose="020B0604020202020204" pitchFamily="34" charset="0"/>
              <a:buChar char="•"/>
            </a:pPr>
            <a:r>
              <a:rPr lang="en-GB" sz="1000" b="1" dirty="0"/>
              <a:t>Potential Data Anomalies:</a:t>
            </a:r>
            <a:endParaRPr lang="en-GB" sz="1000" dirty="0"/>
          </a:p>
          <a:p>
            <a:pPr marL="742950" lvl="1" indent="-285750">
              <a:buFont typeface="Arial" panose="020B0604020202020204" pitchFamily="34" charset="0"/>
              <a:buChar char="•"/>
            </a:pPr>
            <a:r>
              <a:rPr lang="en-GB" sz="1000" dirty="0"/>
              <a:t>The presence of many high outliers suggests potential data anomalies or special events. These could be large bulk orders or specific periods where sales were exceptionally high.</a:t>
            </a:r>
          </a:p>
          <a:p>
            <a:pPr>
              <a:buFont typeface="Arial" panose="020B0604020202020204" pitchFamily="34" charset="0"/>
              <a:buChar char="•"/>
            </a:pPr>
            <a:r>
              <a:rPr lang="en-GB" sz="1000" b="1" dirty="0"/>
              <a:t>Concentration of Low Values:</a:t>
            </a:r>
            <a:endParaRPr lang="en-GB" sz="1000" dirty="0"/>
          </a:p>
          <a:p>
            <a:pPr marL="742950" lvl="1" indent="-285750">
              <a:buFont typeface="Arial" panose="020B0604020202020204" pitchFamily="34" charset="0"/>
              <a:buChar char="•"/>
            </a:pPr>
            <a:r>
              <a:rPr lang="en-GB" sz="1000" dirty="0"/>
              <a:t>The narrow IQR and the short upper whisker show that the majority of the quantity values are concentrated around low numbers, which might indicate typical day-to-day sales quantities.</a:t>
            </a:r>
          </a:p>
          <a:p>
            <a:r>
              <a:rPr lang="en-GB" sz="1000" b="1" dirty="0">
                <a:solidFill>
                  <a:srgbClr val="FF0000"/>
                </a:solidFill>
              </a:rPr>
              <a:t>Interpretation for WGR2:</a:t>
            </a:r>
          </a:p>
          <a:p>
            <a:pPr>
              <a:buFont typeface="+mj-lt"/>
              <a:buAutoNum type="arabicPeriod"/>
            </a:pPr>
            <a:r>
              <a:rPr lang="en-GB" sz="1000" b="1" dirty="0"/>
              <a:t>54 Stands Out:</a:t>
            </a:r>
            <a:endParaRPr lang="en-GB" sz="1000" dirty="0"/>
          </a:p>
          <a:p>
            <a:pPr marL="742950" lvl="1" indent="-285750">
              <a:buFont typeface="+mj-lt"/>
              <a:buAutoNum type="arabicPeriod"/>
            </a:pPr>
            <a:r>
              <a:rPr lang="en-GB" sz="1000" b="1" dirty="0"/>
              <a:t>Higher Sales Quantity</a:t>
            </a:r>
            <a:r>
              <a:rPr lang="en-GB" sz="1000" dirty="0"/>
              <a:t>: 54 has a significantly higher median and range of typical sales quantities compared to other product types.</a:t>
            </a:r>
          </a:p>
          <a:p>
            <a:pPr marL="742950" lvl="1" indent="-285750">
              <a:buFont typeface="+mj-lt"/>
              <a:buAutoNum type="arabicPeriod"/>
            </a:pPr>
            <a:r>
              <a:rPr lang="en-GB" sz="1000" b="1" dirty="0"/>
              <a:t>Greater Variability</a:t>
            </a:r>
            <a:r>
              <a:rPr lang="en-GB" sz="1000" dirty="0"/>
              <a:t>: The larger IQR for 54 indicates more variability in the sales quantities, suggesting a broader range of typical sales volumes.</a:t>
            </a:r>
          </a:p>
          <a:p>
            <a:pPr>
              <a:buFont typeface="+mj-lt"/>
              <a:buAutoNum type="arabicPeriod"/>
            </a:pPr>
            <a:r>
              <a:rPr lang="en-GB" sz="1000" b="1" dirty="0"/>
              <a:t>Consistent Low Quantities for Other Products:</a:t>
            </a:r>
            <a:endParaRPr lang="en-GB" sz="1000" dirty="0"/>
          </a:p>
          <a:p>
            <a:pPr marL="742950" lvl="1" indent="-285750">
              <a:buFont typeface="+mj-lt"/>
              <a:buAutoNum type="arabicPeriod"/>
            </a:pPr>
            <a:r>
              <a:rPr lang="en-GB" sz="1000" dirty="0"/>
              <a:t>The other product types show consistent low median values and tight IQRs, indicating that their sales quantities are consistently low and less variable.</a:t>
            </a:r>
          </a:p>
          <a:p>
            <a:pPr>
              <a:buFont typeface="+mj-lt"/>
              <a:buAutoNum type="arabicPeriod"/>
            </a:pPr>
            <a:r>
              <a:rPr lang="en-GB" sz="1000" b="1" dirty="0"/>
              <a:t>Significant Outliers:</a:t>
            </a:r>
            <a:endParaRPr lang="en-GB" sz="1000" dirty="0"/>
          </a:p>
          <a:p>
            <a:pPr marL="742950" lvl="1" indent="-285750">
              <a:buFont typeface="+mj-lt"/>
              <a:buAutoNum type="arabicPeriod"/>
            </a:pPr>
            <a:r>
              <a:rPr lang="en-GB" sz="1000" dirty="0"/>
              <a:t>The presence of significant outliers for 54 and other product types suggests occasional large orders or sales events that deviate substantially from typical sales volumes.</a:t>
            </a:r>
          </a:p>
          <a:p>
            <a:endParaRPr lang="en-AT" dirty="0"/>
          </a:p>
        </p:txBody>
      </p:sp>
      <p:sp>
        <p:nvSpPr>
          <p:cNvPr id="5" name="Date Placeholder 4">
            <a:extLst>
              <a:ext uri="{FF2B5EF4-FFF2-40B4-BE49-F238E27FC236}">
                <a16:creationId xmlns:a16="http://schemas.microsoft.com/office/drawing/2014/main" id="{556CA6EB-4560-6DCA-A379-16D5ED0D23FD}"/>
              </a:ext>
            </a:extLst>
          </p:cNvPr>
          <p:cNvSpPr>
            <a:spLocks noGrp="1"/>
          </p:cNvSpPr>
          <p:nvPr>
            <p:ph type="dt" sz="half" idx="10"/>
          </p:nvPr>
        </p:nvSpPr>
        <p:spPr/>
        <p:txBody>
          <a:bodyPr/>
          <a:lstStyle/>
          <a:p>
            <a:fld id="{792630FD-0818-4065-B5FE-410552D9B1BC}" type="datetime2">
              <a:rPr lang="en-US" smtClean="0"/>
              <a:t>Monday, July 22, 2024</a:t>
            </a:fld>
            <a:endParaRPr lang="en-US"/>
          </a:p>
        </p:txBody>
      </p:sp>
      <p:sp>
        <p:nvSpPr>
          <p:cNvPr id="6" name="Footer Placeholder 5">
            <a:extLst>
              <a:ext uri="{FF2B5EF4-FFF2-40B4-BE49-F238E27FC236}">
                <a16:creationId xmlns:a16="http://schemas.microsoft.com/office/drawing/2014/main" id="{395C8692-F03C-6439-247F-AD5437273775}"/>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765912F-568D-70AA-C22B-1C6E19CA9D6C}"/>
              </a:ext>
            </a:extLst>
          </p:cNvPr>
          <p:cNvSpPr>
            <a:spLocks noGrp="1"/>
          </p:cNvSpPr>
          <p:nvPr>
            <p:ph type="sldNum" sz="quarter" idx="12"/>
          </p:nvPr>
        </p:nvSpPr>
        <p:spPr/>
        <p:txBody>
          <a:bodyPr/>
          <a:lstStyle/>
          <a:p>
            <a:fld id="{7BE69E03-4804-4553-A1EC-F089884EF50F}" type="slidenum">
              <a:rPr lang="en-US" smtClean="0"/>
              <a:t>7</a:t>
            </a:fld>
            <a:endParaRPr lang="en-US"/>
          </a:p>
        </p:txBody>
      </p:sp>
      <p:pic>
        <p:nvPicPr>
          <p:cNvPr id="2054" name="Picture 6">
            <a:extLst>
              <a:ext uri="{FF2B5EF4-FFF2-40B4-BE49-F238E27FC236}">
                <a16:creationId xmlns:a16="http://schemas.microsoft.com/office/drawing/2014/main" id="{6EBE3935-0B29-5904-81A4-908314399B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25553" y="1480522"/>
            <a:ext cx="4176279" cy="175944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47A5BD3F-91F1-8B76-C0E3-95FCC5D6E5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9632" y="3618038"/>
            <a:ext cx="4072200" cy="2133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669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40F6B-EF78-095E-51A0-DFB201B8DA18}"/>
              </a:ext>
            </a:extLst>
          </p:cNvPr>
          <p:cNvSpPr>
            <a:spLocks noGrp="1"/>
          </p:cNvSpPr>
          <p:nvPr>
            <p:ph type="title"/>
          </p:nvPr>
        </p:nvSpPr>
        <p:spPr>
          <a:xfrm>
            <a:off x="555094" y="757087"/>
            <a:ext cx="10515601" cy="937653"/>
          </a:xfrm>
        </p:spPr>
        <p:txBody>
          <a:bodyPr>
            <a:normAutofit/>
          </a:bodyPr>
          <a:lstStyle/>
          <a:p>
            <a:r>
              <a:rPr lang="en-GB" sz="4000" i="0" dirty="0">
                <a:solidFill>
                  <a:srgbClr val="000000"/>
                </a:solidFill>
                <a:effectLst/>
                <a:highlight>
                  <a:srgbClr val="FFFFFF"/>
                </a:highlight>
                <a:latin typeface="+mj-lt"/>
              </a:rPr>
              <a:t>Quantity Distribution by Product Type</a:t>
            </a:r>
            <a:endParaRPr lang="en-AT" sz="4000" dirty="0"/>
          </a:p>
        </p:txBody>
      </p:sp>
      <p:sp>
        <p:nvSpPr>
          <p:cNvPr id="3" name="Content Placeholder 2">
            <a:extLst>
              <a:ext uri="{FF2B5EF4-FFF2-40B4-BE49-F238E27FC236}">
                <a16:creationId xmlns:a16="http://schemas.microsoft.com/office/drawing/2014/main" id="{167F58A4-F012-7D9B-E70E-552900A7F541}"/>
              </a:ext>
            </a:extLst>
          </p:cNvPr>
          <p:cNvSpPr>
            <a:spLocks noGrp="1"/>
          </p:cNvSpPr>
          <p:nvPr>
            <p:ph sz="half" idx="1"/>
          </p:nvPr>
        </p:nvSpPr>
        <p:spPr>
          <a:xfrm>
            <a:off x="420623" y="1825625"/>
            <a:ext cx="6168435" cy="4206382"/>
          </a:xfrm>
        </p:spPr>
        <p:txBody>
          <a:bodyPr>
            <a:normAutofit fontScale="77500" lnSpcReduction="20000"/>
          </a:bodyPr>
          <a:lstStyle/>
          <a:p>
            <a:r>
              <a:rPr lang="en-GB" sz="1000" b="1" dirty="0">
                <a:solidFill>
                  <a:srgbClr val="FF0000"/>
                </a:solidFill>
              </a:rPr>
              <a:t>Interpretation for WGR3:</a:t>
            </a:r>
          </a:p>
          <a:p>
            <a:pPr>
              <a:buFont typeface="+mj-lt"/>
              <a:buAutoNum type="arabicPeriod"/>
            </a:pPr>
            <a:r>
              <a:rPr lang="en-GB" sz="1000" b="1" dirty="0"/>
              <a:t>5600 Stands Out:</a:t>
            </a:r>
            <a:endParaRPr lang="en-GB" sz="1000" dirty="0"/>
          </a:p>
          <a:p>
            <a:pPr marL="742950" lvl="1" indent="-285750">
              <a:buFont typeface="+mj-lt"/>
              <a:buAutoNum type="arabicPeriod"/>
            </a:pPr>
            <a:r>
              <a:rPr lang="en-GB" sz="1000" b="1" dirty="0"/>
              <a:t>Higher Sales Quantity</a:t>
            </a:r>
            <a:r>
              <a:rPr lang="en-GB" sz="1000" dirty="0"/>
              <a:t>: 5600 has a significantly higher median and range of typical sales quantities compared to other product types.</a:t>
            </a:r>
          </a:p>
          <a:p>
            <a:pPr marL="742950" lvl="1" indent="-285750">
              <a:buFont typeface="+mj-lt"/>
              <a:buAutoNum type="arabicPeriod"/>
            </a:pPr>
            <a:r>
              <a:rPr lang="en-GB" sz="1000" b="1" dirty="0"/>
              <a:t>Greater Variability</a:t>
            </a:r>
            <a:r>
              <a:rPr lang="en-GB" sz="1000" dirty="0"/>
              <a:t>: The larger IQR for 5600 indicates more variability in the sales quantities, suggesting a broader range of typical sales volumes.</a:t>
            </a:r>
          </a:p>
          <a:p>
            <a:pPr>
              <a:buFont typeface="+mj-lt"/>
              <a:buAutoNum type="arabicPeriod"/>
            </a:pPr>
            <a:r>
              <a:rPr lang="en-GB" sz="1000" b="1" dirty="0"/>
              <a:t>Consistent Low Quantities for Other Products:</a:t>
            </a:r>
            <a:endParaRPr lang="en-GB" sz="1000" dirty="0"/>
          </a:p>
          <a:p>
            <a:pPr marL="742950" lvl="1" indent="-285750">
              <a:buFont typeface="+mj-lt"/>
              <a:buAutoNum type="arabicPeriod"/>
            </a:pPr>
            <a:r>
              <a:rPr lang="en-GB" sz="1000" dirty="0"/>
              <a:t>The other product types show consistent low median values and tight IQRs, indicating that their sales quantities are consistently low and less variable.</a:t>
            </a:r>
          </a:p>
          <a:p>
            <a:pPr>
              <a:buFont typeface="+mj-lt"/>
              <a:buAutoNum type="arabicPeriod"/>
            </a:pPr>
            <a:r>
              <a:rPr lang="en-GB" sz="1000" b="1" dirty="0"/>
              <a:t>Significant Outliers:</a:t>
            </a:r>
            <a:endParaRPr lang="en-GB" sz="1000" dirty="0"/>
          </a:p>
          <a:p>
            <a:pPr marL="742950" lvl="1" indent="-285750">
              <a:buFont typeface="+mj-lt"/>
              <a:buAutoNum type="arabicPeriod"/>
            </a:pPr>
            <a:r>
              <a:rPr lang="en-GB" sz="1000" dirty="0"/>
              <a:t>The presence of significant outliers for 5600 and other product types suggests occasional large orders or sales events that deviate substantially from typical sales volumes.</a:t>
            </a:r>
          </a:p>
          <a:p>
            <a:pPr marL="742950" lvl="1" indent="-285750">
              <a:buFont typeface="+mj-lt"/>
              <a:buAutoNum type="arabicPeriod"/>
            </a:pPr>
            <a:endParaRPr lang="en-GB" sz="1000" dirty="0"/>
          </a:p>
          <a:p>
            <a:r>
              <a:rPr lang="en-GB" sz="1000" b="1" dirty="0">
                <a:solidFill>
                  <a:srgbClr val="FF0000"/>
                </a:solidFill>
              </a:rPr>
              <a:t>Interpretation for WGR4:</a:t>
            </a:r>
          </a:p>
          <a:p>
            <a:pPr>
              <a:buFont typeface="+mj-lt"/>
              <a:buAutoNum type="arabicPeriod"/>
            </a:pPr>
            <a:r>
              <a:rPr lang="en-GB" sz="1000" b="1" dirty="0"/>
              <a:t>5602 Stands Out:</a:t>
            </a:r>
            <a:endParaRPr lang="en-GB" sz="1000" dirty="0"/>
          </a:p>
          <a:p>
            <a:pPr marL="742950" lvl="1" indent="-285750">
              <a:buFont typeface="+mj-lt"/>
              <a:buAutoNum type="arabicPeriod"/>
            </a:pPr>
            <a:r>
              <a:rPr lang="en-GB" sz="1000" b="1" dirty="0"/>
              <a:t>Higher Sales Quantity</a:t>
            </a:r>
            <a:r>
              <a:rPr lang="en-GB" sz="1000" dirty="0"/>
              <a:t>: 5602 has a significantly higher median and range of typical sales quantities compared to other product types.</a:t>
            </a:r>
          </a:p>
          <a:p>
            <a:pPr marL="742950" lvl="1" indent="-285750">
              <a:buFont typeface="+mj-lt"/>
              <a:buAutoNum type="arabicPeriod"/>
            </a:pPr>
            <a:r>
              <a:rPr lang="en-GB" sz="1000" b="1" dirty="0"/>
              <a:t>Greater Variability</a:t>
            </a:r>
            <a:r>
              <a:rPr lang="en-GB" sz="1000" dirty="0"/>
              <a:t>: The larger IQR for 5602 indicates more variability in the sales quantities, suggesting a broader range of typical sales volumes.</a:t>
            </a:r>
          </a:p>
          <a:p>
            <a:pPr>
              <a:buFont typeface="+mj-lt"/>
              <a:buAutoNum type="arabicPeriod"/>
            </a:pPr>
            <a:r>
              <a:rPr lang="en-GB" sz="1000" b="1" dirty="0"/>
              <a:t>Consistent Low Quantities for Other Products:</a:t>
            </a:r>
            <a:endParaRPr lang="en-GB" sz="1000" dirty="0"/>
          </a:p>
          <a:p>
            <a:pPr marL="742950" lvl="1" indent="-285750">
              <a:buFont typeface="+mj-lt"/>
              <a:buAutoNum type="arabicPeriod"/>
            </a:pPr>
            <a:r>
              <a:rPr lang="en-GB" sz="1000" dirty="0"/>
              <a:t>The other product types show consistent low median values and tight IQRs, indicating that their sales quantities are consistently low and less variable.</a:t>
            </a:r>
          </a:p>
          <a:p>
            <a:pPr>
              <a:buFont typeface="+mj-lt"/>
              <a:buAutoNum type="arabicPeriod"/>
            </a:pPr>
            <a:r>
              <a:rPr lang="en-GB" sz="1000" b="1" dirty="0"/>
              <a:t>Significant Outliers:</a:t>
            </a:r>
            <a:endParaRPr lang="en-GB" sz="1000" dirty="0"/>
          </a:p>
          <a:p>
            <a:pPr marL="742950" lvl="1" indent="-285750">
              <a:buFont typeface="+mj-lt"/>
              <a:buAutoNum type="arabicPeriod"/>
            </a:pPr>
            <a:r>
              <a:rPr lang="en-GB" sz="1000" dirty="0"/>
              <a:t>The presence of significant outliers for 5602 and other product types suggests occasional large orders or sales events that deviate substantially from typical sales volumes.</a:t>
            </a:r>
          </a:p>
          <a:p>
            <a:endParaRPr lang="en-AT" dirty="0"/>
          </a:p>
        </p:txBody>
      </p:sp>
      <p:sp>
        <p:nvSpPr>
          <p:cNvPr id="5" name="Date Placeholder 4">
            <a:extLst>
              <a:ext uri="{FF2B5EF4-FFF2-40B4-BE49-F238E27FC236}">
                <a16:creationId xmlns:a16="http://schemas.microsoft.com/office/drawing/2014/main" id="{56156D3C-5AEC-BD26-A93D-84E9E310DD58}"/>
              </a:ext>
            </a:extLst>
          </p:cNvPr>
          <p:cNvSpPr>
            <a:spLocks noGrp="1"/>
          </p:cNvSpPr>
          <p:nvPr>
            <p:ph type="dt" sz="half" idx="10"/>
          </p:nvPr>
        </p:nvSpPr>
        <p:spPr/>
        <p:txBody>
          <a:bodyPr/>
          <a:lstStyle/>
          <a:p>
            <a:fld id="{003E0E29-2C79-4A2A-B61C-A21B8362A50A}" type="datetime2">
              <a:rPr lang="en-US" smtClean="0"/>
              <a:t>Monday, July 22, 2024</a:t>
            </a:fld>
            <a:endParaRPr lang="en-US" dirty="0"/>
          </a:p>
        </p:txBody>
      </p:sp>
      <p:sp>
        <p:nvSpPr>
          <p:cNvPr id="6" name="Footer Placeholder 5">
            <a:extLst>
              <a:ext uri="{FF2B5EF4-FFF2-40B4-BE49-F238E27FC236}">
                <a16:creationId xmlns:a16="http://schemas.microsoft.com/office/drawing/2014/main" id="{D8DDDABE-FBC6-E1E2-BEE0-B6DD8CF51613}"/>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6C42381-B0A1-96FA-98EC-8DCE29E6DF2E}"/>
              </a:ext>
            </a:extLst>
          </p:cNvPr>
          <p:cNvSpPr>
            <a:spLocks noGrp="1"/>
          </p:cNvSpPr>
          <p:nvPr>
            <p:ph type="sldNum" sz="quarter" idx="12"/>
          </p:nvPr>
        </p:nvSpPr>
        <p:spPr/>
        <p:txBody>
          <a:bodyPr/>
          <a:lstStyle/>
          <a:p>
            <a:fld id="{7BE69E03-4804-4553-A1EC-F089884EF50F}" type="slidenum">
              <a:rPr lang="en-US" smtClean="0"/>
              <a:t>8</a:t>
            </a:fld>
            <a:endParaRPr lang="en-US"/>
          </a:p>
        </p:txBody>
      </p:sp>
      <p:pic>
        <p:nvPicPr>
          <p:cNvPr id="3074" name="Picture 2">
            <a:extLst>
              <a:ext uri="{FF2B5EF4-FFF2-40B4-BE49-F238E27FC236}">
                <a16:creationId xmlns:a16="http://schemas.microsoft.com/office/drawing/2014/main" id="{7DEAE6FE-6464-574D-ED9C-304512C390F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16490" y="1762405"/>
            <a:ext cx="4347166" cy="19792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7C60124-F41E-E596-9366-D05E443C9B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6964" y="3892132"/>
            <a:ext cx="4069259" cy="213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525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CBE0E-C6A6-83C5-4BDF-B6A3E4E53476}"/>
              </a:ext>
            </a:extLst>
          </p:cNvPr>
          <p:cNvSpPr>
            <a:spLocks noGrp="1"/>
          </p:cNvSpPr>
          <p:nvPr>
            <p:ph type="title"/>
          </p:nvPr>
        </p:nvSpPr>
        <p:spPr>
          <a:xfrm>
            <a:off x="1828800" y="1362635"/>
            <a:ext cx="9107424" cy="901234"/>
          </a:xfrm>
        </p:spPr>
        <p:txBody>
          <a:bodyPr>
            <a:normAutofit/>
          </a:bodyPr>
          <a:lstStyle/>
          <a:p>
            <a:pPr algn="ctr"/>
            <a:r>
              <a:rPr lang="en-AT" sz="3200" dirty="0"/>
              <a:t>Outlier Analysis</a:t>
            </a:r>
          </a:p>
        </p:txBody>
      </p:sp>
      <p:sp>
        <p:nvSpPr>
          <p:cNvPr id="3" name="Date Placeholder 2">
            <a:extLst>
              <a:ext uri="{FF2B5EF4-FFF2-40B4-BE49-F238E27FC236}">
                <a16:creationId xmlns:a16="http://schemas.microsoft.com/office/drawing/2014/main" id="{E4DF5CC4-0EA2-4749-E16D-BD2BAA352BFE}"/>
              </a:ext>
            </a:extLst>
          </p:cNvPr>
          <p:cNvSpPr>
            <a:spLocks noGrp="1"/>
          </p:cNvSpPr>
          <p:nvPr>
            <p:ph type="dt" sz="half" idx="10"/>
          </p:nvPr>
        </p:nvSpPr>
        <p:spPr/>
        <p:txBody>
          <a:bodyPr/>
          <a:lstStyle/>
          <a:p>
            <a:fld id="{EED29A7B-B2F1-41A3-B969-4E25F618B967}" type="datetime2">
              <a:rPr lang="en-US" smtClean="0"/>
              <a:t>Monday, July 22, 2024</a:t>
            </a:fld>
            <a:endParaRPr lang="en-US" dirty="0"/>
          </a:p>
        </p:txBody>
      </p:sp>
      <p:sp>
        <p:nvSpPr>
          <p:cNvPr id="4" name="Footer Placeholder 3">
            <a:extLst>
              <a:ext uri="{FF2B5EF4-FFF2-40B4-BE49-F238E27FC236}">
                <a16:creationId xmlns:a16="http://schemas.microsoft.com/office/drawing/2014/main" id="{A6D8A38A-46F8-767E-8343-593F12B6D6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A81A1B5A-AEB2-FDBA-CC6E-2509053E67A6}"/>
              </a:ext>
            </a:extLst>
          </p:cNvPr>
          <p:cNvSpPr>
            <a:spLocks noGrp="1"/>
          </p:cNvSpPr>
          <p:nvPr>
            <p:ph type="sldNum" sz="quarter" idx="12"/>
          </p:nvPr>
        </p:nvSpPr>
        <p:spPr/>
        <p:txBody>
          <a:bodyPr/>
          <a:lstStyle/>
          <a:p>
            <a:fld id="{7BE69E03-4804-4553-A1EC-F089884EF50F}" type="slidenum">
              <a:rPr lang="en-US" smtClean="0"/>
              <a:t>9</a:t>
            </a:fld>
            <a:endParaRPr lang="en-US"/>
          </a:p>
        </p:txBody>
      </p:sp>
      <p:sp>
        <p:nvSpPr>
          <p:cNvPr id="6" name="TextBox 5">
            <a:extLst>
              <a:ext uri="{FF2B5EF4-FFF2-40B4-BE49-F238E27FC236}">
                <a16:creationId xmlns:a16="http://schemas.microsoft.com/office/drawing/2014/main" id="{7389C040-A79D-1A66-1B21-307C56175CF4}"/>
              </a:ext>
            </a:extLst>
          </p:cNvPr>
          <p:cNvSpPr txBox="1"/>
          <p:nvPr/>
        </p:nvSpPr>
        <p:spPr>
          <a:xfrm>
            <a:off x="1577788" y="2805953"/>
            <a:ext cx="9771530" cy="2308324"/>
          </a:xfrm>
          <a:prstGeom prst="rect">
            <a:avLst/>
          </a:prstGeom>
          <a:noFill/>
        </p:spPr>
        <p:txBody>
          <a:bodyPr wrap="square" rtlCol="0">
            <a:spAutoFit/>
          </a:bodyPr>
          <a:lstStyle/>
          <a:p>
            <a:pPr marL="285750" indent="-285750">
              <a:buFont typeface="Arial" panose="020B0604020202020204" pitchFamily="34" charset="0"/>
              <a:buChar char="•"/>
            </a:pPr>
            <a:r>
              <a:rPr lang="en-GB" dirty="0"/>
              <a:t>Boxplots shows the presence of Outliers</a:t>
            </a:r>
          </a:p>
          <a:p>
            <a:pPr marL="285750" indent="-285750">
              <a:buFont typeface="Arial" panose="020B0604020202020204" pitchFamily="34" charset="0"/>
              <a:buChar char="•"/>
            </a:pPr>
            <a:r>
              <a:rPr lang="en-GB" dirty="0"/>
              <a:t>Investigate the high outliers to understand the reasons behind the spikes in quantity. This could involve looking at the dates of these outliers, any promotions or special events, or particular  customers responsible for large orders.</a:t>
            </a:r>
          </a:p>
          <a:p>
            <a:pPr marL="285750" indent="-285750">
              <a:buFont typeface="Arial" panose="020B0604020202020204" pitchFamily="34" charset="0"/>
              <a:buChar char="•"/>
            </a:pPr>
            <a:r>
              <a:rPr lang="en-GB" dirty="0"/>
              <a:t> Data doesn’t follow a normal distribution, hence InterQuartile method is used to detect Ouliers</a:t>
            </a:r>
          </a:p>
          <a:p>
            <a:pPr marL="285750" indent="-285750">
              <a:buFont typeface="Arial" panose="020B0604020202020204" pitchFamily="34" charset="0"/>
              <a:buChar char="•"/>
            </a:pPr>
            <a:r>
              <a:rPr lang="en-GB" dirty="0"/>
              <a:t>The DataFrame is filtered to create a new DataFrame that excludes rows with outlier values</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442094441"/>
      </p:ext>
    </p:extLst>
  </p:cSld>
  <p:clrMapOvr>
    <a:masterClrMapping/>
  </p:clrMapOvr>
</p:sld>
</file>

<file path=ppt/theme/theme1.xml><?xml version="1.0" encoding="utf-8"?>
<a:theme xmlns:a="http://schemas.openxmlformats.org/drawingml/2006/main" name="OffsetVTI">
  <a:themeElements>
    <a:clrScheme name="Office">
      <a:dk1>
        <a:srgbClr val="000000"/>
      </a:dk1>
      <a:lt1>
        <a:srgbClr val="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Dante">
      <a:majorFont>
        <a:latin typeface="Georgia Pro"/>
        <a:ea typeface=""/>
        <a:cs typeface=""/>
      </a:majorFont>
      <a:minorFont>
        <a:latin typeface="Georgi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516</TotalTime>
  <Words>1816</Words>
  <Application>Microsoft Macintosh PowerPoint</Application>
  <PresentationFormat>Widescreen</PresentationFormat>
  <Paragraphs>178</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Aptos</vt:lpstr>
      <vt:lpstr>Arial</vt:lpstr>
      <vt:lpstr>Dante (Headings)2</vt:lpstr>
      <vt:lpstr>Georgia Pro</vt:lpstr>
      <vt:lpstr>Helvetica Neue</vt:lpstr>
      <vt:lpstr>Helvetica Neue Medium</vt:lpstr>
      <vt:lpstr>var(--jp-content-font-family)</vt:lpstr>
      <vt:lpstr>Wingdings 2</vt:lpstr>
      <vt:lpstr>OffsetVTI</vt:lpstr>
      <vt:lpstr> Predict Future Sales of an item</vt:lpstr>
      <vt:lpstr>Problem Statement:</vt:lpstr>
      <vt:lpstr>Data Science Pipeline</vt:lpstr>
      <vt:lpstr>Load Data</vt:lpstr>
      <vt:lpstr>Data Cleaning and Preparation</vt:lpstr>
      <vt:lpstr>      Exploratory Data Analysis</vt:lpstr>
      <vt:lpstr>Quantity Distribution by Product Type </vt:lpstr>
      <vt:lpstr>Quantity Distribution by Product Type</vt:lpstr>
      <vt:lpstr>Outlier Analysis</vt:lpstr>
      <vt:lpstr>Impact of Promotions on Sales</vt:lpstr>
      <vt:lpstr>Temperature effect on Sales</vt:lpstr>
      <vt:lpstr>Checking for Stationarity, Seasonality and Trends</vt:lpstr>
      <vt:lpstr>Train Model</vt:lpstr>
      <vt:lpstr>Evaluation Metrics</vt:lpstr>
      <vt:lpstr>Forecast</vt:lpstr>
      <vt:lpstr>Conclusion</vt:lpstr>
      <vt:lpstr> Next Steps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Predicting Future Sales of an item</dc:title>
  <dc:creator>Royden De Souza</dc:creator>
  <cp:lastModifiedBy>Royden De Souza</cp:lastModifiedBy>
  <cp:revision>67</cp:revision>
  <dcterms:created xsi:type="dcterms:W3CDTF">2024-07-18T23:59:46Z</dcterms:created>
  <dcterms:modified xsi:type="dcterms:W3CDTF">2024-07-22T19:15:16Z</dcterms:modified>
</cp:coreProperties>
</file>