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21"/>
  </p:notesMasterIdLst>
  <p:sldIdLst>
    <p:sldId id="256" r:id="rId2"/>
    <p:sldId id="259" r:id="rId3"/>
    <p:sldId id="260" r:id="rId4"/>
    <p:sldId id="263" r:id="rId5"/>
    <p:sldId id="262" r:id="rId6"/>
    <p:sldId id="261" r:id="rId7"/>
    <p:sldId id="283" r:id="rId8"/>
    <p:sldId id="278" r:id="rId9"/>
    <p:sldId id="279" r:id="rId10"/>
    <p:sldId id="280" r:id="rId11"/>
    <p:sldId id="273" r:id="rId12"/>
    <p:sldId id="277" r:id="rId13"/>
    <p:sldId id="274" r:id="rId14"/>
    <p:sldId id="285" r:id="rId15"/>
    <p:sldId id="264" r:id="rId16"/>
    <p:sldId id="282" r:id="rId17"/>
    <p:sldId id="281" r:id="rId18"/>
    <p:sldId id="272" r:id="rId19"/>
    <p:sldId id="287" r:id="rId20"/>
  </p:sldIdLst>
  <p:sldSz cx="12192000" cy="6858000"/>
  <p:notesSz cx="6858000" cy="9144000"/>
  <p:defaultTextStyle>
    <a:defPPr>
      <a:defRPr lang="en-A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79"/>
    <p:restoredTop sz="94694"/>
  </p:normalViewPr>
  <p:slideViewPr>
    <p:cSldViewPr snapToGrid="0">
      <p:cViewPr>
        <p:scale>
          <a:sx n="159" d="100"/>
          <a:sy n="159" d="100"/>
        </p:scale>
        <p:origin x="-152" y="-1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F58674-88E5-4BFF-9F7C-3F4F124229B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2ABECB4-2E87-4360-A607-65410F8CA895}">
      <dgm:prSet/>
      <dgm:spPr/>
      <dgm:t>
        <a:bodyPr/>
        <a:lstStyle/>
        <a:p>
          <a:r>
            <a:rPr lang="en-US" b="0" i="0"/>
            <a:t>To build a data science pipeline to predict future sales of a product for the next month. </a:t>
          </a:r>
          <a:endParaRPr lang="en-US"/>
        </a:p>
      </dgm:t>
    </dgm:pt>
    <dgm:pt modelId="{17413594-C0DC-4B74-9FC2-8A71F3177055}" type="parTrans" cxnId="{C0EF7D8C-8C91-46A6-922F-9921BE45E6AF}">
      <dgm:prSet/>
      <dgm:spPr/>
      <dgm:t>
        <a:bodyPr/>
        <a:lstStyle/>
        <a:p>
          <a:endParaRPr lang="en-US"/>
        </a:p>
      </dgm:t>
    </dgm:pt>
    <dgm:pt modelId="{CDA52370-CBA7-4C7B-BDB1-805BB0E2636F}" type="sibTrans" cxnId="{C0EF7D8C-8C91-46A6-922F-9921BE45E6AF}">
      <dgm:prSet/>
      <dgm:spPr/>
      <dgm:t>
        <a:bodyPr/>
        <a:lstStyle/>
        <a:p>
          <a:endParaRPr lang="en-US"/>
        </a:p>
      </dgm:t>
    </dgm:pt>
    <dgm:pt modelId="{9E642B75-0392-407F-8A9B-3245E7A89106}">
      <dgm:prSet/>
      <dgm:spPr/>
      <dgm:t>
        <a:bodyPr/>
        <a:lstStyle/>
        <a:p>
          <a:r>
            <a:rPr lang="en-US" b="0" i="0" dirty="0"/>
            <a:t>This pipeline will include essential components like data loading, data preparation, model training, and forecasting. </a:t>
          </a:r>
          <a:endParaRPr lang="en-US" dirty="0"/>
        </a:p>
      </dgm:t>
    </dgm:pt>
    <dgm:pt modelId="{A375957C-8542-47C4-A903-B1280ABE6474}" type="parTrans" cxnId="{6AFBBEB6-A495-4BFD-8D91-EF848550FC6B}">
      <dgm:prSet/>
      <dgm:spPr/>
      <dgm:t>
        <a:bodyPr/>
        <a:lstStyle/>
        <a:p>
          <a:endParaRPr lang="en-US"/>
        </a:p>
      </dgm:t>
    </dgm:pt>
    <dgm:pt modelId="{D4C954E1-4906-4ED4-A193-1745AF7E5805}" type="sibTrans" cxnId="{6AFBBEB6-A495-4BFD-8D91-EF848550FC6B}">
      <dgm:prSet/>
      <dgm:spPr/>
      <dgm:t>
        <a:bodyPr/>
        <a:lstStyle/>
        <a:p>
          <a:endParaRPr lang="en-US"/>
        </a:p>
      </dgm:t>
    </dgm:pt>
    <dgm:pt modelId="{1F8299F2-C545-406A-9D61-574D5E68A7D7}">
      <dgm:prSet/>
      <dgm:spPr/>
      <dgm:t>
        <a:bodyPr/>
        <a:lstStyle/>
        <a:p>
          <a:r>
            <a:rPr lang="en-US" b="0" i="0"/>
            <a:t>By following these steps, we can gain valuable insights into future sales trends and make informed business decisions.</a:t>
          </a:r>
          <a:endParaRPr lang="en-US"/>
        </a:p>
      </dgm:t>
    </dgm:pt>
    <dgm:pt modelId="{4ED7580E-DA8E-4A9C-AD7B-55D11DD9BF49}" type="parTrans" cxnId="{AFA7C3E1-26CE-40A3-9F95-F7916BFAAA40}">
      <dgm:prSet/>
      <dgm:spPr/>
      <dgm:t>
        <a:bodyPr/>
        <a:lstStyle/>
        <a:p>
          <a:endParaRPr lang="en-US"/>
        </a:p>
      </dgm:t>
    </dgm:pt>
    <dgm:pt modelId="{E25A79F1-C9CA-4909-A71D-FDB893B74F1E}" type="sibTrans" cxnId="{AFA7C3E1-26CE-40A3-9F95-F7916BFAAA40}">
      <dgm:prSet/>
      <dgm:spPr/>
      <dgm:t>
        <a:bodyPr/>
        <a:lstStyle/>
        <a:p>
          <a:endParaRPr lang="en-US"/>
        </a:p>
      </dgm:t>
    </dgm:pt>
    <dgm:pt modelId="{BFA3FD20-CD57-47CC-8A9E-5F7682B8764D}" type="pres">
      <dgm:prSet presAssocID="{F7F58674-88E5-4BFF-9F7C-3F4F124229BE}" presName="root" presStyleCnt="0">
        <dgm:presLayoutVars>
          <dgm:dir/>
          <dgm:resizeHandles val="exact"/>
        </dgm:presLayoutVars>
      </dgm:prSet>
      <dgm:spPr/>
    </dgm:pt>
    <dgm:pt modelId="{217A06BE-B64B-46C8-9ADD-3A1C399FB9CE}" type="pres">
      <dgm:prSet presAssocID="{72ABECB4-2E87-4360-A607-65410F8CA895}" presName="compNode" presStyleCnt="0"/>
      <dgm:spPr/>
    </dgm:pt>
    <dgm:pt modelId="{F1DAFB68-8FCB-4898-83AE-06FD220B590C}" type="pres">
      <dgm:prSet presAssocID="{72ABECB4-2E87-4360-A607-65410F8CA895}" presName="bgRect" presStyleLbl="bgShp" presStyleIdx="0" presStyleCnt="3"/>
      <dgm:spPr/>
    </dgm:pt>
    <dgm:pt modelId="{C1578E53-018B-4D59-A889-A64569358A80}" type="pres">
      <dgm:prSet presAssocID="{72ABECB4-2E87-4360-A607-65410F8CA89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90D5C2CD-B262-439C-A789-9E4B479B79B0}" type="pres">
      <dgm:prSet presAssocID="{72ABECB4-2E87-4360-A607-65410F8CA895}" presName="spaceRect" presStyleCnt="0"/>
      <dgm:spPr/>
    </dgm:pt>
    <dgm:pt modelId="{37578E23-1678-4378-8BCF-F4D4948E84AD}" type="pres">
      <dgm:prSet presAssocID="{72ABECB4-2E87-4360-A607-65410F8CA895}" presName="parTx" presStyleLbl="revTx" presStyleIdx="0" presStyleCnt="3">
        <dgm:presLayoutVars>
          <dgm:chMax val="0"/>
          <dgm:chPref val="0"/>
        </dgm:presLayoutVars>
      </dgm:prSet>
      <dgm:spPr/>
    </dgm:pt>
    <dgm:pt modelId="{30F08089-F646-48E3-8480-2603BDE8EAF3}" type="pres">
      <dgm:prSet presAssocID="{CDA52370-CBA7-4C7B-BDB1-805BB0E2636F}" presName="sibTrans" presStyleCnt="0"/>
      <dgm:spPr/>
    </dgm:pt>
    <dgm:pt modelId="{F73C0424-B07A-4E8C-B14D-1BD9B2D56AA4}" type="pres">
      <dgm:prSet presAssocID="{9E642B75-0392-407F-8A9B-3245E7A89106}" presName="compNode" presStyleCnt="0"/>
      <dgm:spPr/>
    </dgm:pt>
    <dgm:pt modelId="{652EF2F1-143E-4630-B7B8-A980587EAD5B}" type="pres">
      <dgm:prSet presAssocID="{9E642B75-0392-407F-8A9B-3245E7A89106}" presName="bgRect" presStyleLbl="bgShp" presStyleIdx="1" presStyleCnt="3"/>
      <dgm:spPr/>
    </dgm:pt>
    <dgm:pt modelId="{48E9D6C3-C6EE-4099-923C-C658DECEDC27}" type="pres">
      <dgm:prSet presAssocID="{9E642B75-0392-407F-8A9B-3245E7A8910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EF6F9473-1E77-4C3E-BD1D-0982662E6C30}" type="pres">
      <dgm:prSet presAssocID="{9E642B75-0392-407F-8A9B-3245E7A89106}" presName="spaceRect" presStyleCnt="0"/>
      <dgm:spPr/>
    </dgm:pt>
    <dgm:pt modelId="{47C6F4F6-B581-4526-ACBA-438E649C115F}" type="pres">
      <dgm:prSet presAssocID="{9E642B75-0392-407F-8A9B-3245E7A89106}" presName="parTx" presStyleLbl="revTx" presStyleIdx="1" presStyleCnt="3">
        <dgm:presLayoutVars>
          <dgm:chMax val="0"/>
          <dgm:chPref val="0"/>
        </dgm:presLayoutVars>
      </dgm:prSet>
      <dgm:spPr/>
    </dgm:pt>
    <dgm:pt modelId="{43A653FC-8633-4136-9742-8C041B76ECAA}" type="pres">
      <dgm:prSet presAssocID="{D4C954E1-4906-4ED4-A193-1745AF7E5805}" presName="sibTrans" presStyleCnt="0"/>
      <dgm:spPr/>
    </dgm:pt>
    <dgm:pt modelId="{4FC21B11-552F-4A37-AB48-39958E393A87}" type="pres">
      <dgm:prSet presAssocID="{1F8299F2-C545-406A-9D61-574D5E68A7D7}" presName="compNode" presStyleCnt="0"/>
      <dgm:spPr/>
    </dgm:pt>
    <dgm:pt modelId="{866C1047-1DA8-467E-B8F4-B072F963B7E8}" type="pres">
      <dgm:prSet presAssocID="{1F8299F2-C545-406A-9D61-574D5E68A7D7}" presName="bgRect" presStyleLbl="bgShp" presStyleIdx="2" presStyleCnt="3"/>
      <dgm:spPr/>
    </dgm:pt>
    <dgm:pt modelId="{7FE5DFF3-C13B-4580-926F-D7A0F1AB1005}" type="pres">
      <dgm:prSet presAssocID="{1F8299F2-C545-406A-9D61-574D5E68A7D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2963F663-40EF-4272-84F5-E9DFB9F9F21E}" type="pres">
      <dgm:prSet presAssocID="{1F8299F2-C545-406A-9D61-574D5E68A7D7}" presName="spaceRect" presStyleCnt="0"/>
      <dgm:spPr/>
    </dgm:pt>
    <dgm:pt modelId="{59544F17-8939-480C-A3DC-ACA77FA1823B}" type="pres">
      <dgm:prSet presAssocID="{1F8299F2-C545-406A-9D61-574D5E68A7D7}" presName="parTx" presStyleLbl="revTx" presStyleIdx="2" presStyleCnt="3">
        <dgm:presLayoutVars>
          <dgm:chMax val="0"/>
          <dgm:chPref val="0"/>
        </dgm:presLayoutVars>
      </dgm:prSet>
      <dgm:spPr/>
    </dgm:pt>
  </dgm:ptLst>
  <dgm:cxnLst>
    <dgm:cxn modelId="{85A7D545-A2B6-40FB-B2C0-0AE5F8EF52C1}" type="presOf" srcId="{9E642B75-0392-407F-8A9B-3245E7A89106}" destId="{47C6F4F6-B581-4526-ACBA-438E649C115F}" srcOrd="0" destOrd="0" presId="urn:microsoft.com/office/officeart/2018/2/layout/IconVerticalSolidList"/>
    <dgm:cxn modelId="{C0EF7D8C-8C91-46A6-922F-9921BE45E6AF}" srcId="{F7F58674-88E5-4BFF-9F7C-3F4F124229BE}" destId="{72ABECB4-2E87-4360-A607-65410F8CA895}" srcOrd="0" destOrd="0" parTransId="{17413594-C0DC-4B74-9FC2-8A71F3177055}" sibTransId="{CDA52370-CBA7-4C7B-BDB1-805BB0E2636F}"/>
    <dgm:cxn modelId="{6AFBBEB6-A495-4BFD-8D91-EF848550FC6B}" srcId="{F7F58674-88E5-4BFF-9F7C-3F4F124229BE}" destId="{9E642B75-0392-407F-8A9B-3245E7A89106}" srcOrd="1" destOrd="0" parTransId="{A375957C-8542-47C4-A903-B1280ABE6474}" sibTransId="{D4C954E1-4906-4ED4-A193-1745AF7E5805}"/>
    <dgm:cxn modelId="{C29B21BD-6061-46F7-B99F-24CA295F766F}" type="presOf" srcId="{72ABECB4-2E87-4360-A607-65410F8CA895}" destId="{37578E23-1678-4378-8BCF-F4D4948E84AD}" srcOrd="0" destOrd="0" presId="urn:microsoft.com/office/officeart/2018/2/layout/IconVerticalSolidList"/>
    <dgm:cxn modelId="{AFA7C3E1-26CE-40A3-9F95-F7916BFAAA40}" srcId="{F7F58674-88E5-4BFF-9F7C-3F4F124229BE}" destId="{1F8299F2-C545-406A-9D61-574D5E68A7D7}" srcOrd="2" destOrd="0" parTransId="{4ED7580E-DA8E-4A9C-AD7B-55D11DD9BF49}" sibTransId="{E25A79F1-C9CA-4909-A71D-FDB893B74F1E}"/>
    <dgm:cxn modelId="{4670D5EC-2701-4D5F-A590-CA393AE39723}" type="presOf" srcId="{F7F58674-88E5-4BFF-9F7C-3F4F124229BE}" destId="{BFA3FD20-CD57-47CC-8A9E-5F7682B8764D}" srcOrd="0" destOrd="0" presId="urn:microsoft.com/office/officeart/2018/2/layout/IconVerticalSolidList"/>
    <dgm:cxn modelId="{09FB31F2-2042-4074-8D1E-4BC69FAF4E95}" type="presOf" srcId="{1F8299F2-C545-406A-9D61-574D5E68A7D7}" destId="{59544F17-8939-480C-A3DC-ACA77FA1823B}" srcOrd="0" destOrd="0" presId="urn:microsoft.com/office/officeart/2018/2/layout/IconVerticalSolidList"/>
    <dgm:cxn modelId="{3F594F5D-513E-432C-9ED6-1BA246002C7C}" type="presParOf" srcId="{BFA3FD20-CD57-47CC-8A9E-5F7682B8764D}" destId="{217A06BE-B64B-46C8-9ADD-3A1C399FB9CE}" srcOrd="0" destOrd="0" presId="urn:microsoft.com/office/officeart/2018/2/layout/IconVerticalSolidList"/>
    <dgm:cxn modelId="{25B74F45-47CD-4714-879F-E1746E380A73}" type="presParOf" srcId="{217A06BE-B64B-46C8-9ADD-3A1C399FB9CE}" destId="{F1DAFB68-8FCB-4898-83AE-06FD220B590C}" srcOrd="0" destOrd="0" presId="urn:microsoft.com/office/officeart/2018/2/layout/IconVerticalSolidList"/>
    <dgm:cxn modelId="{58488831-88D1-4463-BC35-47A88521FADC}" type="presParOf" srcId="{217A06BE-B64B-46C8-9ADD-3A1C399FB9CE}" destId="{C1578E53-018B-4D59-A889-A64569358A80}" srcOrd="1" destOrd="0" presId="urn:microsoft.com/office/officeart/2018/2/layout/IconVerticalSolidList"/>
    <dgm:cxn modelId="{8B5B0A67-ED1B-408A-96E0-A3BAD784D75C}" type="presParOf" srcId="{217A06BE-B64B-46C8-9ADD-3A1C399FB9CE}" destId="{90D5C2CD-B262-439C-A789-9E4B479B79B0}" srcOrd="2" destOrd="0" presId="urn:microsoft.com/office/officeart/2018/2/layout/IconVerticalSolidList"/>
    <dgm:cxn modelId="{1AAD6889-BA3C-40E6-962C-17FD7D1A4614}" type="presParOf" srcId="{217A06BE-B64B-46C8-9ADD-3A1C399FB9CE}" destId="{37578E23-1678-4378-8BCF-F4D4948E84AD}" srcOrd="3" destOrd="0" presId="urn:microsoft.com/office/officeart/2018/2/layout/IconVerticalSolidList"/>
    <dgm:cxn modelId="{B28F81AE-452A-446B-9465-8068B1888E9B}" type="presParOf" srcId="{BFA3FD20-CD57-47CC-8A9E-5F7682B8764D}" destId="{30F08089-F646-48E3-8480-2603BDE8EAF3}" srcOrd="1" destOrd="0" presId="urn:microsoft.com/office/officeart/2018/2/layout/IconVerticalSolidList"/>
    <dgm:cxn modelId="{4AD962D4-5F89-4E42-B508-992D54189325}" type="presParOf" srcId="{BFA3FD20-CD57-47CC-8A9E-5F7682B8764D}" destId="{F73C0424-B07A-4E8C-B14D-1BD9B2D56AA4}" srcOrd="2" destOrd="0" presId="urn:microsoft.com/office/officeart/2018/2/layout/IconVerticalSolidList"/>
    <dgm:cxn modelId="{C9829F8C-AF11-4385-A837-CB2BB46FB99C}" type="presParOf" srcId="{F73C0424-B07A-4E8C-B14D-1BD9B2D56AA4}" destId="{652EF2F1-143E-4630-B7B8-A980587EAD5B}" srcOrd="0" destOrd="0" presId="urn:microsoft.com/office/officeart/2018/2/layout/IconVerticalSolidList"/>
    <dgm:cxn modelId="{51DD037A-65BE-4B2C-9C9D-E2FF2AD5EE0B}" type="presParOf" srcId="{F73C0424-B07A-4E8C-B14D-1BD9B2D56AA4}" destId="{48E9D6C3-C6EE-4099-923C-C658DECEDC27}" srcOrd="1" destOrd="0" presId="urn:microsoft.com/office/officeart/2018/2/layout/IconVerticalSolidList"/>
    <dgm:cxn modelId="{59DFF27C-DFF0-4BEA-AA7A-EBAFB8CD95ED}" type="presParOf" srcId="{F73C0424-B07A-4E8C-B14D-1BD9B2D56AA4}" destId="{EF6F9473-1E77-4C3E-BD1D-0982662E6C30}" srcOrd="2" destOrd="0" presId="urn:microsoft.com/office/officeart/2018/2/layout/IconVerticalSolidList"/>
    <dgm:cxn modelId="{909463D3-9CD2-4CD5-9C68-8BB42C030B7F}" type="presParOf" srcId="{F73C0424-B07A-4E8C-B14D-1BD9B2D56AA4}" destId="{47C6F4F6-B581-4526-ACBA-438E649C115F}" srcOrd="3" destOrd="0" presId="urn:microsoft.com/office/officeart/2018/2/layout/IconVerticalSolidList"/>
    <dgm:cxn modelId="{1843BC69-FC43-4D80-ACCE-9D14B4069090}" type="presParOf" srcId="{BFA3FD20-CD57-47CC-8A9E-5F7682B8764D}" destId="{43A653FC-8633-4136-9742-8C041B76ECAA}" srcOrd="3" destOrd="0" presId="urn:microsoft.com/office/officeart/2018/2/layout/IconVerticalSolidList"/>
    <dgm:cxn modelId="{CE421DB6-2881-4A32-B059-08B2DB5B4725}" type="presParOf" srcId="{BFA3FD20-CD57-47CC-8A9E-5F7682B8764D}" destId="{4FC21B11-552F-4A37-AB48-39958E393A87}" srcOrd="4" destOrd="0" presId="urn:microsoft.com/office/officeart/2018/2/layout/IconVerticalSolidList"/>
    <dgm:cxn modelId="{B3C3C07B-DF32-4B29-9DA1-408AD87F7B53}" type="presParOf" srcId="{4FC21B11-552F-4A37-AB48-39958E393A87}" destId="{866C1047-1DA8-467E-B8F4-B072F963B7E8}" srcOrd="0" destOrd="0" presId="urn:microsoft.com/office/officeart/2018/2/layout/IconVerticalSolidList"/>
    <dgm:cxn modelId="{6B418F28-EFE1-4218-A4A5-1887B9EDE119}" type="presParOf" srcId="{4FC21B11-552F-4A37-AB48-39958E393A87}" destId="{7FE5DFF3-C13B-4580-926F-D7A0F1AB1005}" srcOrd="1" destOrd="0" presId="urn:microsoft.com/office/officeart/2018/2/layout/IconVerticalSolidList"/>
    <dgm:cxn modelId="{0D090E69-0D7F-408F-A673-BBD23F8D0242}" type="presParOf" srcId="{4FC21B11-552F-4A37-AB48-39958E393A87}" destId="{2963F663-40EF-4272-84F5-E9DFB9F9F21E}" srcOrd="2" destOrd="0" presId="urn:microsoft.com/office/officeart/2018/2/layout/IconVerticalSolidList"/>
    <dgm:cxn modelId="{02B88EC8-DA7A-4B7B-9C69-5B9EAD78712C}" type="presParOf" srcId="{4FC21B11-552F-4A37-AB48-39958E393A87}" destId="{59544F17-8939-480C-A3DC-ACA77FA1823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9ECB83-9159-4B73-BCA3-60814664341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5BE9407-D78A-4555-97EE-503BA12569C5}">
      <dgm:prSet/>
      <dgm:spPr/>
      <dgm:t>
        <a:bodyPr/>
        <a:lstStyle/>
        <a:p>
          <a:r>
            <a:rPr lang="en-GB"/>
            <a:t>Load data</a:t>
          </a:r>
          <a:endParaRPr lang="en-US"/>
        </a:p>
      </dgm:t>
    </dgm:pt>
    <dgm:pt modelId="{3DBA14E3-63CF-4549-A284-4FEAAB1DFACB}" type="parTrans" cxnId="{CB06B05F-7FC7-4BF0-9713-74A9B5F6F578}">
      <dgm:prSet/>
      <dgm:spPr/>
      <dgm:t>
        <a:bodyPr/>
        <a:lstStyle/>
        <a:p>
          <a:endParaRPr lang="en-US"/>
        </a:p>
      </dgm:t>
    </dgm:pt>
    <dgm:pt modelId="{E9C0D239-860C-4A96-AE54-6134287638FB}" type="sibTrans" cxnId="{CB06B05F-7FC7-4BF0-9713-74A9B5F6F578}">
      <dgm:prSet/>
      <dgm:spPr/>
      <dgm:t>
        <a:bodyPr/>
        <a:lstStyle/>
        <a:p>
          <a:endParaRPr lang="en-US"/>
        </a:p>
      </dgm:t>
    </dgm:pt>
    <dgm:pt modelId="{5C72A93E-BEC7-440A-AD03-1925230588A2}">
      <dgm:prSet/>
      <dgm:spPr/>
      <dgm:t>
        <a:bodyPr/>
        <a:lstStyle/>
        <a:p>
          <a:r>
            <a:rPr lang="en-GB"/>
            <a:t>Prepare data</a:t>
          </a:r>
          <a:endParaRPr lang="en-US"/>
        </a:p>
      </dgm:t>
    </dgm:pt>
    <dgm:pt modelId="{0083E21A-9344-472A-A774-41DF59088E83}" type="parTrans" cxnId="{0AF6250B-18F5-45E7-B766-76E4C683B903}">
      <dgm:prSet/>
      <dgm:spPr/>
      <dgm:t>
        <a:bodyPr/>
        <a:lstStyle/>
        <a:p>
          <a:endParaRPr lang="en-US"/>
        </a:p>
      </dgm:t>
    </dgm:pt>
    <dgm:pt modelId="{1647C9EA-DFFD-4FC5-8D9E-13EC820E9B76}" type="sibTrans" cxnId="{0AF6250B-18F5-45E7-B766-76E4C683B903}">
      <dgm:prSet/>
      <dgm:spPr/>
      <dgm:t>
        <a:bodyPr/>
        <a:lstStyle/>
        <a:p>
          <a:endParaRPr lang="en-US"/>
        </a:p>
      </dgm:t>
    </dgm:pt>
    <dgm:pt modelId="{F30A5980-6635-4754-9A9E-F12FF5046AE7}">
      <dgm:prSet/>
      <dgm:spPr/>
      <dgm:t>
        <a:bodyPr/>
        <a:lstStyle/>
        <a:p>
          <a:r>
            <a:rPr lang="en-GB"/>
            <a:t>Train model</a:t>
          </a:r>
          <a:endParaRPr lang="en-US"/>
        </a:p>
      </dgm:t>
    </dgm:pt>
    <dgm:pt modelId="{F282AB19-9472-4CB5-8309-A82874281889}" type="parTrans" cxnId="{6C685405-006F-4A22-9946-3FEBE141D427}">
      <dgm:prSet/>
      <dgm:spPr/>
      <dgm:t>
        <a:bodyPr/>
        <a:lstStyle/>
        <a:p>
          <a:endParaRPr lang="en-US"/>
        </a:p>
      </dgm:t>
    </dgm:pt>
    <dgm:pt modelId="{5772F865-299E-4E36-A7F1-226538F6543E}" type="sibTrans" cxnId="{6C685405-006F-4A22-9946-3FEBE141D427}">
      <dgm:prSet/>
      <dgm:spPr/>
      <dgm:t>
        <a:bodyPr/>
        <a:lstStyle/>
        <a:p>
          <a:endParaRPr lang="en-US"/>
        </a:p>
      </dgm:t>
    </dgm:pt>
    <dgm:pt modelId="{F40D1BA8-CCDE-4517-862D-E085EC26A572}">
      <dgm:prSet/>
      <dgm:spPr/>
      <dgm:t>
        <a:bodyPr/>
        <a:lstStyle/>
        <a:p>
          <a:r>
            <a:rPr lang="en-GB"/>
            <a:t>Forecast</a:t>
          </a:r>
          <a:endParaRPr lang="en-US"/>
        </a:p>
      </dgm:t>
    </dgm:pt>
    <dgm:pt modelId="{0E433F68-0B2D-430B-BCD6-4D62097B4645}" type="parTrans" cxnId="{C821B401-84AD-464E-B40D-DC4F32C24F86}">
      <dgm:prSet/>
      <dgm:spPr/>
      <dgm:t>
        <a:bodyPr/>
        <a:lstStyle/>
        <a:p>
          <a:endParaRPr lang="en-US"/>
        </a:p>
      </dgm:t>
    </dgm:pt>
    <dgm:pt modelId="{7525D87E-97AC-4A94-A1B4-37CB3D1F8B5A}" type="sibTrans" cxnId="{C821B401-84AD-464E-B40D-DC4F32C24F86}">
      <dgm:prSet/>
      <dgm:spPr/>
      <dgm:t>
        <a:bodyPr/>
        <a:lstStyle/>
        <a:p>
          <a:endParaRPr lang="en-US"/>
        </a:p>
      </dgm:t>
    </dgm:pt>
    <dgm:pt modelId="{58570623-11E0-4272-8BBB-F3B5913CCAF9}" type="pres">
      <dgm:prSet presAssocID="{5E9ECB83-9159-4B73-BCA3-608146643418}" presName="root" presStyleCnt="0">
        <dgm:presLayoutVars>
          <dgm:dir/>
          <dgm:resizeHandles val="exact"/>
        </dgm:presLayoutVars>
      </dgm:prSet>
      <dgm:spPr/>
    </dgm:pt>
    <dgm:pt modelId="{F281CEC0-48B5-44E4-966E-53BD37A506CB}" type="pres">
      <dgm:prSet presAssocID="{D5BE9407-D78A-4555-97EE-503BA12569C5}" presName="compNode" presStyleCnt="0"/>
      <dgm:spPr/>
    </dgm:pt>
    <dgm:pt modelId="{557EE4FE-9FCE-426E-8EF2-62C285EC6548}" type="pres">
      <dgm:prSet presAssocID="{D5BE9407-D78A-4555-97EE-503BA12569C5}" presName="bgRect" presStyleLbl="bgShp" presStyleIdx="0" presStyleCnt="4"/>
      <dgm:spPr/>
    </dgm:pt>
    <dgm:pt modelId="{264030FD-3B3B-4924-81E0-2BE5113E93C4}" type="pres">
      <dgm:prSet presAssocID="{D5BE9407-D78A-4555-97EE-503BA12569C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A30F9E6E-624B-41F2-8A08-7954278F5721}" type="pres">
      <dgm:prSet presAssocID="{D5BE9407-D78A-4555-97EE-503BA12569C5}" presName="spaceRect" presStyleCnt="0"/>
      <dgm:spPr/>
    </dgm:pt>
    <dgm:pt modelId="{FF5860C1-2768-42B0-BB80-1397B6545373}" type="pres">
      <dgm:prSet presAssocID="{D5BE9407-D78A-4555-97EE-503BA12569C5}" presName="parTx" presStyleLbl="revTx" presStyleIdx="0" presStyleCnt="4">
        <dgm:presLayoutVars>
          <dgm:chMax val="0"/>
          <dgm:chPref val="0"/>
        </dgm:presLayoutVars>
      </dgm:prSet>
      <dgm:spPr/>
    </dgm:pt>
    <dgm:pt modelId="{C93D885D-304A-41AD-BBB8-45476EFE215C}" type="pres">
      <dgm:prSet presAssocID="{E9C0D239-860C-4A96-AE54-6134287638FB}" presName="sibTrans" presStyleCnt="0"/>
      <dgm:spPr/>
    </dgm:pt>
    <dgm:pt modelId="{FE47777B-138D-407E-B81A-327B7F1F4A73}" type="pres">
      <dgm:prSet presAssocID="{5C72A93E-BEC7-440A-AD03-1925230588A2}" presName="compNode" presStyleCnt="0"/>
      <dgm:spPr/>
    </dgm:pt>
    <dgm:pt modelId="{F5F328CA-227E-4AEB-94C1-84E5F578BEEE}" type="pres">
      <dgm:prSet presAssocID="{5C72A93E-BEC7-440A-AD03-1925230588A2}" presName="bgRect" presStyleLbl="bgShp" presStyleIdx="1" presStyleCnt="4"/>
      <dgm:spPr/>
    </dgm:pt>
    <dgm:pt modelId="{CF40129A-F28A-47E4-80E0-9A221EBCAFDA}" type="pres">
      <dgm:prSet presAssocID="{5C72A93E-BEC7-440A-AD03-1925230588A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List"/>
        </a:ext>
      </dgm:extLst>
    </dgm:pt>
    <dgm:pt modelId="{2D0A8676-5A4E-42D5-8B3A-D5946D610321}" type="pres">
      <dgm:prSet presAssocID="{5C72A93E-BEC7-440A-AD03-1925230588A2}" presName="spaceRect" presStyleCnt="0"/>
      <dgm:spPr/>
    </dgm:pt>
    <dgm:pt modelId="{9CEE3365-78B2-4F91-893B-C44C22724CA7}" type="pres">
      <dgm:prSet presAssocID="{5C72A93E-BEC7-440A-AD03-1925230588A2}" presName="parTx" presStyleLbl="revTx" presStyleIdx="1" presStyleCnt="4">
        <dgm:presLayoutVars>
          <dgm:chMax val="0"/>
          <dgm:chPref val="0"/>
        </dgm:presLayoutVars>
      </dgm:prSet>
      <dgm:spPr/>
    </dgm:pt>
    <dgm:pt modelId="{BDE8D718-B5F2-46BA-915A-13E91739D13D}" type="pres">
      <dgm:prSet presAssocID="{1647C9EA-DFFD-4FC5-8D9E-13EC820E9B76}" presName="sibTrans" presStyleCnt="0"/>
      <dgm:spPr/>
    </dgm:pt>
    <dgm:pt modelId="{C7BC0973-7BA5-43CB-9165-711C19ECDE77}" type="pres">
      <dgm:prSet presAssocID="{F30A5980-6635-4754-9A9E-F12FF5046AE7}" presName="compNode" presStyleCnt="0"/>
      <dgm:spPr/>
    </dgm:pt>
    <dgm:pt modelId="{C3FC73C3-C22E-472E-8E57-DA29471FCC10}" type="pres">
      <dgm:prSet presAssocID="{F30A5980-6635-4754-9A9E-F12FF5046AE7}" presName="bgRect" presStyleLbl="bgShp" presStyleIdx="2" presStyleCnt="4"/>
      <dgm:spPr/>
    </dgm:pt>
    <dgm:pt modelId="{851CE3C5-3E6B-4F85-8D7F-A9D0CF806307}" type="pres">
      <dgm:prSet presAssocID="{F30A5980-6635-4754-9A9E-F12FF5046AE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in"/>
        </a:ext>
      </dgm:extLst>
    </dgm:pt>
    <dgm:pt modelId="{7D045ADE-E551-4E74-AA5B-099ED5D36AC1}" type="pres">
      <dgm:prSet presAssocID="{F30A5980-6635-4754-9A9E-F12FF5046AE7}" presName="spaceRect" presStyleCnt="0"/>
      <dgm:spPr/>
    </dgm:pt>
    <dgm:pt modelId="{CBA3404D-A8A9-4DF0-B5EE-AD0B6227F767}" type="pres">
      <dgm:prSet presAssocID="{F30A5980-6635-4754-9A9E-F12FF5046AE7}" presName="parTx" presStyleLbl="revTx" presStyleIdx="2" presStyleCnt="4">
        <dgm:presLayoutVars>
          <dgm:chMax val="0"/>
          <dgm:chPref val="0"/>
        </dgm:presLayoutVars>
      </dgm:prSet>
      <dgm:spPr/>
    </dgm:pt>
    <dgm:pt modelId="{DD792E98-B8DB-4535-A7E4-8064F50A804A}" type="pres">
      <dgm:prSet presAssocID="{5772F865-299E-4E36-A7F1-226538F6543E}" presName="sibTrans" presStyleCnt="0"/>
      <dgm:spPr/>
    </dgm:pt>
    <dgm:pt modelId="{F1FBBD9E-2C7B-4939-97B7-793957EA6ED2}" type="pres">
      <dgm:prSet presAssocID="{F40D1BA8-CCDE-4517-862D-E085EC26A572}" presName="compNode" presStyleCnt="0"/>
      <dgm:spPr/>
    </dgm:pt>
    <dgm:pt modelId="{AFF5B948-1844-4DB5-9E21-13E38E2E4D4C}" type="pres">
      <dgm:prSet presAssocID="{F40D1BA8-CCDE-4517-862D-E085EC26A572}" presName="bgRect" presStyleLbl="bgShp" presStyleIdx="3" presStyleCnt="4"/>
      <dgm:spPr/>
    </dgm:pt>
    <dgm:pt modelId="{942B3B9F-FB11-4106-9EE9-1FEAFB6C40B0}" type="pres">
      <dgm:prSet presAssocID="{F40D1BA8-CCDE-4517-862D-E085EC26A57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ain"/>
        </a:ext>
      </dgm:extLst>
    </dgm:pt>
    <dgm:pt modelId="{EA08D4BB-378A-4E52-8EB9-D4F05150CCDC}" type="pres">
      <dgm:prSet presAssocID="{F40D1BA8-CCDE-4517-862D-E085EC26A572}" presName="spaceRect" presStyleCnt="0"/>
      <dgm:spPr/>
    </dgm:pt>
    <dgm:pt modelId="{ADE56A77-727F-430E-8FAC-4A60978E169A}" type="pres">
      <dgm:prSet presAssocID="{F40D1BA8-CCDE-4517-862D-E085EC26A572}" presName="parTx" presStyleLbl="revTx" presStyleIdx="3" presStyleCnt="4">
        <dgm:presLayoutVars>
          <dgm:chMax val="0"/>
          <dgm:chPref val="0"/>
        </dgm:presLayoutVars>
      </dgm:prSet>
      <dgm:spPr/>
    </dgm:pt>
  </dgm:ptLst>
  <dgm:cxnLst>
    <dgm:cxn modelId="{C821B401-84AD-464E-B40D-DC4F32C24F86}" srcId="{5E9ECB83-9159-4B73-BCA3-608146643418}" destId="{F40D1BA8-CCDE-4517-862D-E085EC26A572}" srcOrd="3" destOrd="0" parTransId="{0E433F68-0B2D-430B-BCD6-4D62097B4645}" sibTransId="{7525D87E-97AC-4A94-A1B4-37CB3D1F8B5A}"/>
    <dgm:cxn modelId="{6C685405-006F-4A22-9946-3FEBE141D427}" srcId="{5E9ECB83-9159-4B73-BCA3-608146643418}" destId="{F30A5980-6635-4754-9A9E-F12FF5046AE7}" srcOrd="2" destOrd="0" parTransId="{F282AB19-9472-4CB5-8309-A82874281889}" sibTransId="{5772F865-299E-4E36-A7F1-226538F6543E}"/>
    <dgm:cxn modelId="{0AF6250B-18F5-45E7-B766-76E4C683B903}" srcId="{5E9ECB83-9159-4B73-BCA3-608146643418}" destId="{5C72A93E-BEC7-440A-AD03-1925230588A2}" srcOrd="1" destOrd="0" parTransId="{0083E21A-9344-472A-A774-41DF59088E83}" sibTransId="{1647C9EA-DFFD-4FC5-8D9E-13EC820E9B76}"/>
    <dgm:cxn modelId="{7C09A02D-EC41-415E-AA92-DAD2B63ED912}" type="presOf" srcId="{F30A5980-6635-4754-9A9E-F12FF5046AE7}" destId="{CBA3404D-A8A9-4DF0-B5EE-AD0B6227F767}" srcOrd="0" destOrd="0" presId="urn:microsoft.com/office/officeart/2018/2/layout/IconVerticalSolidList"/>
    <dgm:cxn modelId="{CB06B05F-7FC7-4BF0-9713-74A9B5F6F578}" srcId="{5E9ECB83-9159-4B73-BCA3-608146643418}" destId="{D5BE9407-D78A-4555-97EE-503BA12569C5}" srcOrd="0" destOrd="0" parTransId="{3DBA14E3-63CF-4549-A284-4FEAAB1DFACB}" sibTransId="{E9C0D239-860C-4A96-AE54-6134287638FB}"/>
    <dgm:cxn modelId="{E172CB61-F367-4EA9-9AD2-46F6798E2B35}" type="presOf" srcId="{5C72A93E-BEC7-440A-AD03-1925230588A2}" destId="{9CEE3365-78B2-4F91-893B-C44C22724CA7}" srcOrd="0" destOrd="0" presId="urn:microsoft.com/office/officeart/2018/2/layout/IconVerticalSolidList"/>
    <dgm:cxn modelId="{761DCB96-4F0C-408F-ADB4-FC1A740BBDF1}" type="presOf" srcId="{5E9ECB83-9159-4B73-BCA3-608146643418}" destId="{58570623-11E0-4272-8BBB-F3B5913CCAF9}" srcOrd="0" destOrd="0" presId="urn:microsoft.com/office/officeart/2018/2/layout/IconVerticalSolidList"/>
    <dgm:cxn modelId="{06FE92C0-F435-41B4-938E-2989DD1A55CA}" type="presOf" srcId="{F40D1BA8-CCDE-4517-862D-E085EC26A572}" destId="{ADE56A77-727F-430E-8FAC-4A60978E169A}" srcOrd="0" destOrd="0" presId="urn:microsoft.com/office/officeart/2018/2/layout/IconVerticalSolidList"/>
    <dgm:cxn modelId="{5EA34FCD-B194-465D-A465-D0795C83B9BB}" type="presOf" srcId="{D5BE9407-D78A-4555-97EE-503BA12569C5}" destId="{FF5860C1-2768-42B0-BB80-1397B6545373}" srcOrd="0" destOrd="0" presId="urn:microsoft.com/office/officeart/2018/2/layout/IconVerticalSolidList"/>
    <dgm:cxn modelId="{EF4F258E-E49D-49CC-868E-268B9657B40A}" type="presParOf" srcId="{58570623-11E0-4272-8BBB-F3B5913CCAF9}" destId="{F281CEC0-48B5-44E4-966E-53BD37A506CB}" srcOrd="0" destOrd="0" presId="urn:microsoft.com/office/officeart/2018/2/layout/IconVerticalSolidList"/>
    <dgm:cxn modelId="{5D6900C5-CCF8-40CC-A089-4EA04776A94F}" type="presParOf" srcId="{F281CEC0-48B5-44E4-966E-53BD37A506CB}" destId="{557EE4FE-9FCE-426E-8EF2-62C285EC6548}" srcOrd="0" destOrd="0" presId="urn:microsoft.com/office/officeart/2018/2/layout/IconVerticalSolidList"/>
    <dgm:cxn modelId="{245AF8AA-07EA-49E2-B31D-DF375EA3FD75}" type="presParOf" srcId="{F281CEC0-48B5-44E4-966E-53BD37A506CB}" destId="{264030FD-3B3B-4924-81E0-2BE5113E93C4}" srcOrd="1" destOrd="0" presId="urn:microsoft.com/office/officeart/2018/2/layout/IconVerticalSolidList"/>
    <dgm:cxn modelId="{D57E2582-3DB1-4244-8A89-A35F1E3A475F}" type="presParOf" srcId="{F281CEC0-48B5-44E4-966E-53BD37A506CB}" destId="{A30F9E6E-624B-41F2-8A08-7954278F5721}" srcOrd="2" destOrd="0" presId="urn:microsoft.com/office/officeart/2018/2/layout/IconVerticalSolidList"/>
    <dgm:cxn modelId="{47C756DA-2B69-4813-8DDC-2F3454DDC9A8}" type="presParOf" srcId="{F281CEC0-48B5-44E4-966E-53BD37A506CB}" destId="{FF5860C1-2768-42B0-BB80-1397B6545373}" srcOrd="3" destOrd="0" presId="urn:microsoft.com/office/officeart/2018/2/layout/IconVerticalSolidList"/>
    <dgm:cxn modelId="{9129ECCF-FDC8-4684-92DE-C01C4D038B77}" type="presParOf" srcId="{58570623-11E0-4272-8BBB-F3B5913CCAF9}" destId="{C93D885D-304A-41AD-BBB8-45476EFE215C}" srcOrd="1" destOrd="0" presId="urn:microsoft.com/office/officeart/2018/2/layout/IconVerticalSolidList"/>
    <dgm:cxn modelId="{35169845-FD46-4896-93B4-BF1ECFA9B063}" type="presParOf" srcId="{58570623-11E0-4272-8BBB-F3B5913CCAF9}" destId="{FE47777B-138D-407E-B81A-327B7F1F4A73}" srcOrd="2" destOrd="0" presId="urn:microsoft.com/office/officeart/2018/2/layout/IconVerticalSolidList"/>
    <dgm:cxn modelId="{1E06281A-2A33-473F-8294-1E3B20FAC51D}" type="presParOf" srcId="{FE47777B-138D-407E-B81A-327B7F1F4A73}" destId="{F5F328CA-227E-4AEB-94C1-84E5F578BEEE}" srcOrd="0" destOrd="0" presId="urn:microsoft.com/office/officeart/2018/2/layout/IconVerticalSolidList"/>
    <dgm:cxn modelId="{05AA9261-3751-437A-941D-7EE96A9E1AF5}" type="presParOf" srcId="{FE47777B-138D-407E-B81A-327B7F1F4A73}" destId="{CF40129A-F28A-47E4-80E0-9A221EBCAFDA}" srcOrd="1" destOrd="0" presId="urn:microsoft.com/office/officeart/2018/2/layout/IconVerticalSolidList"/>
    <dgm:cxn modelId="{77F9904E-B961-438F-A0B4-025E0605B83F}" type="presParOf" srcId="{FE47777B-138D-407E-B81A-327B7F1F4A73}" destId="{2D0A8676-5A4E-42D5-8B3A-D5946D610321}" srcOrd="2" destOrd="0" presId="urn:microsoft.com/office/officeart/2018/2/layout/IconVerticalSolidList"/>
    <dgm:cxn modelId="{F5338C7C-55FB-4172-8CEB-10A99627CC81}" type="presParOf" srcId="{FE47777B-138D-407E-B81A-327B7F1F4A73}" destId="{9CEE3365-78B2-4F91-893B-C44C22724CA7}" srcOrd="3" destOrd="0" presId="urn:microsoft.com/office/officeart/2018/2/layout/IconVerticalSolidList"/>
    <dgm:cxn modelId="{9BDD243F-1B4E-4FD4-BE05-0CA42E76D9E9}" type="presParOf" srcId="{58570623-11E0-4272-8BBB-F3B5913CCAF9}" destId="{BDE8D718-B5F2-46BA-915A-13E91739D13D}" srcOrd="3" destOrd="0" presId="urn:microsoft.com/office/officeart/2018/2/layout/IconVerticalSolidList"/>
    <dgm:cxn modelId="{0B112377-A7ED-4B26-A8B7-4BAD67B6864B}" type="presParOf" srcId="{58570623-11E0-4272-8BBB-F3B5913CCAF9}" destId="{C7BC0973-7BA5-43CB-9165-711C19ECDE77}" srcOrd="4" destOrd="0" presId="urn:microsoft.com/office/officeart/2018/2/layout/IconVerticalSolidList"/>
    <dgm:cxn modelId="{7853E140-6FB7-465E-921B-E4215D512006}" type="presParOf" srcId="{C7BC0973-7BA5-43CB-9165-711C19ECDE77}" destId="{C3FC73C3-C22E-472E-8E57-DA29471FCC10}" srcOrd="0" destOrd="0" presId="urn:microsoft.com/office/officeart/2018/2/layout/IconVerticalSolidList"/>
    <dgm:cxn modelId="{89652B87-4C8E-460A-860F-AC8B0AA1B580}" type="presParOf" srcId="{C7BC0973-7BA5-43CB-9165-711C19ECDE77}" destId="{851CE3C5-3E6B-4F85-8D7F-A9D0CF806307}" srcOrd="1" destOrd="0" presId="urn:microsoft.com/office/officeart/2018/2/layout/IconVerticalSolidList"/>
    <dgm:cxn modelId="{E943ABAF-E6CF-4DBC-BE27-9381C903B9B9}" type="presParOf" srcId="{C7BC0973-7BA5-43CB-9165-711C19ECDE77}" destId="{7D045ADE-E551-4E74-AA5B-099ED5D36AC1}" srcOrd="2" destOrd="0" presId="urn:microsoft.com/office/officeart/2018/2/layout/IconVerticalSolidList"/>
    <dgm:cxn modelId="{42DBDF4C-8B8D-45A5-B783-1C93AE61CC21}" type="presParOf" srcId="{C7BC0973-7BA5-43CB-9165-711C19ECDE77}" destId="{CBA3404D-A8A9-4DF0-B5EE-AD0B6227F767}" srcOrd="3" destOrd="0" presId="urn:microsoft.com/office/officeart/2018/2/layout/IconVerticalSolidList"/>
    <dgm:cxn modelId="{12AAFA21-3B27-470B-B025-7EE13085D905}" type="presParOf" srcId="{58570623-11E0-4272-8BBB-F3B5913CCAF9}" destId="{DD792E98-B8DB-4535-A7E4-8064F50A804A}" srcOrd="5" destOrd="0" presId="urn:microsoft.com/office/officeart/2018/2/layout/IconVerticalSolidList"/>
    <dgm:cxn modelId="{1627007D-F9AE-4B1F-8324-F91181F9BFCF}" type="presParOf" srcId="{58570623-11E0-4272-8BBB-F3B5913CCAF9}" destId="{F1FBBD9E-2C7B-4939-97B7-793957EA6ED2}" srcOrd="6" destOrd="0" presId="urn:microsoft.com/office/officeart/2018/2/layout/IconVerticalSolidList"/>
    <dgm:cxn modelId="{3DA921FB-5947-4E34-8776-AC400FB9C61F}" type="presParOf" srcId="{F1FBBD9E-2C7B-4939-97B7-793957EA6ED2}" destId="{AFF5B948-1844-4DB5-9E21-13E38E2E4D4C}" srcOrd="0" destOrd="0" presId="urn:microsoft.com/office/officeart/2018/2/layout/IconVerticalSolidList"/>
    <dgm:cxn modelId="{8CFE0252-D7CB-4EC8-8AFA-0159BCA26F61}" type="presParOf" srcId="{F1FBBD9E-2C7B-4939-97B7-793957EA6ED2}" destId="{942B3B9F-FB11-4106-9EE9-1FEAFB6C40B0}" srcOrd="1" destOrd="0" presId="urn:microsoft.com/office/officeart/2018/2/layout/IconVerticalSolidList"/>
    <dgm:cxn modelId="{0CD5E076-6153-4641-A619-AF6BB9CCD5D9}" type="presParOf" srcId="{F1FBBD9E-2C7B-4939-97B7-793957EA6ED2}" destId="{EA08D4BB-378A-4E52-8EB9-D4F05150CCDC}" srcOrd="2" destOrd="0" presId="urn:microsoft.com/office/officeart/2018/2/layout/IconVerticalSolidList"/>
    <dgm:cxn modelId="{6421F95F-054E-4882-AEB6-2516EF27781D}" type="presParOf" srcId="{F1FBBD9E-2C7B-4939-97B7-793957EA6ED2}" destId="{ADE56A77-727F-430E-8FAC-4A60978E169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C4A847-E78D-4E95-B03F-F1D441D273F0}" type="doc">
      <dgm:prSet loTypeId="urn:microsoft.com/office/officeart/2005/8/layout/cycle6" loCatId="cycle" qsTypeId="urn:microsoft.com/office/officeart/2005/8/quickstyle/simple1" qsCatId="simple" csTypeId="urn:microsoft.com/office/officeart/2005/8/colors/accent2_2" csCatId="accent2"/>
      <dgm:spPr/>
      <dgm:t>
        <a:bodyPr/>
        <a:lstStyle/>
        <a:p>
          <a:endParaRPr lang="en-US"/>
        </a:p>
      </dgm:t>
    </dgm:pt>
    <dgm:pt modelId="{748DADF9-4DB5-4007-A47B-F0231DF034D0}">
      <dgm:prSet/>
      <dgm:spPr/>
      <dgm:t>
        <a:bodyPr/>
        <a:lstStyle/>
        <a:p>
          <a:r>
            <a:rPr lang="en-GB"/>
            <a:t>Importing the CSV file containing historical sales data</a:t>
          </a:r>
          <a:endParaRPr lang="en-US"/>
        </a:p>
      </dgm:t>
    </dgm:pt>
    <dgm:pt modelId="{75426736-6D9F-4CB7-A0C1-D0A443BDCB04}" type="parTrans" cxnId="{F3926F58-EC68-4C7B-A952-82E4D57101B4}">
      <dgm:prSet/>
      <dgm:spPr/>
      <dgm:t>
        <a:bodyPr/>
        <a:lstStyle/>
        <a:p>
          <a:endParaRPr lang="en-US"/>
        </a:p>
      </dgm:t>
    </dgm:pt>
    <dgm:pt modelId="{23653F89-B2ED-44BA-B0EA-CB0342CCE20A}" type="sibTrans" cxnId="{F3926F58-EC68-4C7B-A952-82E4D57101B4}">
      <dgm:prSet/>
      <dgm:spPr/>
      <dgm:t>
        <a:bodyPr/>
        <a:lstStyle/>
        <a:p>
          <a:endParaRPr lang="en-US"/>
        </a:p>
      </dgm:t>
    </dgm:pt>
    <dgm:pt modelId="{F83076C7-AF95-4460-B62A-546E1430F155}">
      <dgm:prSet/>
      <dgm:spPr/>
      <dgm:t>
        <a:bodyPr/>
        <a:lstStyle/>
        <a:p>
          <a:r>
            <a:rPr lang="en-GB"/>
            <a:t>Initial data checks to ensure data integrity and correctness</a:t>
          </a:r>
          <a:endParaRPr lang="en-US"/>
        </a:p>
      </dgm:t>
    </dgm:pt>
    <dgm:pt modelId="{4BD58B4F-B923-4E7A-9921-20585B710B88}" type="parTrans" cxnId="{8C063FAE-6907-4E81-AED7-43B6922CEB2A}">
      <dgm:prSet/>
      <dgm:spPr/>
      <dgm:t>
        <a:bodyPr/>
        <a:lstStyle/>
        <a:p>
          <a:endParaRPr lang="en-US"/>
        </a:p>
      </dgm:t>
    </dgm:pt>
    <dgm:pt modelId="{BC67202F-CA6F-4DF6-ABFF-D3DE57002420}" type="sibTrans" cxnId="{8C063FAE-6907-4E81-AED7-43B6922CEB2A}">
      <dgm:prSet/>
      <dgm:spPr/>
      <dgm:t>
        <a:bodyPr/>
        <a:lstStyle/>
        <a:p>
          <a:endParaRPr lang="en-US"/>
        </a:p>
      </dgm:t>
    </dgm:pt>
    <dgm:pt modelId="{0B377381-4D9C-124C-B4D7-C1D51F3BC9AC}" type="pres">
      <dgm:prSet presAssocID="{21C4A847-E78D-4E95-B03F-F1D441D273F0}" presName="cycle" presStyleCnt="0">
        <dgm:presLayoutVars>
          <dgm:dir/>
          <dgm:resizeHandles val="exact"/>
        </dgm:presLayoutVars>
      </dgm:prSet>
      <dgm:spPr/>
    </dgm:pt>
    <dgm:pt modelId="{C1C7835D-F627-3640-A86B-9951458A6172}" type="pres">
      <dgm:prSet presAssocID="{748DADF9-4DB5-4007-A47B-F0231DF034D0}" presName="node" presStyleLbl="node1" presStyleIdx="0" presStyleCnt="2">
        <dgm:presLayoutVars>
          <dgm:bulletEnabled val="1"/>
        </dgm:presLayoutVars>
      </dgm:prSet>
      <dgm:spPr/>
    </dgm:pt>
    <dgm:pt modelId="{6A981D9C-0C5E-134B-962E-D010CD56C344}" type="pres">
      <dgm:prSet presAssocID="{748DADF9-4DB5-4007-A47B-F0231DF034D0}" presName="spNode" presStyleCnt="0"/>
      <dgm:spPr/>
    </dgm:pt>
    <dgm:pt modelId="{1B0B3FDD-2AB3-3E47-BCF6-8F56B50237DD}" type="pres">
      <dgm:prSet presAssocID="{23653F89-B2ED-44BA-B0EA-CB0342CCE20A}" presName="sibTrans" presStyleLbl="sibTrans1D1" presStyleIdx="0" presStyleCnt="2"/>
      <dgm:spPr/>
    </dgm:pt>
    <dgm:pt modelId="{5D99AD6D-77A0-F348-AEA8-08DE5D7E56E4}" type="pres">
      <dgm:prSet presAssocID="{F83076C7-AF95-4460-B62A-546E1430F155}" presName="node" presStyleLbl="node1" presStyleIdx="1" presStyleCnt="2">
        <dgm:presLayoutVars>
          <dgm:bulletEnabled val="1"/>
        </dgm:presLayoutVars>
      </dgm:prSet>
      <dgm:spPr/>
    </dgm:pt>
    <dgm:pt modelId="{A5DE5BA9-25D9-4A41-838B-08BB4455562F}" type="pres">
      <dgm:prSet presAssocID="{F83076C7-AF95-4460-B62A-546E1430F155}" presName="spNode" presStyleCnt="0"/>
      <dgm:spPr/>
    </dgm:pt>
    <dgm:pt modelId="{EF88D9BD-5D2B-C54E-8DE0-F880BBA39F90}" type="pres">
      <dgm:prSet presAssocID="{BC67202F-CA6F-4DF6-ABFF-D3DE57002420}" presName="sibTrans" presStyleLbl="sibTrans1D1" presStyleIdx="1" presStyleCnt="2"/>
      <dgm:spPr/>
    </dgm:pt>
  </dgm:ptLst>
  <dgm:cxnLst>
    <dgm:cxn modelId="{F3926F58-EC68-4C7B-A952-82E4D57101B4}" srcId="{21C4A847-E78D-4E95-B03F-F1D441D273F0}" destId="{748DADF9-4DB5-4007-A47B-F0231DF034D0}" srcOrd="0" destOrd="0" parTransId="{75426736-6D9F-4CB7-A0C1-D0A443BDCB04}" sibTransId="{23653F89-B2ED-44BA-B0EA-CB0342CCE20A}"/>
    <dgm:cxn modelId="{5441BF5A-AD12-C342-B386-1C790189C9DF}" type="presOf" srcId="{F83076C7-AF95-4460-B62A-546E1430F155}" destId="{5D99AD6D-77A0-F348-AEA8-08DE5D7E56E4}" srcOrd="0" destOrd="0" presId="urn:microsoft.com/office/officeart/2005/8/layout/cycle6"/>
    <dgm:cxn modelId="{963790A8-6A7A-9941-AA5C-925C9AEC55E6}" type="presOf" srcId="{BC67202F-CA6F-4DF6-ABFF-D3DE57002420}" destId="{EF88D9BD-5D2B-C54E-8DE0-F880BBA39F90}" srcOrd="0" destOrd="0" presId="urn:microsoft.com/office/officeart/2005/8/layout/cycle6"/>
    <dgm:cxn modelId="{2853CEA8-EF2F-874E-8856-788571E465C9}" type="presOf" srcId="{23653F89-B2ED-44BA-B0EA-CB0342CCE20A}" destId="{1B0B3FDD-2AB3-3E47-BCF6-8F56B50237DD}" srcOrd="0" destOrd="0" presId="urn:microsoft.com/office/officeart/2005/8/layout/cycle6"/>
    <dgm:cxn modelId="{8C063FAE-6907-4E81-AED7-43B6922CEB2A}" srcId="{21C4A847-E78D-4E95-B03F-F1D441D273F0}" destId="{F83076C7-AF95-4460-B62A-546E1430F155}" srcOrd="1" destOrd="0" parTransId="{4BD58B4F-B923-4E7A-9921-20585B710B88}" sibTransId="{BC67202F-CA6F-4DF6-ABFF-D3DE57002420}"/>
    <dgm:cxn modelId="{CFF3A4C4-0E96-3F49-85E7-929F8E36DE11}" type="presOf" srcId="{748DADF9-4DB5-4007-A47B-F0231DF034D0}" destId="{C1C7835D-F627-3640-A86B-9951458A6172}" srcOrd="0" destOrd="0" presId="urn:microsoft.com/office/officeart/2005/8/layout/cycle6"/>
    <dgm:cxn modelId="{12B154FB-122D-4E4C-BD7D-9A52D45063F0}" type="presOf" srcId="{21C4A847-E78D-4E95-B03F-F1D441D273F0}" destId="{0B377381-4D9C-124C-B4D7-C1D51F3BC9AC}" srcOrd="0" destOrd="0" presId="urn:microsoft.com/office/officeart/2005/8/layout/cycle6"/>
    <dgm:cxn modelId="{CC7A4A95-DE45-DB4F-9476-8810BF35729C}" type="presParOf" srcId="{0B377381-4D9C-124C-B4D7-C1D51F3BC9AC}" destId="{C1C7835D-F627-3640-A86B-9951458A6172}" srcOrd="0" destOrd="0" presId="urn:microsoft.com/office/officeart/2005/8/layout/cycle6"/>
    <dgm:cxn modelId="{60573CB9-00F2-DD4D-95E8-7B03842513E1}" type="presParOf" srcId="{0B377381-4D9C-124C-B4D7-C1D51F3BC9AC}" destId="{6A981D9C-0C5E-134B-962E-D010CD56C344}" srcOrd="1" destOrd="0" presId="urn:microsoft.com/office/officeart/2005/8/layout/cycle6"/>
    <dgm:cxn modelId="{87035CB5-503E-E14E-BC0D-3179E0C1FAA3}" type="presParOf" srcId="{0B377381-4D9C-124C-B4D7-C1D51F3BC9AC}" destId="{1B0B3FDD-2AB3-3E47-BCF6-8F56B50237DD}" srcOrd="2" destOrd="0" presId="urn:microsoft.com/office/officeart/2005/8/layout/cycle6"/>
    <dgm:cxn modelId="{63C90360-8841-8044-839F-F4332EE79C66}" type="presParOf" srcId="{0B377381-4D9C-124C-B4D7-C1D51F3BC9AC}" destId="{5D99AD6D-77A0-F348-AEA8-08DE5D7E56E4}" srcOrd="3" destOrd="0" presId="urn:microsoft.com/office/officeart/2005/8/layout/cycle6"/>
    <dgm:cxn modelId="{CDF52030-C29B-4E45-950B-0B4EE7424A76}" type="presParOf" srcId="{0B377381-4D9C-124C-B4D7-C1D51F3BC9AC}" destId="{A5DE5BA9-25D9-4A41-838B-08BB4455562F}" srcOrd="4" destOrd="0" presId="urn:microsoft.com/office/officeart/2005/8/layout/cycle6"/>
    <dgm:cxn modelId="{254662C0-1E9B-A441-BDCD-C9E98C81F0A5}" type="presParOf" srcId="{0B377381-4D9C-124C-B4D7-C1D51F3BC9AC}" destId="{EF88D9BD-5D2B-C54E-8DE0-F880BBA39F90}" srcOrd="5"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AFB68-8FCB-4898-83AE-06FD220B590C}">
      <dsp:nvSpPr>
        <dsp:cNvPr id="0" name=""/>
        <dsp:cNvSpPr/>
      </dsp:nvSpPr>
      <dsp:spPr>
        <a:xfrm>
          <a:off x="0" y="656"/>
          <a:ext cx="6635260" cy="15371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578E53-018B-4D59-A889-A64569358A80}">
      <dsp:nvSpPr>
        <dsp:cNvPr id="0" name=""/>
        <dsp:cNvSpPr/>
      </dsp:nvSpPr>
      <dsp:spPr>
        <a:xfrm>
          <a:off x="464989" y="346516"/>
          <a:ext cx="845435" cy="8454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578E23-1678-4378-8BCF-F4D4948E84AD}">
      <dsp:nvSpPr>
        <dsp:cNvPr id="0" name=""/>
        <dsp:cNvSpPr/>
      </dsp:nvSpPr>
      <dsp:spPr>
        <a:xfrm>
          <a:off x="1775413" y="656"/>
          <a:ext cx="4859846" cy="1537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682" tIns="162682" rIns="162682" bIns="162682" numCol="1" spcCol="1270" anchor="ctr" anchorCtr="0">
          <a:noAutofit/>
        </a:bodyPr>
        <a:lstStyle/>
        <a:p>
          <a:pPr marL="0" lvl="0" indent="0" algn="l" defTabSz="1066800">
            <a:lnSpc>
              <a:spcPct val="90000"/>
            </a:lnSpc>
            <a:spcBef>
              <a:spcPct val="0"/>
            </a:spcBef>
            <a:spcAft>
              <a:spcPct val="35000"/>
            </a:spcAft>
            <a:buNone/>
          </a:pPr>
          <a:r>
            <a:rPr lang="en-US" sz="2400" b="0" i="0" kern="1200"/>
            <a:t>To build a data science pipeline to predict future sales of a product for the next month. </a:t>
          </a:r>
          <a:endParaRPr lang="en-US" sz="2400" kern="1200"/>
        </a:p>
      </dsp:txBody>
      <dsp:txXfrm>
        <a:off x="1775413" y="656"/>
        <a:ext cx="4859846" cy="1537154"/>
      </dsp:txXfrm>
    </dsp:sp>
    <dsp:sp modelId="{652EF2F1-143E-4630-B7B8-A980587EAD5B}">
      <dsp:nvSpPr>
        <dsp:cNvPr id="0" name=""/>
        <dsp:cNvSpPr/>
      </dsp:nvSpPr>
      <dsp:spPr>
        <a:xfrm>
          <a:off x="0" y="1922100"/>
          <a:ext cx="6635260" cy="15371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E9D6C3-C6EE-4099-923C-C658DECEDC27}">
      <dsp:nvSpPr>
        <dsp:cNvPr id="0" name=""/>
        <dsp:cNvSpPr/>
      </dsp:nvSpPr>
      <dsp:spPr>
        <a:xfrm>
          <a:off x="464989" y="2267959"/>
          <a:ext cx="845435" cy="8454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C6F4F6-B581-4526-ACBA-438E649C115F}">
      <dsp:nvSpPr>
        <dsp:cNvPr id="0" name=""/>
        <dsp:cNvSpPr/>
      </dsp:nvSpPr>
      <dsp:spPr>
        <a:xfrm>
          <a:off x="1775413" y="1922100"/>
          <a:ext cx="4859846" cy="1537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682" tIns="162682" rIns="162682" bIns="162682" numCol="1" spcCol="1270" anchor="ctr" anchorCtr="0">
          <a:noAutofit/>
        </a:bodyPr>
        <a:lstStyle/>
        <a:p>
          <a:pPr marL="0" lvl="0" indent="0" algn="l" defTabSz="1066800">
            <a:lnSpc>
              <a:spcPct val="90000"/>
            </a:lnSpc>
            <a:spcBef>
              <a:spcPct val="0"/>
            </a:spcBef>
            <a:spcAft>
              <a:spcPct val="35000"/>
            </a:spcAft>
            <a:buNone/>
          </a:pPr>
          <a:r>
            <a:rPr lang="en-US" sz="2400" b="0" i="0" kern="1200" dirty="0"/>
            <a:t>This pipeline will include essential components like data loading, data preparation, model training, and forecasting. </a:t>
          </a:r>
          <a:endParaRPr lang="en-US" sz="2400" kern="1200" dirty="0"/>
        </a:p>
      </dsp:txBody>
      <dsp:txXfrm>
        <a:off x="1775413" y="1922100"/>
        <a:ext cx="4859846" cy="1537154"/>
      </dsp:txXfrm>
    </dsp:sp>
    <dsp:sp modelId="{866C1047-1DA8-467E-B8F4-B072F963B7E8}">
      <dsp:nvSpPr>
        <dsp:cNvPr id="0" name=""/>
        <dsp:cNvSpPr/>
      </dsp:nvSpPr>
      <dsp:spPr>
        <a:xfrm>
          <a:off x="0" y="3843543"/>
          <a:ext cx="6635260" cy="15371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E5DFF3-C13B-4580-926F-D7A0F1AB1005}">
      <dsp:nvSpPr>
        <dsp:cNvPr id="0" name=""/>
        <dsp:cNvSpPr/>
      </dsp:nvSpPr>
      <dsp:spPr>
        <a:xfrm>
          <a:off x="464989" y="4189403"/>
          <a:ext cx="845435" cy="8454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544F17-8939-480C-A3DC-ACA77FA1823B}">
      <dsp:nvSpPr>
        <dsp:cNvPr id="0" name=""/>
        <dsp:cNvSpPr/>
      </dsp:nvSpPr>
      <dsp:spPr>
        <a:xfrm>
          <a:off x="1775413" y="3843543"/>
          <a:ext cx="4859846" cy="1537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682" tIns="162682" rIns="162682" bIns="162682" numCol="1" spcCol="1270" anchor="ctr" anchorCtr="0">
          <a:noAutofit/>
        </a:bodyPr>
        <a:lstStyle/>
        <a:p>
          <a:pPr marL="0" lvl="0" indent="0" algn="l" defTabSz="1066800">
            <a:lnSpc>
              <a:spcPct val="90000"/>
            </a:lnSpc>
            <a:spcBef>
              <a:spcPct val="0"/>
            </a:spcBef>
            <a:spcAft>
              <a:spcPct val="35000"/>
            </a:spcAft>
            <a:buNone/>
          </a:pPr>
          <a:r>
            <a:rPr lang="en-US" sz="2400" b="0" i="0" kern="1200"/>
            <a:t>By following these steps, we can gain valuable insights into future sales trends and make informed business decisions.</a:t>
          </a:r>
          <a:endParaRPr lang="en-US" sz="2400" kern="1200"/>
        </a:p>
      </dsp:txBody>
      <dsp:txXfrm>
        <a:off x="1775413" y="3843543"/>
        <a:ext cx="4859846" cy="1537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7EE4FE-9FCE-426E-8EF2-62C285EC6548}">
      <dsp:nvSpPr>
        <dsp:cNvPr id="0" name=""/>
        <dsp:cNvSpPr/>
      </dsp:nvSpPr>
      <dsp:spPr>
        <a:xfrm>
          <a:off x="0" y="2277"/>
          <a:ext cx="6240668" cy="11540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4030FD-3B3B-4924-81E0-2BE5113E93C4}">
      <dsp:nvSpPr>
        <dsp:cNvPr id="0" name=""/>
        <dsp:cNvSpPr/>
      </dsp:nvSpPr>
      <dsp:spPr>
        <a:xfrm>
          <a:off x="349107" y="261943"/>
          <a:ext cx="634740" cy="6347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5860C1-2768-42B0-BB80-1397B6545373}">
      <dsp:nvSpPr>
        <dsp:cNvPr id="0" name=""/>
        <dsp:cNvSpPr/>
      </dsp:nvSpPr>
      <dsp:spPr>
        <a:xfrm>
          <a:off x="1332954" y="2277"/>
          <a:ext cx="4907714" cy="115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9" tIns="122139" rIns="122139" bIns="122139" numCol="1" spcCol="1270" anchor="ctr" anchorCtr="0">
          <a:noAutofit/>
        </a:bodyPr>
        <a:lstStyle/>
        <a:p>
          <a:pPr marL="0" lvl="0" indent="0" algn="l" defTabSz="977900">
            <a:lnSpc>
              <a:spcPct val="90000"/>
            </a:lnSpc>
            <a:spcBef>
              <a:spcPct val="0"/>
            </a:spcBef>
            <a:spcAft>
              <a:spcPct val="35000"/>
            </a:spcAft>
            <a:buNone/>
          </a:pPr>
          <a:r>
            <a:rPr lang="en-GB" sz="2200" kern="1200"/>
            <a:t>Load data</a:t>
          </a:r>
          <a:endParaRPr lang="en-US" sz="2200" kern="1200"/>
        </a:p>
      </dsp:txBody>
      <dsp:txXfrm>
        <a:off x="1332954" y="2277"/>
        <a:ext cx="4907714" cy="1154072"/>
      </dsp:txXfrm>
    </dsp:sp>
    <dsp:sp modelId="{F5F328CA-227E-4AEB-94C1-84E5F578BEEE}">
      <dsp:nvSpPr>
        <dsp:cNvPr id="0" name=""/>
        <dsp:cNvSpPr/>
      </dsp:nvSpPr>
      <dsp:spPr>
        <a:xfrm>
          <a:off x="0" y="1444868"/>
          <a:ext cx="6240668" cy="11540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40129A-F28A-47E4-80E0-9A221EBCAFDA}">
      <dsp:nvSpPr>
        <dsp:cNvPr id="0" name=""/>
        <dsp:cNvSpPr/>
      </dsp:nvSpPr>
      <dsp:spPr>
        <a:xfrm>
          <a:off x="349107" y="1704534"/>
          <a:ext cx="634740" cy="6347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EE3365-78B2-4F91-893B-C44C22724CA7}">
      <dsp:nvSpPr>
        <dsp:cNvPr id="0" name=""/>
        <dsp:cNvSpPr/>
      </dsp:nvSpPr>
      <dsp:spPr>
        <a:xfrm>
          <a:off x="1332954" y="1444868"/>
          <a:ext cx="4907714" cy="115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9" tIns="122139" rIns="122139" bIns="122139" numCol="1" spcCol="1270" anchor="ctr" anchorCtr="0">
          <a:noAutofit/>
        </a:bodyPr>
        <a:lstStyle/>
        <a:p>
          <a:pPr marL="0" lvl="0" indent="0" algn="l" defTabSz="977900">
            <a:lnSpc>
              <a:spcPct val="90000"/>
            </a:lnSpc>
            <a:spcBef>
              <a:spcPct val="0"/>
            </a:spcBef>
            <a:spcAft>
              <a:spcPct val="35000"/>
            </a:spcAft>
            <a:buNone/>
          </a:pPr>
          <a:r>
            <a:rPr lang="en-GB" sz="2200" kern="1200"/>
            <a:t>Prepare data</a:t>
          </a:r>
          <a:endParaRPr lang="en-US" sz="2200" kern="1200"/>
        </a:p>
      </dsp:txBody>
      <dsp:txXfrm>
        <a:off x="1332954" y="1444868"/>
        <a:ext cx="4907714" cy="1154072"/>
      </dsp:txXfrm>
    </dsp:sp>
    <dsp:sp modelId="{C3FC73C3-C22E-472E-8E57-DA29471FCC10}">
      <dsp:nvSpPr>
        <dsp:cNvPr id="0" name=""/>
        <dsp:cNvSpPr/>
      </dsp:nvSpPr>
      <dsp:spPr>
        <a:xfrm>
          <a:off x="0" y="2887459"/>
          <a:ext cx="6240668" cy="11540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1CE3C5-3E6B-4F85-8D7F-A9D0CF806307}">
      <dsp:nvSpPr>
        <dsp:cNvPr id="0" name=""/>
        <dsp:cNvSpPr/>
      </dsp:nvSpPr>
      <dsp:spPr>
        <a:xfrm>
          <a:off x="349107" y="3147125"/>
          <a:ext cx="634740" cy="6347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A3404D-A8A9-4DF0-B5EE-AD0B6227F767}">
      <dsp:nvSpPr>
        <dsp:cNvPr id="0" name=""/>
        <dsp:cNvSpPr/>
      </dsp:nvSpPr>
      <dsp:spPr>
        <a:xfrm>
          <a:off x="1332954" y="2887459"/>
          <a:ext cx="4907714" cy="115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9" tIns="122139" rIns="122139" bIns="122139" numCol="1" spcCol="1270" anchor="ctr" anchorCtr="0">
          <a:noAutofit/>
        </a:bodyPr>
        <a:lstStyle/>
        <a:p>
          <a:pPr marL="0" lvl="0" indent="0" algn="l" defTabSz="977900">
            <a:lnSpc>
              <a:spcPct val="90000"/>
            </a:lnSpc>
            <a:spcBef>
              <a:spcPct val="0"/>
            </a:spcBef>
            <a:spcAft>
              <a:spcPct val="35000"/>
            </a:spcAft>
            <a:buNone/>
          </a:pPr>
          <a:r>
            <a:rPr lang="en-GB" sz="2200" kern="1200"/>
            <a:t>Train model</a:t>
          </a:r>
          <a:endParaRPr lang="en-US" sz="2200" kern="1200"/>
        </a:p>
      </dsp:txBody>
      <dsp:txXfrm>
        <a:off x="1332954" y="2887459"/>
        <a:ext cx="4907714" cy="1154072"/>
      </dsp:txXfrm>
    </dsp:sp>
    <dsp:sp modelId="{AFF5B948-1844-4DB5-9E21-13E38E2E4D4C}">
      <dsp:nvSpPr>
        <dsp:cNvPr id="0" name=""/>
        <dsp:cNvSpPr/>
      </dsp:nvSpPr>
      <dsp:spPr>
        <a:xfrm>
          <a:off x="0" y="4330050"/>
          <a:ext cx="6240668" cy="11540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2B3B9F-FB11-4106-9EE9-1FEAFB6C40B0}">
      <dsp:nvSpPr>
        <dsp:cNvPr id="0" name=""/>
        <dsp:cNvSpPr/>
      </dsp:nvSpPr>
      <dsp:spPr>
        <a:xfrm>
          <a:off x="349107" y="4589716"/>
          <a:ext cx="634740" cy="6347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E56A77-727F-430E-8FAC-4A60978E169A}">
      <dsp:nvSpPr>
        <dsp:cNvPr id="0" name=""/>
        <dsp:cNvSpPr/>
      </dsp:nvSpPr>
      <dsp:spPr>
        <a:xfrm>
          <a:off x="1332954" y="4330050"/>
          <a:ext cx="4907714" cy="115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9" tIns="122139" rIns="122139" bIns="122139" numCol="1" spcCol="1270" anchor="ctr" anchorCtr="0">
          <a:noAutofit/>
        </a:bodyPr>
        <a:lstStyle/>
        <a:p>
          <a:pPr marL="0" lvl="0" indent="0" algn="l" defTabSz="977900">
            <a:lnSpc>
              <a:spcPct val="90000"/>
            </a:lnSpc>
            <a:spcBef>
              <a:spcPct val="0"/>
            </a:spcBef>
            <a:spcAft>
              <a:spcPct val="35000"/>
            </a:spcAft>
            <a:buNone/>
          </a:pPr>
          <a:r>
            <a:rPr lang="en-GB" sz="2200" kern="1200"/>
            <a:t>Forecast</a:t>
          </a:r>
          <a:endParaRPr lang="en-US" sz="2200" kern="1200"/>
        </a:p>
      </dsp:txBody>
      <dsp:txXfrm>
        <a:off x="1332954" y="4330050"/>
        <a:ext cx="4907714" cy="11540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C7835D-F627-3640-A86B-9951458A6172}">
      <dsp:nvSpPr>
        <dsp:cNvPr id="0" name=""/>
        <dsp:cNvSpPr/>
      </dsp:nvSpPr>
      <dsp:spPr>
        <a:xfrm>
          <a:off x="1226" y="1782849"/>
          <a:ext cx="2713021" cy="176346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a:t>Importing the CSV file containing historical sales data</a:t>
          </a:r>
          <a:endParaRPr lang="en-US" sz="2500" kern="1200"/>
        </a:p>
      </dsp:txBody>
      <dsp:txXfrm>
        <a:off x="87311" y="1868934"/>
        <a:ext cx="2540851" cy="1591294"/>
      </dsp:txXfrm>
    </dsp:sp>
    <dsp:sp modelId="{1B0B3FDD-2AB3-3E47-BCF6-8F56B50237DD}">
      <dsp:nvSpPr>
        <dsp:cNvPr id="0" name=""/>
        <dsp:cNvSpPr/>
      </dsp:nvSpPr>
      <dsp:spPr>
        <a:xfrm>
          <a:off x="1357736" y="1167092"/>
          <a:ext cx="2994977" cy="2994977"/>
        </a:xfrm>
        <a:custGeom>
          <a:avLst/>
          <a:gdLst/>
          <a:ahLst/>
          <a:cxnLst/>
          <a:rect l="0" t="0" r="0" b="0"/>
          <a:pathLst>
            <a:path>
              <a:moveTo>
                <a:pt x="301519" y="596306"/>
              </a:moveTo>
              <a:arcTo wR="1497488" hR="1497488" stAng="13019918" swAng="6360165"/>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D99AD6D-77A0-F348-AEA8-08DE5D7E56E4}">
      <dsp:nvSpPr>
        <dsp:cNvPr id="0" name=""/>
        <dsp:cNvSpPr/>
      </dsp:nvSpPr>
      <dsp:spPr>
        <a:xfrm>
          <a:off x="2996203" y="1782849"/>
          <a:ext cx="2713021" cy="176346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a:t>Initial data checks to ensure data integrity and correctness</a:t>
          </a:r>
          <a:endParaRPr lang="en-US" sz="2500" kern="1200"/>
        </a:p>
      </dsp:txBody>
      <dsp:txXfrm>
        <a:off x="3082288" y="1868934"/>
        <a:ext cx="2540851" cy="1591294"/>
      </dsp:txXfrm>
    </dsp:sp>
    <dsp:sp modelId="{EF88D9BD-5D2B-C54E-8DE0-F880BBA39F90}">
      <dsp:nvSpPr>
        <dsp:cNvPr id="0" name=""/>
        <dsp:cNvSpPr/>
      </dsp:nvSpPr>
      <dsp:spPr>
        <a:xfrm>
          <a:off x="1357736" y="1167092"/>
          <a:ext cx="2994977" cy="2994977"/>
        </a:xfrm>
        <a:custGeom>
          <a:avLst/>
          <a:gdLst/>
          <a:ahLst/>
          <a:cxnLst/>
          <a:rect l="0" t="0" r="0" b="0"/>
          <a:pathLst>
            <a:path>
              <a:moveTo>
                <a:pt x="2693457" y="2398670"/>
              </a:moveTo>
              <a:arcTo wR="1497488" hR="1497488" stAng="2219918" swAng="6360165"/>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7E612B-EBCB-8740-8E0E-19C126A5A316}" type="datetimeFigureOut">
              <a:rPr lang="en-AT" smtClean="0"/>
              <a:t>24.07.24</a:t>
            </a:fld>
            <a:endParaRPr lang="en-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D6A622-221E-B944-AD6A-08F1D1E71735}" type="slidenum">
              <a:rPr lang="en-AT" smtClean="0"/>
              <a:t>‹#›</a:t>
            </a:fld>
            <a:endParaRPr lang="en-AT"/>
          </a:p>
        </p:txBody>
      </p:sp>
    </p:spTree>
    <p:extLst>
      <p:ext uri="{BB962C8B-B14F-4D97-AF65-F5344CB8AC3E}">
        <p14:creationId xmlns:p14="http://schemas.microsoft.com/office/powerpoint/2010/main" val="589206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dirty="0"/>
          </a:p>
        </p:txBody>
      </p:sp>
      <p:sp>
        <p:nvSpPr>
          <p:cNvPr id="4" name="Slide Number Placeholder 3"/>
          <p:cNvSpPr>
            <a:spLocks noGrp="1"/>
          </p:cNvSpPr>
          <p:nvPr>
            <p:ph type="sldNum" sz="quarter" idx="5"/>
          </p:nvPr>
        </p:nvSpPr>
        <p:spPr/>
        <p:txBody>
          <a:bodyPr/>
          <a:lstStyle/>
          <a:p>
            <a:fld id="{E0D6A622-221E-B944-AD6A-08F1D1E71735}" type="slidenum">
              <a:rPr lang="en-AT" smtClean="0"/>
              <a:t>1</a:t>
            </a:fld>
            <a:endParaRPr lang="en-AT"/>
          </a:p>
        </p:txBody>
      </p:sp>
    </p:spTree>
    <p:extLst>
      <p:ext uri="{BB962C8B-B14F-4D97-AF65-F5344CB8AC3E}">
        <p14:creationId xmlns:p14="http://schemas.microsoft.com/office/powerpoint/2010/main" val="3291188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490472"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490472" y="3943232"/>
            <a:ext cx="9144000" cy="1655762"/>
          </a:xfrm>
        </p:spPr>
        <p:txBody>
          <a:bodyPr>
            <a:normAutofit/>
          </a:bodyPr>
          <a:lstStyle>
            <a:lvl1pPr marL="0" indent="0" algn="ctr">
              <a:lnSpc>
                <a:spcPct val="1100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Date Placeholder 13">
            <a:extLst>
              <a:ext uri="{FF2B5EF4-FFF2-40B4-BE49-F238E27FC236}">
                <a16:creationId xmlns:a16="http://schemas.microsoft.com/office/drawing/2014/main" id="{46538D75-00C2-DE73-4C65-FE94AC658370}"/>
              </a:ext>
            </a:extLst>
          </p:cNvPr>
          <p:cNvSpPr>
            <a:spLocks noGrp="1"/>
          </p:cNvSpPr>
          <p:nvPr>
            <p:ph type="dt" sz="half" idx="10"/>
          </p:nvPr>
        </p:nvSpPr>
        <p:spPr/>
        <p:txBody>
          <a:bodyPr/>
          <a:lstStyle/>
          <a:p>
            <a:fld id="{17F50B8E-A176-49F2-A3C1-FEDA0200170B}" type="datetime2">
              <a:rPr lang="en-US" smtClean="0"/>
              <a:t>Wednesday, July 24, 2024</a:t>
            </a:fld>
            <a:endParaRPr lang="en-US" dirty="0"/>
          </a:p>
        </p:txBody>
      </p:sp>
      <p:sp>
        <p:nvSpPr>
          <p:cNvPr id="16" name="Footer Placeholder 15">
            <a:extLst>
              <a:ext uri="{FF2B5EF4-FFF2-40B4-BE49-F238E27FC236}">
                <a16:creationId xmlns:a16="http://schemas.microsoft.com/office/drawing/2014/main" id="{6B601B81-68C1-B63A-105C-EC637DF56CB7}"/>
              </a:ext>
            </a:extLst>
          </p:cNvPr>
          <p:cNvSpPr>
            <a:spLocks noGrp="1"/>
          </p:cNvSpPr>
          <p:nvPr>
            <p:ph type="ftr" sz="quarter" idx="11"/>
          </p:nvPr>
        </p:nvSpPr>
        <p:spPr/>
        <p:txBody>
          <a:bodyPr/>
          <a:lstStyle/>
          <a:p>
            <a:r>
              <a:rPr lang="en-US"/>
              <a:t>Sample Footer Text</a:t>
            </a:r>
          </a:p>
        </p:txBody>
      </p:sp>
      <p:sp>
        <p:nvSpPr>
          <p:cNvPr id="17" name="Slide Number Placeholder 16">
            <a:extLst>
              <a:ext uri="{FF2B5EF4-FFF2-40B4-BE49-F238E27FC236}">
                <a16:creationId xmlns:a16="http://schemas.microsoft.com/office/drawing/2014/main" id="{E9F3E495-0415-392A-9A07-34555BBC7F4C}"/>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88532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2268C47-2910-B99C-EC67-F6649ADC29A4}"/>
              </a:ext>
            </a:extLst>
          </p:cNvPr>
          <p:cNvSpPr>
            <a:spLocks noGrp="1"/>
          </p:cNvSpPr>
          <p:nvPr>
            <p:ph type="dt" sz="half" idx="10"/>
          </p:nvPr>
        </p:nvSpPr>
        <p:spPr/>
        <p:txBody>
          <a:bodyPr/>
          <a:lstStyle/>
          <a:p>
            <a:fld id="{0512A49D-4A7C-4944-9802-8EE0B5A6CEDD}" type="datetime2">
              <a:rPr lang="en-US" smtClean="0"/>
              <a:t>Wednesday, July 24, 2024</a:t>
            </a:fld>
            <a:endParaRPr lang="en-US"/>
          </a:p>
        </p:txBody>
      </p:sp>
      <p:sp>
        <p:nvSpPr>
          <p:cNvPr id="8" name="Footer Placeholder 7">
            <a:extLst>
              <a:ext uri="{FF2B5EF4-FFF2-40B4-BE49-F238E27FC236}">
                <a16:creationId xmlns:a16="http://schemas.microsoft.com/office/drawing/2014/main" id="{D8019515-4A04-FBE0-E89C-86ECBB7E98A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C3D9C272-2490-C827-9BE5-9CEE41850423}"/>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059486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32613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43943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BFF68BE-C313-C839-B719-0339AC3444DF}"/>
              </a:ext>
            </a:extLst>
          </p:cNvPr>
          <p:cNvSpPr>
            <a:spLocks noGrp="1"/>
          </p:cNvSpPr>
          <p:nvPr>
            <p:ph type="dt" sz="half" idx="10"/>
          </p:nvPr>
        </p:nvSpPr>
        <p:spPr/>
        <p:txBody>
          <a:bodyPr/>
          <a:lstStyle/>
          <a:p>
            <a:fld id="{5D689DDD-3B11-4150-8B39-3662C10D8BF9}" type="datetime2">
              <a:rPr lang="en-US" smtClean="0"/>
              <a:t>Wednesday, July 24, 2024</a:t>
            </a:fld>
            <a:endParaRPr lang="en-US"/>
          </a:p>
        </p:txBody>
      </p:sp>
      <p:sp>
        <p:nvSpPr>
          <p:cNvPr id="8" name="Footer Placeholder 7">
            <a:extLst>
              <a:ext uri="{FF2B5EF4-FFF2-40B4-BE49-F238E27FC236}">
                <a16:creationId xmlns:a16="http://schemas.microsoft.com/office/drawing/2014/main" id="{A14F4E5F-FFF4-F934-3DD9-134F8D24262D}"/>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6CFE0F82-88EB-FAE2-FC02-99D5EE30110A}"/>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464637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4" y="1825625"/>
            <a:ext cx="10515600" cy="4206383"/>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A25CBB87-BE9B-82CE-8A24-F21EEA0366C3}"/>
              </a:ext>
            </a:extLst>
          </p:cNvPr>
          <p:cNvSpPr>
            <a:spLocks noGrp="1"/>
          </p:cNvSpPr>
          <p:nvPr>
            <p:ph type="dt" sz="half" idx="10"/>
          </p:nvPr>
        </p:nvSpPr>
        <p:spPr/>
        <p:txBody>
          <a:bodyPr/>
          <a:lstStyle/>
          <a:p>
            <a:fld id="{57997BA6-BEF8-495F-ACCD-8D19769E4FC6}" type="datetime2">
              <a:rPr lang="en-US" smtClean="0"/>
              <a:t>Wednesday, July 24, 2024</a:t>
            </a:fld>
            <a:endParaRPr lang="en-US" dirty="0"/>
          </a:p>
        </p:txBody>
      </p:sp>
      <p:sp>
        <p:nvSpPr>
          <p:cNvPr id="12" name="Footer Placeholder 11">
            <a:extLst>
              <a:ext uri="{FF2B5EF4-FFF2-40B4-BE49-F238E27FC236}">
                <a16:creationId xmlns:a16="http://schemas.microsoft.com/office/drawing/2014/main" id="{B2131628-C033-9728-C4CF-90CDBCB89F7F}"/>
              </a:ext>
            </a:extLst>
          </p:cNvPr>
          <p:cNvSpPr>
            <a:spLocks noGrp="1"/>
          </p:cNvSpPr>
          <p:nvPr>
            <p:ph type="ftr" sz="quarter" idx="11"/>
          </p:nvPr>
        </p:nvSpPr>
        <p:spPr/>
        <p:txBody>
          <a:bodyPr/>
          <a:lstStyle/>
          <a:p>
            <a:r>
              <a:rPr lang="en-US" dirty="0"/>
              <a:t>Sample Footer Text</a:t>
            </a:r>
          </a:p>
        </p:txBody>
      </p:sp>
      <p:sp>
        <p:nvSpPr>
          <p:cNvPr id="13" name="Slide Number Placeholder 12">
            <a:extLst>
              <a:ext uri="{FF2B5EF4-FFF2-40B4-BE49-F238E27FC236}">
                <a16:creationId xmlns:a16="http://schemas.microsoft.com/office/drawing/2014/main" id="{B67216CA-9A26-BBE7-68A3-9237D22CDFC8}"/>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066456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15600" cy="1500187"/>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9">
            <a:extLst>
              <a:ext uri="{FF2B5EF4-FFF2-40B4-BE49-F238E27FC236}">
                <a16:creationId xmlns:a16="http://schemas.microsoft.com/office/drawing/2014/main" id="{6B034DD9-4A61-318F-88CF-79721B55AC5B}"/>
              </a:ext>
            </a:extLst>
          </p:cNvPr>
          <p:cNvSpPr>
            <a:spLocks noGrp="1"/>
          </p:cNvSpPr>
          <p:nvPr>
            <p:ph type="dt" sz="half" idx="10"/>
          </p:nvPr>
        </p:nvSpPr>
        <p:spPr/>
        <p:txBody>
          <a:bodyPr/>
          <a:lstStyle/>
          <a:p>
            <a:fld id="{4857292D-4609-4E55-92E3-C12C6A1234E8}" type="datetime2">
              <a:rPr lang="en-US" smtClean="0"/>
              <a:t>Wednesday, July 24, 2024</a:t>
            </a:fld>
            <a:endParaRPr lang="en-US" dirty="0"/>
          </a:p>
        </p:txBody>
      </p:sp>
      <p:sp>
        <p:nvSpPr>
          <p:cNvPr id="11" name="Footer Placeholder 10">
            <a:extLst>
              <a:ext uri="{FF2B5EF4-FFF2-40B4-BE49-F238E27FC236}">
                <a16:creationId xmlns:a16="http://schemas.microsoft.com/office/drawing/2014/main" id="{D496DA99-E916-9F7C-9E88-AA06046AE94C}"/>
              </a:ext>
            </a:extLst>
          </p:cNvPr>
          <p:cNvSpPr>
            <a:spLocks noGrp="1"/>
          </p:cNvSpPr>
          <p:nvPr>
            <p:ph type="ftr" sz="quarter" idx="11"/>
          </p:nvPr>
        </p:nvSpPr>
        <p:spPr/>
        <p:txBody>
          <a:bodyPr/>
          <a:lstStyle/>
          <a:p>
            <a:r>
              <a:rPr lang="en-US"/>
              <a:t>Sample Footer Text</a:t>
            </a:r>
          </a:p>
        </p:txBody>
      </p:sp>
      <p:sp>
        <p:nvSpPr>
          <p:cNvPr id="12" name="Slide Number Placeholder 11">
            <a:extLst>
              <a:ext uri="{FF2B5EF4-FFF2-40B4-BE49-F238E27FC236}">
                <a16:creationId xmlns:a16="http://schemas.microsoft.com/office/drawing/2014/main" id="{21CC86B5-B6B3-4633-0D90-AACB44D0D409}"/>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403443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8F7F10-35F6-E392-D41B-3CD300D5CCF8}"/>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181600" cy="4206382"/>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Char char="¬"/>
            </a:pPr>
            <a:r>
              <a:rPr lang="en-US"/>
              <a:t>Click to edit Master text styles</a:t>
            </a:r>
          </a:p>
          <a:p>
            <a:pPr lvl="1">
              <a:buChar char="¬"/>
            </a:pPr>
            <a:r>
              <a:rPr lang="en-US"/>
              <a:t>Second level</a:t>
            </a:r>
          </a:p>
          <a:p>
            <a:pPr lvl="2">
              <a:buChar char="¬"/>
            </a:pPr>
            <a:r>
              <a:rPr lang="en-US"/>
              <a:t>Third level</a:t>
            </a:r>
          </a:p>
          <a:p>
            <a:pPr lvl="3">
              <a:buChar char="¬"/>
            </a:pPr>
            <a:r>
              <a:rPr lang="en-US"/>
              <a:t>Fourth level</a:t>
            </a:r>
          </a:p>
          <a:p>
            <a:pPr lvl="4">
              <a:buChar char="¬"/>
            </a:pPr>
            <a:r>
              <a:rPr lang="en-US"/>
              <a:t>Fifth level</a:t>
            </a:r>
            <a:endParaRPr lang="en-US"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5756178" y="1825625"/>
            <a:ext cx="518004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Date Placeholder 14">
            <a:extLst>
              <a:ext uri="{FF2B5EF4-FFF2-40B4-BE49-F238E27FC236}">
                <a16:creationId xmlns:a16="http://schemas.microsoft.com/office/drawing/2014/main" id="{35274CEC-210E-BC97-9B79-A7D801E4B5F6}"/>
              </a:ext>
            </a:extLst>
          </p:cNvPr>
          <p:cNvSpPr>
            <a:spLocks noGrp="1"/>
          </p:cNvSpPr>
          <p:nvPr>
            <p:ph type="dt" sz="half" idx="10"/>
          </p:nvPr>
        </p:nvSpPr>
        <p:spPr/>
        <p:txBody>
          <a:bodyPr/>
          <a:lstStyle/>
          <a:p>
            <a:fld id="{003E0E29-2C79-4A2A-B61C-A21B8362A50A}" type="datetime2">
              <a:rPr lang="en-US" smtClean="0"/>
              <a:t>Wednesday, July 24, 2024</a:t>
            </a:fld>
            <a:endParaRPr lang="en-US"/>
          </a:p>
        </p:txBody>
      </p:sp>
      <p:sp>
        <p:nvSpPr>
          <p:cNvPr id="16" name="Footer Placeholder 15">
            <a:extLst>
              <a:ext uri="{FF2B5EF4-FFF2-40B4-BE49-F238E27FC236}">
                <a16:creationId xmlns:a16="http://schemas.microsoft.com/office/drawing/2014/main" id="{486B3D53-F805-C08E-2359-498218FC6898}"/>
              </a:ext>
            </a:extLst>
          </p:cNvPr>
          <p:cNvSpPr>
            <a:spLocks noGrp="1"/>
          </p:cNvSpPr>
          <p:nvPr>
            <p:ph type="ftr" sz="quarter" idx="11"/>
          </p:nvPr>
        </p:nvSpPr>
        <p:spPr/>
        <p:txBody>
          <a:bodyPr/>
          <a:lstStyle/>
          <a:p>
            <a:r>
              <a:rPr lang="en-US"/>
              <a:t>Sample Footer Text</a:t>
            </a:r>
          </a:p>
        </p:txBody>
      </p:sp>
      <p:sp>
        <p:nvSpPr>
          <p:cNvPr id="17" name="Slide Number Placeholder 16">
            <a:extLst>
              <a:ext uri="{FF2B5EF4-FFF2-40B4-BE49-F238E27FC236}">
                <a16:creationId xmlns:a16="http://schemas.microsoft.com/office/drawing/2014/main" id="{61C4695B-D7BD-45F7-EB23-6FDAF2410BB2}"/>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316202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A1F52B7-5271-53AA-8260-0CF50FF8DA3C}"/>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2178" y="365125"/>
            <a:ext cx="10515600"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2178" y="1681163"/>
            <a:ext cx="515778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2178" y="2505075"/>
            <a:ext cx="515778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754590" y="1681163"/>
            <a:ext cx="5183188"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754590" y="2505075"/>
            <a:ext cx="5183188"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7198C3F1-4E77-7888-CDB8-CF9406E4A2E0}"/>
              </a:ext>
            </a:extLst>
          </p:cNvPr>
          <p:cNvSpPr>
            <a:spLocks noGrp="1"/>
          </p:cNvSpPr>
          <p:nvPr>
            <p:ph type="dt" sz="half" idx="10"/>
          </p:nvPr>
        </p:nvSpPr>
        <p:spPr/>
        <p:txBody>
          <a:bodyPr/>
          <a:lstStyle/>
          <a:p>
            <a:fld id="{B0CA0177-5432-41AC-9593-8EC96BFF4F82}" type="datetime2">
              <a:rPr lang="en-US" smtClean="0"/>
              <a:t>Wednesday, July 24, 2024</a:t>
            </a:fld>
            <a:endParaRPr lang="en-US" dirty="0"/>
          </a:p>
        </p:txBody>
      </p:sp>
      <p:sp>
        <p:nvSpPr>
          <p:cNvPr id="11" name="Footer Placeholder 10">
            <a:extLst>
              <a:ext uri="{FF2B5EF4-FFF2-40B4-BE49-F238E27FC236}">
                <a16:creationId xmlns:a16="http://schemas.microsoft.com/office/drawing/2014/main" id="{493561D3-90F6-AD82-BCFE-90F9427D867B}"/>
              </a:ext>
            </a:extLst>
          </p:cNvPr>
          <p:cNvSpPr>
            <a:spLocks noGrp="1"/>
          </p:cNvSpPr>
          <p:nvPr>
            <p:ph type="ftr" sz="quarter" idx="11"/>
          </p:nvPr>
        </p:nvSpPr>
        <p:spPr/>
        <p:txBody>
          <a:bodyPr/>
          <a:lstStyle/>
          <a:p>
            <a:r>
              <a:rPr lang="en-US"/>
              <a:t>Sample Footer Text</a:t>
            </a:r>
          </a:p>
        </p:txBody>
      </p:sp>
      <p:sp>
        <p:nvSpPr>
          <p:cNvPr id="12" name="Slide Number Placeholder 11">
            <a:extLst>
              <a:ext uri="{FF2B5EF4-FFF2-40B4-BE49-F238E27FC236}">
                <a16:creationId xmlns:a16="http://schemas.microsoft.com/office/drawing/2014/main" id="{932F9B33-3FA7-526F-7B45-342EB64A1CDB}"/>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435289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15600" cy="1325563"/>
          </a:xfrm>
        </p:spPr>
        <p:txBody>
          <a:bodyPr>
            <a:normAutofit/>
          </a:bodyPr>
          <a:lstStyle>
            <a:lvl1pPr>
              <a:defRPr sz="5200"/>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A9328E63-E075-39E2-BAA7-30CCAE2E779E}"/>
              </a:ext>
            </a:extLst>
          </p:cNvPr>
          <p:cNvSpPr>
            <a:spLocks noGrp="1"/>
          </p:cNvSpPr>
          <p:nvPr>
            <p:ph type="dt" sz="half" idx="10"/>
          </p:nvPr>
        </p:nvSpPr>
        <p:spPr/>
        <p:txBody>
          <a:bodyPr/>
          <a:lstStyle/>
          <a:p>
            <a:fld id="{EED29A7B-B2F1-41A3-B969-4E25F618B967}" type="datetime2">
              <a:rPr lang="en-US" smtClean="0"/>
              <a:t>Wednesday, July 24, 2024</a:t>
            </a:fld>
            <a:endParaRPr lang="en-US" dirty="0"/>
          </a:p>
        </p:txBody>
      </p:sp>
      <p:sp>
        <p:nvSpPr>
          <p:cNvPr id="9" name="Footer Placeholder 8">
            <a:extLst>
              <a:ext uri="{FF2B5EF4-FFF2-40B4-BE49-F238E27FC236}">
                <a16:creationId xmlns:a16="http://schemas.microsoft.com/office/drawing/2014/main" id="{2A5894A5-0E01-F43E-C68A-2EFAB2EB89D8}"/>
              </a:ext>
            </a:extLst>
          </p:cNvPr>
          <p:cNvSpPr>
            <a:spLocks noGrp="1"/>
          </p:cNvSpPr>
          <p:nvPr>
            <p:ph type="ftr" sz="quarter" idx="11"/>
          </p:nvPr>
        </p:nvSpPr>
        <p:spPr/>
        <p:txBody>
          <a:bodyPr/>
          <a:lstStyle/>
          <a:p>
            <a:r>
              <a:rPr lang="en-US"/>
              <a:t>Sample Footer Text</a:t>
            </a:r>
          </a:p>
        </p:txBody>
      </p:sp>
      <p:sp>
        <p:nvSpPr>
          <p:cNvPr id="10" name="Slide Number Placeholder 9">
            <a:extLst>
              <a:ext uri="{FF2B5EF4-FFF2-40B4-BE49-F238E27FC236}">
                <a16:creationId xmlns:a16="http://schemas.microsoft.com/office/drawing/2014/main" id="{7250128C-CE40-2B40-1B89-7E9AAAAC4393}"/>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768102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281B99-C6A0-F92A-BDD3-BB362196501C}"/>
              </a:ext>
            </a:extLst>
          </p:cNvPr>
          <p:cNvSpPr/>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id="{3EB8367C-67E1-A50A-1584-F859A6FED9C9}"/>
              </a:ext>
            </a:extLst>
          </p:cNvPr>
          <p:cNvSpPr/>
          <p:nvPr/>
        </p:nvSpPr>
        <p:spPr>
          <a:xfrm>
            <a:off x="0"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Date Placeholder 4">
            <a:extLst>
              <a:ext uri="{FF2B5EF4-FFF2-40B4-BE49-F238E27FC236}">
                <a16:creationId xmlns:a16="http://schemas.microsoft.com/office/drawing/2014/main" id="{2ABB8861-51D7-741E-6B2C-25412D40E5BD}"/>
              </a:ext>
            </a:extLst>
          </p:cNvPr>
          <p:cNvSpPr>
            <a:spLocks noGrp="1"/>
          </p:cNvSpPr>
          <p:nvPr>
            <p:ph type="dt" sz="half" idx="10"/>
          </p:nvPr>
        </p:nvSpPr>
        <p:spPr/>
        <p:txBody>
          <a:bodyPr/>
          <a:lstStyle/>
          <a:p>
            <a:fld id="{4EE98B79-F222-4FD1-8713-07459E1B5004}" type="datetime2">
              <a:rPr lang="en-US" smtClean="0"/>
              <a:t>Wednesday, July 24, 2024</a:t>
            </a:fld>
            <a:endParaRPr lang="en-US"/>
          </a:p>
        </p:txBody>
      </p:sp>
      <p:sp>
        <p:nvSpPr>
          <p:cNvPr id="6" name="Footer Placeholder 5">
            <a:extLst>
              <a:ext uri="{FF2B5EF4-FFF2-40B4-BE49-F238E27FC236}">
                <a16:creationId xmlns:a16="http://schemas.microsoft.com/office/drawing/2014/main" id="{63D69A2F-0657-B33B-8334-C458A9538368}"/>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EB4FC84-48ED-0480-2497-FCD84C1276C6}"/>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228277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12425" cy="1600200"/>
          </a:xfrm>
        </p:spPr>
        <p:txBody>
          <a:bodyPr anchor="b">
            <a:norm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4782830" y="2199340"/>
            <a:ext cx="6172200"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23F37370-7C05-0AAE-A0C3-9EE620A84EBB}"/>
              </a:ext>
            </a:extLst>
          </p:cNvPr>
          <p:cNvSpPr>
            <a:spLocks noGrp="1"/>
          </p:cNvSpPr>
          <p:nvPr>
            <p:ph type="dt" sz="half" idx="10"/>
          </p:nvPr>
        </p:nvSpPr>
        <p:spPr/>
        <p:txBody>
          <a:bodyPr/>
          <a:lstStyle/>
          <a:p>
            <a:fld id="{792630FD-0818-4065-B5FE-410552D9B1BC}" type="datetime2">
              <a:rPr lang="en-US" smtClean="0"/>
              <a:t>Wednesday, July 24, 2024</a:t>
            </a:fld>
            <a:endParaRPr lang="en-US"/>
          </a:p>
        </p:txBody>
      </p:sp>
      <p:sp>
        <p:nvSpPr>
          <p:cNvPr id="9" name="Footer Placeholder 8">
            <a:extLst>
              <a:ext uri="{FF2B5EF4-FFF2-40B4-BE49-F238E27FC236}">
                <a16:creationId xmlns:a16="http://schemas.microsoft.com/office/drawing/2014/main" id="{0900B8E3-39E6-A88A-BBFB-717596EB347E}"/>
              </a:ext>
            </a:extLst>
          </p:cNvPr>
          <p:cNvSpPr>
            <a:spLocks noGrp="1"/>
          </p:cNvSpPr>
          <p:nvPr>
            <p:ph type="ftr" sz="quarter" idx="11"/>
          </p:nvPr>
        </p:nvSpPr>
        <p:spPr/>
        <p:txBody>
          <a:bodyPr/>
          <a:lstStyle/>
          <a:p>
            <a:r>
              <a:rPr lang="en-US"/>
              <a:t>Sample Footer Text</a:t>
            </a:r>
          </a:p>
        </p:txBody>
      </p:sp>
      <p:sp>
        <p:nvSpPr>
          <p:cNvPr id="10" name="Slide Number Placeholder 9">
            <a:extLst>
              <a:ext uri="{FF2B5EF4-FFF2-40B4-BE49-F238E27FC236}">
                <a16:creationId xmlns:a16="http://schemas.microsoft.com/office/drawing/2014/main" id="{348E340D-1840-D987-3EEA-963BDDE31400}"/>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949150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3932237"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4781276"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0F28E44-58BB-553B-BBD0-F292C66CCA94}"/>
              </a:ext>
            </a:extLst>
          </p:cNvPr>
          <p:cNvSpPr>
            <a:spLocks noGrp="1"/>
          </p:cNvSpPr>
          <p:nvPr>
            <p:ph type="dt" sz="half" idx="10"/>
          </p:nvPr>
        </p:nvSpPr>
        <p:spPr/>
        <p:txBody>
          <a:bodyPr/>
          <a:lstStyle/>
          <a:p>
            <a:fld id="{93C2D289-0EBF-40C7-B6E8-60285281F180}" type="datetime2">
              <a:rPr lang="en-US" smtClean="0"/>
              <a:t>Wednesday, July 24, 2024</a:t>
            </a:fld>
            <a:endParaRPr lang="en-US"/>
          </a:p>
        </p:txBody>
      </p:sp>
      <p:sp>
        <p:nvSpPr>
          <p:cNvPr id="10" name="Footer Placeholder 9">
            <a:extLst>
              <a:ext uri="{FF2B5EF4-FFF2-40B4-BE49-F238E27FC236}">
                <a16:creationId xmlns:a16="http://schemas.microsoft.com/office/drawing/2014/main" id="{8F22D156-E5FE-F118-0553-B401F19652DE}"/>
              </a:ext>
            </a:extLst>
          </p:cNvPr>
          <p:cNvSpPr>
            <a:spLocks noGrp="1"/>
          </p:cNvSpPr>
          <p:nvPr>
            <p:ph type="ftr" sz="quarter" idx="11"/>
          </p:nvPr>
        </p:nvSpPr>
        <p:spPr/>
        <p:txBody>
          <a:bodyPr/>
          <a:lstStyle/>
          <a:p>
            <a:r>
              <a:rPr lang="en-US"/>
              <a:t>Sample Footer Text</a:t>
            </a:r>
          </a:p>
        </p:txBody>
      </p:sp>
      <p:sp>
        <p:nvSpPr>
          <p:cNvPr id="11" name="Slide Number Placeholder 10">
            <a:extLst>
              <a:ext uri="{FF2B5EF4-FFF2-40B4-BE49-F238E27FC236}">
                <a16:creationId xmlns:a16="http://schemas.microsoft.com/office/drawing/2014/main" id="{88AEE0A6-6120-9BA2-5751-E0E2D8CF0F58}"/>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726297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4B53B4F-080C-8523-03AD-871CC3B8D168}"/>
              </a:ext>
            </a:extLst>
          </p:cNvPr>
          <p:cNvSpPr/>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D53B790B-70BD-FD52-2540-F1DA4882170E}"/>
              </a:ext>
            </a:extLst>
          </p:cNvPr>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descr="Tag=AccentColor&#10;Flavor=Light&#10;Target=Line">
            <a:extLst>
              <a:ext uri="{FF2B5EF4-FFF2-40B4-BE49-F238E27FC236}">
                <a16:creationId xmlns:a16="http://schemas.microsoft.com/office/drawing/2014/main" id="{7D4FC5F0-CBD6-AEEB-4902-28D624068890}"/>
              </a:ext>
            </a:extLst>
          </p:cNvPr>
          <p:cNvCxnSpPr>
            <a:cxnSpLocks/>
          </p:cNvCxnSpPr>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descr="Tag=AccentColor&#10;Flavor=Light&#10;Target=Line">
            <a:extLst>
              <a:ext uri="{FF2B5EF4-FFF2-40B4-BE49-F238E27FC236}">
                <a16:creationId xmlns:a16="http://schemas.microsoft.com/office/drawing/2014/main" id="{FA9EB4DB-DDA5-1A45-7D87-B2BF67D2D1C3}"/>
              </a:ext>
            </a:extLst>
          </p:cNvPr>
          <p:cNvCxnSpPr>
            <a:cxnSpLocks/>
          </p:cNvCxnSpPr>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000">
                <a:solidFill>
                  <a:schemeClr val="tx2"/>
                </a:solidFill>
              </a:defRPr>
            </a:lvl1pPr>
          </a:lstStyle>
          <a:p>
            <a:fld id="{94CDC665-7415-4DAF-AE09-B9BBC1907393}" type="datetime2">
              <a:rPr lang="en-US" smtClean="0"/>
              <a:t>Wednesday, July 24, 2024</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0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18288"/>
            <a:ext cx="685800" cy="685800"/>
          </a:xfrm>
          <a:prstGeom prst="rect">
            <a:avLst/>
          </a:prstGeom>
        </p:spPr>
        <p:txBody>
          <a:bodyPr vert="horz" lIns="91440" tIns="45720" rIns="91440" bIns="45720" rtlCol="0" anchor="ctr"/>
          <a:lstStyle>
            <a:lvl1pPr algn="ctr">
              <a:defRPr sz="1000">
                <a:solidFill>
                  <a:schemeClr val="tx2"/>
                </a:solidFill>
              </a:defRPr>
            </a:lvl1pPr>
          </a:lstStyle>
          <a:p>
            <a:fld id="{7BE69E03-4804-4553-A1EC-F089884EF50F}" type="slidenum">
              <a:rPr lang="en-US" smtClean="0"/>
              <a:t>‹#›</a:t>
            </a:fld>
            <a:endParaRPr lang="en-US"/>
          </a:p>
        </p:txBody>
      </p:sp>
    </p:spTree>
    <p:extLst>
      <p:ext uri="{BB962C8B-B14F-4D97-AF65-F5344CB8AC3E}">
        <p14:creationId xmlns:p14="http://schemas.microsoft.com/office/powerpoint/2010/main" val="260545908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0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neptune.ai/blog/improving-ml-model-performanc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955B3A-C08D-43E6-ABEF-A4F616FB6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C719694A-8B4E-4127-9C08-9B8F39B6F2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52D36E6B-D7EF-409B-B48D-1628C06EE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D8DDAD-6F61-72D5-D3C7-1BD15A73D9DF}"/>
              </a:ext>
            </a:extLst>
          </p:cNvPr>
          <p:cNvSpPr>
            <a:spLocks noGrp="1"/>
          </p:cNvSpPr>
          <p:nvPr>
            <p:ph type="ctrTitle"/>
          </p:nvPr>
        </p:nvSpPr>
        <p:spPr>
          <a:xfrm>
            <a:off x="1849824" y="3854831"/>
            <a:ext cx="9317260" cy="2156581"/>
          </a:xfrm>
        </p:spPr>
        <p:txBody>
          <a:bodyPr anchor="t">
            <a:normAutofit/>
          </a:bodyPr>
          <a:lstStyle/>
          <a:p>
            <a:br>
              <a:rPr lang="en-AT" sz="4000" dirty="0">
                <a:latin typeface="Arial" panose="020B0604020202020204" pitchFamily="34" charset="0"/>
                <a:cs typeface="Arial" panose="020B0604020202020204" pitchFamily="34" charset="0"/>
              </a:rPr>
            </a:br>
            <a:r>
              <a:rPr lang="en-GB" sz="4000" dirty="0"/>
              <a:t>Predict Future Sales of an item</a:t>
            </a:r>
            <a:endParaRPr lang="en-AT" sz="40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816D2053-BB10-4615-A38D-86EEC0D86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422144" cy="3599020"/>
          </a:xfrm>
          <a:prstGeom prst="rect">
            <a:avLst/>
          </a:prstGeom>
          <a:solidFill>
            <a:srgbClr val="85EAFF">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4" name="Picture 3" descr="3D Hologram from iPad">
            <a:extLst>
              <a:ext uri="{FF2B5EF4-FFF2-40B4-BE49-F238E27FC236}">
                <a16:creationId xmlns:a16="http://schemas.microsoft.com/office/drawing/2014/main" id="{9C75F853-75B8-23F6-31A4-8950D438FA28}"/>
              </a:ext>
            </a:extLst>
          </p:cNvPr>
          <p:cNvPicPr>
            <a:picLocks noChangeAspect="1"/>
          </p:cNvPicPr>
          <p:nvPr/>
        </p:nvPicPr>
        <p:blipFill>
          <a:blip r:embed="rId3"/>
          <a:srcRect t="25434" r="-1" b="25914"/>
          <a:stretch/>
        </p:blipFill>
        <p:spPr>
          <a:xfrm>
            <a:off x="422145" y="10"/>
            <a:ext cx="11082529" cy="3599011"/>
          </a:xfrm>
          <a:prstGeom prst="rect">
            <a:avLst/>
          </a:prstGeom>
        </p:spPr>
      </p:pic>
      <p:cxnSp>
        <p:nvCxnSpPr>
          <p:cNvPr id="17" name="Straight Connector 16">
            <a:extLst>
              <a:ext uri="{FF2B5EF4-FFF2-40B4-BE49-F238E27FC236}">
                <a16:creationId xmlns:a16="http://schemas.microsoft.com/office/drawing/2014/main" id="{CF2CC60F-C99A-48C5-856F-3C79856E9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85EAFF"/>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8A2ED1C-4B10-41E7-9BF6-7447B99B98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85EAFF"/>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528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CBE0E-C6A6-83C5-4BDF-B6A3E4E53476}"/>
              </a:ext>
            </a:extLst>
          </p:cNvPr>
          <p:cNvSpPr>
            <a:spLocks noGrp="1"/>
          </p:cNvSpPr>
          <p:nvPr>
            <p:ph type="title"/>
          </p:nvPr>
        </p:nvSpPr>
        <p:spPr>
          <a:xfrm>
            <a:off x="1828800" y="1362635"/>
            <a:ext cx="9107424" cy="901234"/>
          </a:xfrm>
        </p:spPr>
        <p:txBody>
          <a:bodyPr>
            <a:normAutofit/>
          </a:bodyPr>
          <a:lstStyle/>
          <a:p>
            <a:pPr algn="ctr"/>
            <a:r>
              <a:rPr lang="en-AT" sz="3200" dirty="0"/>
              <a:t>Outlier Analysis</a:t>
            </a:r>
          </a:p>
        </p:txBody>
      </p:sp>
      <p:sp>
        <p:nvSpPr>
          <p:cNvPr id="3" name="Date Placeholder 2">
            <a:extLst>
              <a:ext uri="{FF2B5EF4-FFF2-40B4-BE49-F238E27FC236}">
                <a16:creationId xmlns:a16="http://schemas.microsoft.com/office/drawing/2014/main" id="{E4DF5CC4-0EA2-4749-E16D-BD2BAA352BFE}"/>
              </a:ext>
            </a:extLst>
          </p:cNvPr>
          <p:cNvSpPr>
            <a:spLocks noGrp="1"/>
          </p:cNvSpPr>
          <p:nvPr>
            <p:ph type="dt" sz="half" idx="10"/>
          </p:nvPr>
        </p:nvSpPr>
        <p:spPr/>
        <p:txBody>
          <a:bodyPr/>
          <a:lstStyle/>
          <a:p>
            <a:fld id="{EED29A7B-B2F1-41A3-B969-4E25F618B967}" type="datetime2">
              <a:rPr lang="en-US" smtClean="0"/>
              <a:t>Wednesday, July 24, 2024</a:t>
            </a:fld>
            <a:endParaRPr lang="en-US" dirty="0"/>
          </a:p>
        </p:txBody>
      </p:sp>
      <p:sp>
        <p:nvSpPr>
          <p:cNvPr id="4" name="Footer Placeholder 3">
            <a:extLst>
              <a:ext uri="{FF2B5EF4-FFF2-40B4-BE49-F238E27FC236}">
                <a16:creationId xmlns:a16="http://schemas.microsoft.com/office/drawing/2014/main" id="{A6D8A38A-46F8-767E-8343-593F12B6D6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A81A1B5A-AEB2-FDBA-CC6E-2509053E67A6}"/>
              </a:ext>
            </a:extLst>
          </p:cNvPr>
          <p:cNvSpPr>
            <a:spLocks noGrp="1"/>
          </p:cNvSpPr>
          <p:nvPr>
            <p:ph type="sldNum" sz="quarter" idx="12"/>
          </p:nvPr>
        </p:nvSpPr>
        <p:spPr/>
        <p:txBody>
          <a:bodyPr/>
          <a:lstStyle/>
          <a:p>
            <a:fld id="{7BE69E03-4804-4553-A1EC-F089884EF50F}" type="slidenum">
              <a:rPr lang="en-US" smtClean="0"/>
              <a:t>10</a:t>
            </a:fld>
            <a:endParaRPr lang="en-US"/>
          </a:p>
        </p:txBody>
      </p:sp>
      <p:sp>
        <p:nvSpPr>
          <p:cNvPr id="6" name="TextBox 5">
            <a:extLst>
              <a:ext uri="{FF2B5EF4-FFF2-40B4-BE49-F238E27FC236}">
                <a16:creationId xmlns:a16="http://schemas.microsoft.com/office/drawing/2014/main" id="{7389C040-A79D-1A66-1B21-307C56175CF4}"/>
              </a:ext>
            </a:extLst>
          </p:cNvPr>
          <p:cNvSpPr txBox="1"/>
          <p:nvPr/>
        </p:nvSpPr>
        <p:spPr>
          <a:xfrm>
            <a:off x="1577788" y="2805953"/>
            <a:ext cx="9771530" cy="2308324"/>
          </a:xfrm>
          <a:prstGeom prst="rect">
            <a:avLst/>
          </a:prstGeom>
          <a:noFill/>
        </p:spPr>
        <p:txBody>
          <a:bodyPr wrap="square" rtlCol="0">
            <a:spAutoFit/>
          </a:bodyPr>
          <a:lstStyle/>
          <a:p>
            <a:pPr marL="285750" indent="-285750">
              <a:buFont typeface="Arial" panose="020B0604020202020204" pitchFamily="34" charset="0"/>
              <a:buChar char="•"/>
            </a:pPr>
            <a:r>
              <a:rPr lang="en-GB" dirty="0"/>
              <a:t>Boxplots shows the presence of Outliers</a:t>
            </a:r>
          </a:p>
          <a:p>
            <a:pPr marL="285750" indent="-285750">
              <a:buFont typeface="Arial" panose="020B0604020202020204" pitchFamily="34" charset="0"/>
              <a:buChar char="•"/>
            </a:pPr>
            <a:r>
              <a:rPr lang="en-GB" dirty="0"/>
              <a:t>Investigate the high outliers to understand the reasons behind the spikes in quantity. This could involve looking at the dates of these outliers, any promotions or special events, or particular  customers responsible for large orders.</a:t>
            </a:r>
          </a:p>
          <a:p>
            <a:pPr marL="285750" indent="-285750">
              <a:buFont typeface="Arial" panose="020B0604020202020204" pitchFamily="34" charset="0"/>
              <a:buChar char="•"/>
            </a:pPr>
            <a:r>
              <a:rPr lang="en-GB" dirty="0"/>
              <a:t> Data doesn’t follow a normal distribution, hence InterQuartile method is used to detect Ouliers</a:t>
            </a:r>
          </a:p>
          <a:p>
            <a:pPr marL="285750" indent="-285750">
              <a:buFont typeface="Arial" panose="020B0604020202020204" pitchFamily="34" charset="0"/>
              <a:buChar char="•"/>
            </a:pPr>
            <a:r>
              <a:rPr lang="en-GB" dirty="0"/>
              <a:t>The DataFrame is filtered to create a new DataFrame that excludes rows with outlier values</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442094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3EB2-8EE7-8FDB-635F-DBAFCA40559F}"/>
              </a:ext>
            </a:extLst>
          </p:cNvPr>
          <p:cNvSpPr>
            <a:spLocks noGrp="1"/>
          </p:cNvSpPr>
          <p:nvPr>
            <p:ph type="title"/>
          </p:nvPr>
        </p:nvSpPr>
        <p:spPr/>
        <p:txBody>
          <a:bodyPr/>
          <a:lstStyle/>
          <a:p>
            <a:r>
              <a:rPr lang="en-GB" dirty="0"/>
              <a:t>Impact of Promotions on Sales</a:t>
            </a:r>
            <a:endParaRPr lang="en-AT" dirty="0"/>
          </a:p>
        </p:txBody>
      </p:sp>
      <p:sp>
        <p:nvSpPr>
          <p:cNvPr id="5" name="Date Placeholder 4">
            <a:extLst>
              <a:ext uri="{FF2B5EF4-FFF2-40B4-BE49-F238E27FC236}">
                <a16:creationId xmlns:a16="http://schemas.microsoft.com/office/drawing/2014/main" id="{47401E3C-8CD8-3CDF-BB21-28EEC99CCBEF}"/>
              </a:ext>
            </a:extLst>
          </p:cNvPr>
          <p:cNvSpPr>
            <a:spLocks noGrp="1"/>
          </p:cNvSpPr>
          <p:nvPr>
            <p:ph type="dt" sz="half" idx="10"/>
          </p:nvPr>
        </p:nvSpPr>
        <p:spPr/>
        <p:txBody>
          <a:bodyPr/>
          <a:lstStyle/>
          <a:p>
            <a:fld id="{003E0E29-2C79-4A2A-B61C-A21B8362A50A}" type="datetime2">
              <a:rPr lang="en-US" smtClean="0"/>
              <a:t>Wednesday, July 24, 2024</a:t>
            </a:fld>
            <a:endParaRPr lang="en-US"/>
          </a:p>
        </p:txBody>
      </p:sp>
      <p:sp>
        <p:nvSpPr>
          <p:cNvPr id="6" name="Footer Placeholder 5">
            <a:extLst>
              <a:ext uri="{FF2B5EF4-FFF2-40B4-BE49-F238E27FC236}">
                <a16:creationId xmlns:a16="http://schemas.microsoft.com/office/drawing/2014/main" id="{6759FA40-4126-5F73-35AA-9EA951447552}"/>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4A6E47D0-F3A8-5738-9248-7059214EAFE1}"/>
              </a:ext>
            </a:extLst>
          </p:cNvPr>
          <p:cNvSpPr>
            <a:spLocks noGrp="1"/>
          </p:cNvSpPr>
          <p:nvPr>
            <p:ph type="sldNum" sz="quarter" idx="12"/>
          </p:nvPr>
        </p:nvSpPr>
        <p:spPr/>
        <p:txBody>
          <a:bodyPr/>
          <a:lstStyle/>
          <a:p>
            <a:fld id="{7BE69E03-4804-4553-A1EC-F089884EF50F}" type="slidenum">
              <a:rPr lang="en-US" smtClean="0"/>
              <a:t>11</a:t>
            </a:fld>
            <a:endParaRPr lang="en-US"/>
          </a:p>
        </p:txBody>
      </p:sp>
      <p:pic>
        <p:nvPicPr>
          <p:cNvPr id="2050" name="Picture 2">
            <a:extLst>
              <a:ext uri="{FF2B5EF4-FFF2-40B4-BE49-F238E27FC236}">
                <a16:creationId xmlns:a16="http://schemas.microsoft.com/office/drawing/2014/main" id="{C74E1D72-E476-A9F1-B1AA-0EB0DD09789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20624" y="3418613"/>
            <a:ext cx="3179380" cy="279506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F6ED2E0-6EA7-2CC8-4D98-8AAA2745737C}"/>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3854824" y="3429000"/>
            <a:ext cx="3154178" cy="273731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33EA53F2-AC03-9F51-66E9-FB680E1AA0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4444" y="3429000"/>
            <a:ext cx="3359212" cy="265634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B0AA2D9-7F6B-3FEE-D1C6-C08098741581}"/>
              </a:ext>
            </a:extLst>
          </p:cNvPr>
          <p:cNvSpPr txBox="1"/>
          <p:nvPr/>
        </p:nvSpPr>
        <p:spPr>
          <a:xfrm>
            <a:off x="567559" y="1818290"/>
            <a:ext cx="10767636" cy="1754326"/>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Visualize monthly sales quantities over time, distinguishing between periods with and without promotions.</a:t>
            </a:r>
          </a:p>
          <a:p>
            <a:endParaRPr lang="en-GB" sz="1200" b="1" i="0" dirty="0">
              <a:solidFill>
                <a:srgbClr val="000000"/>
              </a:solidFill>
              <a:effectLst/>
              <a:highlight>
                <a:srgbClr val="FFFFFF"/>
              </a:highlight>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1200" b="0" i="0" dirty="0">
                <a:solidFill>
                  <a:srgbClr val="000000"/>
                </a:solidFill>
                <a:effectLst/>
                <a:highlight>
                  <a:srgbClr val="FFFFFF"/>
                </a:highlight>
                <a:latin typeface="Arial" panose="020B0604020202020204" pitchFamily="34" charset="0"/>
                <a:cs typeface="Arial" panose="020B0604020202020204" pitchFamily="34" charset="0"/>
              </a:rPr>
              <a:t>The "Promotion" line generally stays higher than the "No Promotion" line throughout the year, indicating that promotions are effective in increasing sales. </a:t>
            </a:r>
          </a:p>
          <a:p>
            <a:pPr marL="171450" indent="-171450">
              <a:buFont typeface="Arial" panose="020B0604020202020204" pitchFamily="34" charset="0"/>
              <a:buChar char="•"/>
            </a:pPr>
            <a:r>
              <a:rPr lang="en-GB" sz="1200" b="0" i="0" dirty="0">
                <a:solidFill>
                  <a:srgbClr val="000000"/>
                </a:solidFill>
                <a:effectLst/>
                <a:highlight>
                  <a:srgbClr val="FFFFFF"/>
                </a:highlight>
                <a:latin typeface="Arial" panose="020B0604020202020204" pitchFamily="34" charset="0"/>
                <a:cs typeface="Arial" panose="020B0604020202020204" pitchFamily="34" charset="0"/>
              </a:rPr>
              <a:t>Both lines show a spike in sales during July and August, suggesting a seasonal trend likely due to holiday shopping. </a:t>
            </a:r>
          </a:p>
          <a:p>
            <a:pPr marL="171450" indent="-171450">
              <a:buFont typeface="Arial" panose="020B0604020202020204" pitchFamily="34" charset="0"/>
              <a:buChar char="•"/>
            </a:pPr>
            <a:r>
              <a:rPr lang="en-GB" sz="1200" b="0" i="0" dirty="0">
                <a:solidFill>
                  <a:srgbClr val="000000"/>
                </a:solidFill>
                <a:effectLst/>
                <a:highlight>
                  <a:srgbClr val="FFFFFF"/>
                </a:highlight>
                <a:latin typeface="Arial" panose="020B0604020202020204" pitchFamily="34" charset="0"/>
                <a:cs typeface="Arial" panose="020B0604020202020204" pitchFamily="34" charset="0"/>
              </a:rPr>
              <a:t>There is a noticeable drop in sales from December to January, which could be due to a specific market event or a correction after high sales in the preceding months.</a:t>
            </a:r>
          </a:p>
          <a:p>
            <a:pPr marL="171450" indent="-171450">
              <a:buFont typeface="Arial" panose="020B0604020202020204" pitchFamily="34" charset="0"/>
              <a:buChar char="•"/>
            </a:pPr>
            <a:r>
              <a:rPr lang="en-GB" sz="1200" dirty="0"/>
              <a:t>There seems to be a correlation between the spikes in the total sales quantity around June and the periods with promotions. If these spikes coincide with the promotions, it would  suggest that promotions </a:t>
            </a:r>
            <a:r>
              <a:rPr lang="en-GB" sz="1200" b="1" dirty="0"/>
              <a:t>might</a:t>
            </a:r>
            <a:r>
              <a:rPr lang="en-GB" sz="1200" dirty="0"/>
              <a:t> be associated with increased sales quantity.</a:t>
            </a:r>
          </a:p>
          <a:p>
            <a:pPr marL="171450" indent="-171450">
              <a:buFont typeface="Arial" panose="020B0604020202020204" pitchFamily="34" charset="0"/>
              <a:buChar char="•"/>
            </a:pPr>
            <a:endParaRPr lang="en-GB"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2047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484F5-0C54-8E60-F7D1-1821F4FE4357}"/>
              </a:ext>
            </a:extLst>
          </p:cNvPr>
          <p:cNvSpPr>
            <a:spLocks noGrp="1"/>
          </p:cNvSpPr>
          <p:nvPr>
            <p:ph type="title"/>
          </p:nvPr>
        </p:nvSpPr>
        <p:spPr>
          <a:xfrm>
            <a:off x="420624" y="877888"/>
            <a:ext cx="7399073" cy="425395"/>
          </a:xfrm>
        </p:spPr>
        <p:txBody>
          <a:bodyPr>
            <a:normAutofit fontScale="90000"/>
          </a:bodyPr>
          <a:lstStyle/>
          <a:p>
            <a:r>
              <a:rPr lang="en-AT" sz="4000" dirty="0">
                <a:latin typeface="Arial" panose="020B0604020202020204" pitchFamily="34" charset="0"/>
                <a:cs typeface="Arial" panose="020B0604020202020204" pitchFamily="34" charset="0"/>
              </a:rPr>
              <a:t>Temperature effect on Sales</a:t>
            </a:r>
          </a:p>
        </p:txBody>
      </p:sp>
      <p:sp>
        <p:nvSpPr>
          <p:cNvPr id="5" name="Date Placeholder 4">
            <a:extLst>
              <a:ext uri="{FF2B5EF4-FFF2-40B4-BE49-F238E27FC236}">
                <a16:creationId xmlns:a16="http://schemas.microsoft.com/office/drawing/2014/main" id="{9F098DB6-E229-68B4-77F9-8BFF0710FE41}"/>
              </a:ext>
            </a:extLst>
          </p:cNvPr>
          <p:cNvSpPr>
            <a:spLocks noGrp="1"/>
          </p:cNvSpPr>
          <p:nvPr>
            <p:ph type="dt" sz="half" idx="10"/>
          </p:nvPr>
        </p:nvSpPr>
        <p:spPr/>
        <p:txBody>
          <a:bodyPr/>
          <a:lstStyle/>
          <a:p>
            <a:fld id="{003E0E29-2C79-4A2A-B61C-A21B8362A50A}" type="datetime2">
              <a:rPr lang="en-US" smtClean="0"/>
              <a:t>Wednesday, July 24, 2024</a:t>
            </a:fld>
            <a:endParaRPr lang="en-US"/>
          </a:p>
        </p:txBody>
      </p:sp>
      <p:sp>
        <p:nvSpPr>
          <p:cNvPr id="6" name="Footer Placeholder 5">
            <a:extLst>
              <a:ext uri="{FF2B5EF4-FFF2-40B4-BE49-F238E27FC236}">
                <a16:creationId xmlns:a16="http://schemas.microsoft.com/office/drawing/2014/main" id="{7C76D5E1-E347-604B-ED55-ACBC6FD948F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0ACD40D-FF13-38E4-7BE2-12F2B36B6CCE}"/>
              </a:ext>
            </a:extLst>
          </p:cNvPr>
          <p:cNvSpPr>
            <a:spLocks noGrp="1"/>
          </p:cNvSpPr>
          <p:nvPr>
            <p:ph type="sldNum" sz="quarter" idx="12"/>
          </p:nvPr>
        </p:nvSpPr>
        <p:spPr/>
        <p:txBody>
          <a:bodyPr/>
          <a:lstStyle/>
          <a:p>
            <a:fld id="{7BE69E03-4804-4553-A1EC-F089884EF50F}" type="slidenum">
              <a:rPr lang="en-US" smtClean="0"/>
              <a:t>12</a:t>
            </a:fld>
            <a:endParaRPr lang="en-US"/>
          </a:p>
        </p:txBody>
      </p:sp>
      <p:pic>
        <p:nvPicPr>
          <p:cNvPr id="1026" name="Picture 2">
            <a:extLst>
              <a:ext uri="{FF2B5EF4-FFF2-40B4-BE49-F238E27FC236}">
                <a16:creationId xmlns:a16="http://schemas.microsoft.com/office/drawing/2014/main" id="{9FE13F21-A420-7095-9A09-3C1F01B4C35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78868" y="1090585"/>
            <a:ext cx="4169691" cy="28888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E2F0056E-B237-C7E5-D2DA-1C7028FBD34D}"/>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6884276" y="3940263"/>
            <a:ext cx="4358877" cy="225022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457BA23-524A-FF3E-6D0B-91FBB8DFDF1E}"/>
              </a:ext>
            </a:extLst>
          </p:cNvPr>
          <p:cNvSpPr txBox="1"/>
          <p:nvPr/>
        </p:nvSpPr>
        <p:spPr>
          <a:xfrm>
            <a:off x="972784" y="2413337"/>
            <a:ext cx="4845270" cy="2585323"/>
          </a:xfrm>
          <a:prstGeom prst="rect">
            <a:avLst/>
          </a:prstGeom>
          <a:noFill/>
        </p:spPr>
        <p:txBody>
          <a:bodyPr wrap="square" rtlCol="0">
            <a:spAutoFit/>
          </a:bodyPr>
          <a:lstStyle/>
          <a:p>
            <a:pPr marL="285750" indent="-285750">
              <a:buFont typeface="Arial" panose="020B0604020202020204" pitchFamily="34" charset="0"/>
              <a:buChar char="•"/>
            </a:pPr>
            <a:r>
              <a:rPr lang="en-GB" dirty="0"/>
              <a:t>Used the meteostat library for Vienna to analyse the temperature effect on Sales Quantity.</a:t>
            </a:r>
          </a:p>
          <a:p>
            <a:pPr marL="285750" indent="-285750">
              <a:buFont typeface="Arial" panose="020B0604020202020204" pitchFamily="34" charset="0"/>
              <a:buChar char="•"/>
            </a:pPr>
            <a:r>
              <a:rPr lang="en-GB" dirty="0"/>
              <a:t>Visualize the sales data over the same period to identify any trends or seasonal patterns and correlation.</a:t>
            </a:r>
          </a:p>
          <a:p>
            <a:pPr marL="285750" indent="-285750">
              <a:buFont typeface="Arial" panose="020B0604020202020204" pitchFamily="34" charset="0"/>
              <a:buChar char="•"/>
            </a:pPr>
            <a:r>
              <a:rPr lang="en-GB" dirty="0"/>
              <a:t>It is seen from the plots that Sales peaked during the summer months and dropped during winter.</a:t>
            </a:r>
          </a:p>
        </p:txBody>
      </p:sp>
    </p:spTree>
    <p:extLst>
      <p:ext uri="{BB962C8B-B14F-4D97-AF65-F5344CB8AC3E}">
        <p14:creationId xmlns:p14="http://schemas.microsoft.com/office/powerpoint/2010/main" val="4533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AB311-BA7C-9EF9-3602-356FFE05B9A3}"/>
              </a:ext>
            </a:extLst>
          </p:cNvPr>
          <p:cNvSpPr>
            <a:spLocks noGrp="1"/>
          </p:cNvSpPr>
          <p:nvPr>
            <p:ph type="title"/>
          </p:nvPr>
        </p:nvSpPr>
        <p:spPr>
          <a:xfrm>
            <a:off x="1734207" y="777766"/>
            <a:ext cx="9198842" cy="858220"/>
          </a:xfrm>
        </p:spPr>
        <p:txBody>
          <a:bodyPr>
            <a:normAutofit/>
          </a:bodyPr>
          <a:lstStyle/>
          <a:p>
            <a:r>
              <a:rPr lang="en-GB" sz="3200" dirty="0">
                <a:latin typeface="Arial" panose="020B0604020202020204" pitchFamily="34" charset="0"/>
                <a:cs typeface="Arial" panose="020B0604020202020204" pitchFamily="34" charset="0"/>
              </a:rPr>
              <a:t>Checking for Stationarity, Seasonality and Trends</a:t>
            </a:r>
            <a:endParaRPr lang="en-AT" sz="3200" dirty="0"/>
          </a:p>
        </p:txBody>
      </p:sp>
      <p:sp>
        <p:nvSpPr>
          <p:cNvPr id="4" name="Text Placeholder 3">
            <a:extLst>
              <a:ext uri="{FF2B5EF4-FFF2-40B4-BE49-F238E27FC236}">
                <a16:creationId xmlns:a16="http://schemas.microsoft.com/office/drawing/2014/main" id="{6119F1DE-4DE9-E995-0D79-015239B359E7}"/>
              </a:ext>
            </a:extLst>
          </p:cNvPr>
          <p:cNvSpPr>
            <a:spLocks noGrp="1"/>
          </p:cNvSpPr>
          <p:nvPr>
            <p:ph type="body" sz="half" idx="2"/>
          </p:nvPr>
        </p:nvSpPr>
        <p:spPr>
          <a:xfrm>
            <a:off x="1471448" y="1734206"/>
            <a:ext cx="4709896" cy="4227681"/>
          </a:xfrm>
        </p:spPr>
        <p:txBody>
          <a:bodyPr>
            <a:normAutofit/>
          </a:bodyPr>
          <a:lstStyle/>
          <a:p>
            <a:pPr marL="742950" lvl="1" indent="-285750">
              <a:buFont typeface="Arial" panose="020B0604020202020204" pitchFamily="34" charset="0"/>
              <a:buChar char="•"/>
            </a:pPr>
            <a:r>
              <a:rPr lang="en-GB" dirty="0"/>
              <a:t>Stationarity:</a:t>
            </a:r>
          </a:p>
          <a:p>
            <a:pPr marL="1143000" lvl="2" indent="-228600">
              <a:buFont typeface="Arial" panose="020B0604020202020204" pitchFamily="34" charset="0"/>
              <a:buChar char="•"/>
            </a:pPr>
            <a:r>
              <a:rPr lang="en-GB" dirty="0"/>
              <a:t> Augmented Dickey-Fuller (ADF) test</a:t>
            </a:r>
          </a:p>
          <a:p>
            <a:pPr marL="1143000" lvl="2" indent="-228600">
              <a:buFont typeface="Arial" panose="020B0604020202020204" pitchFamily="34" charset="0"/>
              <a:buChar char="•"/>
            </a:pPr>
            <a:r>
              <a:rPr lang="en-GB" dirty="0"/>
              <a:t>Data was found to be stationary</a:t>
            </a:r>
          </a:p>
          <a:p>
            <a:pPr marL="742950" lvl="1" indent="-285750">
              <a:buFont typeface="Arial" panose="020B0604020202020204" pitchFamily="34" charset="0"/>
              <a:buChar char="•"/>
            </a:pPr>
            <a:r>
              <a:rPr lang="en-GB" dirty="0"/>
              <a:t>Seasonality:</a:t>
            </a:r>
          </a:p>
          <a:p>
            <a:pPr marL="1143000" lvl="2" indent="-228600">
              <a:buFont typeface="Arial" panose="020B0604020202020204" pitchFamily="34" charset="0"/>
              <a:buChar char="•"/>
            </a:pPr>
            <a:r>
              <a:rPr lang="en-GB" dirty="0"/>
              <a:t>Seasonal decomposition of time series</a:t>
            </a:r>
          </a:p>
          <a:p>
            <a:pPr marL="1143000" lvl="2" indent="-228600">
              <a:buFont typeface="Arial" panose="020B0604020202020204" pitchFamily="34" charset="0"/>
              <a:buChar char="•"/>
            </a:pPr>
            <a:r>
              <a:rPr lang="en-GB" dirty="0">
                <a:solidFill>
                  <a:srgbClr val="000000"/>
                </a:solidFill>
                <a:highlight>
                  <a:srgbClr val="FFFFFF"/>
                </a:highlight>
                <a:latin typeface="Helvetica Neue" panose="02000503000000020004" pitchFamily="2" charset="0"/>
              </a:rPr>
              <a:t>S</a:t>
            </a:r>
            <a:r>
              <a:rPr lang="en-GB" b="0" i="0" dirty="0">
                <a:solidFill>
                  <a:srgbClr val="000000"/>
                </a:solidFill>
                <a:effectLst/>
                <a:highlight>
                  <a:srgbClr val="FFFFFF"/>
                </a:highlight>
                <a:latin typeface="Helvetica Neue" panose="02000503000000020004" pitchFamily="2" charset="0"/>
              </a:rPr>
              <a:t>easonal decomposition could not be performed as we had only 13 data points</a:t>
            </a:r>
            <a:endParaRPr lang="en-GB" dirty="0"/>
          </a:p>
          <a:p>
            <a:pPr marL="742950" lvl="1" indent="-285750">
              <a:buFont typeface="Arial" panose="020B0604020202020204" pitchFamily="34" charset="0"/>
              <a:buChar char="•"/>
            </a:pPr>
            <a:r>
              <a:rPr lang="en-GB" dirty="0"/>
              <a:t>Trend Analysis:</a:t>
            </a:r>
          </a:p>
          <a:p>
            <a:pPr marL="1143000" lvl="2" indent="-228600">
              <a:buFont typeface="Arial" panose="020B0604020202020204" pitchFamily="34" charset="0"/>
              <a:buChar char="•"/>
            </a:pPr>
            <a:r>
              <a:rPr lang="en-GB" dirty="0"/>
              <a:t>Fitting a linear regression model to check for trend.</a:t>
            </a:r>
          </a:p>
          <a:p>
            <a:pPr marL="1143000" lvl="2" indent="-228600">
              <a:buFont typeface="Arial" panose="020B0604020202020204" pitchFamily="34" charset="0"/>
              <a:buChar char="•"/>
            </a:pPr>
            <a:r>
              <a:rPr lang="en-GB" b="0" i="0" dirty="0">
                <a:solidFill>
                  <a:srgbClr val="000000"/>
                </a:solidFill>
                <a:effectLst/>
                <a:highlight>
                  <a:srgbClr val="FFFFFF"/>
                </a:highlight>
                <a:latin typeface="Helvetica Neue" panose="02000503000000020004" pitchFamily="2" charset="0"/>
              </a:rPr>
              <a:t>A negative slope indicates a downward trend.</a:t>
            </a:r>
            <a:endParaRPr lang="en-GB" dirty="0"/>
          </a:p>
          <a:p>
            <a:endParaRPr lang="en-AT" dirty="0"/>
          </a:p>
        </p:txBody>
      </p:sp>
      <p:sp>
        <p:nvSpPr>
          <p:cNvPr id="5" name="Date Placeholder 4">
            <a:extLst>
              <a:ext uri="{FF2B5EF4-FFF2-40B4-BE49-F238E27FC236}">
                <a16:creationId xmlns:a16="http://schemas.microsoft.com/office/drawing/2014/main" id="{B900F25F-CB03-DFA3-B945-494C12E11EF9}"/>
              </a:ext>
            </a:extLst>
          </p:cNvPr>
          <p:cNvSpPr>
            <a:spLocks noGrp="1"/>
          </p:cNvSpPr>
          <p:nvPr>
            <p:ph type="dt" sz="half" idx="10"/>
          </p:nvPr>
        </p:nvSpPr>
        <p:spPr/>
        <p:txBody>
          <a:bodyPr/>
          <a:lstStyle/>
          <a:p>
            <a:fld id="{792630FD-0818-4065-B5FE-410552D9B1BC}" type="datetime2">
              <a:rPr lang="en-US" smtClean="0"/>
              <a:t>Wednesday, July 24, 2024</a:t>
            </a:fld>
            <a:endParaRPr lang="en-US"/>
          </a:p>
        </p:txBody>
      </p:sp>
      <p:sp>
        <p:nvSpPr>
          <p:cNvPr id="6" name="Footer Placeholder 5">
            <a:extLst>
              <a:ext uri="{FF2B5EF4-FFF2-40B4-BE49-F238E27FC236}">
                <a16:creationId xmlns:a16="http://schemas.microsoft.com/office/drawing/2014/main" id="{2D0C7798-819F-736F-C60B-22068CBECC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3D36979-4038-F7E3-DC7A-B3F667814FC6}"/>
              </a:ext>
            </a:extLst>
          </p:cNvPr>
          <p:cNvSpPr>
            <a:spLocks noGrp="1"/>
          </p:cNvSpPr>
          <p:nvPr>
            <p:ph type="sldNum" sz="quarter" idx="12"/>
          </p:nvPr>
        </p:nvSpPr>
        <p:spPr/>
        <p:txBody>
          <a:bodyPr/>
          <a:lstStyle/>
          <a:p>
            <a:fld id="{7BE69E03-4804-4553-A1EC-F089884EF50F}" type="slidenum">
              <a:rPr lang="en-US" smtClean="0"/>
              <a:t>13</a:t>
            </a:fld>
            <a:endParaRPr lang="en-US"/>
          </a:p>
        </p:txBody>
      </p:sp>
      <p:pic>
        <p:nvPicPr>
          <p:cNvPr id="4098" name="Picture 2">
            <a:extLst>
              <a:ext uri="{FF2B5EF4-FFF2-40B4-BE49-F238E27FC236}">
                <a16:creationId xmlns:a16="http://schemas.microsoft.com/office/drawing/2014/main" id="{0A9FBCD8-D667-5DC1-F18B-30024BF4AC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29856" y="3992304"/>
            <a:ext cx="3703193" cy="209389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B4652497-59F7-FC49-97C5-DF43CA60E8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1828662"/>
            <a:ext cx="3922649" cy="1913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446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7D87-B388-38BF-F69A-BF787A310FA4}"/>
              </a:ext>
            </a:extLst>
          </p:cNvPr>
          <p:cNvSpPr>
            <a:spLocks noGrp="1"/>
          </p:cNvSpPr>
          <p:nvPr>
            <p:ph type="title"/>
          </p:nvPr>
        </p:nvSpPr>
        <p:spPr>
          <a:xfrm>
            <a:off x="1604210" y="753979"/>
            <a:ext cx="9332013" cy="936709"/>
          </a:xfrm>
        </p:spPr>
        <p:txBody>
          <a:bodyPr>
            <a:normAutofit/>
          </a:bodyPr>
          <a:lstStyle/>
          <a:p>
            <a:pPr algn="ctr"/>
            <a:r>
              <a:rPr lang="en-AT" sz="4000" dirty="0"/>
              <a:t>Data Prepration</a:t>
            </a:r>
          </a:p>
        </p:txBody>
      </p:sp>
      <p:sp>
        <p:nvSpPr>
          <p:cNvPr id="3" name="Content Placeholder 2">
            <a:extLst>
              <a:ext uri="{FF2B5EF4-FFF2-40B4-BE49-F238E27FC236}">
                <a16:creationId xmlns:a16="http://schemas.microsoft.com/office/drawing/2014/main" id="{C54A681D-A9C6-B496-5B46-1F46A59B8B91}"/>
              </a:ext>
            </a:extLst>
          </p:cNvPr>
          <p:cNvSpPr>
            <a:spLocks noGrp="1"/>
          </p:cNvSpPr>
          <p:nvPr>
            <p:ph idx="1"/>
          </p:nvPr>
        </p:nvSpPr>
        <p:spPr>
          <a:xfrm>
            <a:off x="1604210" y="1868905"/>
            <a:ext cx="9332014" cy="4163103"/>
          </a:xfrm>
        </p:spPr>
        <p:txBody>
          <a:bodyPr>
            <a:normAutofit/>
          </a:bodyPr>
          <a:lstStyle/>
          <a:p>
            <a:r>
              <a:rPr lang="en-GB" sz="2000" b="1" dirty="0"/>
              <a:t>Splitting the Data:</a:t>
            </a:r>
            <a:endParaRPr lang="en-GB" sz="2000" dirty="0"/>
          </a:p>
          <a:p>
            <a:r>
              <a:rPr lang="en-GB" sz="2000" dirty="0"/>
              <a:t>For time series analysis, the data should be split into training and testing sets based on time, not randomly. </a:t>
            </a:r>
          </a:p>
          <a:p>
            <a:r>
              <a:rPr lang="en-GB" b="1" dirty="0"/>
              <a:t> </a:t>
            </a:r>
            <a:r>
              <a:rPr lang="en-GB" sz="2000" b="1" dirty="0"/>
              <a:t>Scaling the Data:</a:t>
            </a:r>
            <a:endParaRPr lang="en-GB" sz="2000" dirty="0"/>
          </a:p>
          <a:p>
            <a:pPr>
              <a:buFont typeface="Arial" panose="020B0604020202020204" pitchFamily="34" charset="0"/>
              <a:buChar char="•"/>
            </a:pPr>
            <a:r>
              <a:rPr lang="en-GB" sz="2000" b="1" dirty="0"/>
              <a:t>ARIMA:</a:t>
            </a:r>
            <a:r>
              <a:rPr lang="en-GB" sz="2000" dirty="0"/>
              <a:t> Scaling is not typically necessary for ARIMA models.</a:t>
            </a:r>
          </a:p>
          <a:p>
            <a:pPr>
              <a:buFont typeface="Arial" panose="020B0604020202020204" pitchFamily="34" charset="0"/>
              <a:buChar char="•"/>
            </a:pPr>
            <a:r>
              <a:rPr lang="en-GB" sz="2000" b="1" dirty="0"/>
              <a:t>LSTM:</a:t>
            </a:r>
            <a:r>
              <a:rPr lang="en-GB" sz="2000" dirty="0"/>
              <a:t> Scaling is crucial for LSTM models to ensure that the neural network training is stable and effective. I have used Min-Max scaler.</a:t>
            </a:r>
          </a:p>
          <a:p>
            <a:endParaRPr lang="en-AT" dirty="0"/>
          </a:p>
        </p:txBody>
      </p:sp>
      <p:sp>
        <p:nvSpPr>
          <p:cNvPr id="4" name="Date Placeholder 3">
            <a:extLst>
              <a:ext uri="{FF2B5EF4-FFF2-40B4-BE49-F238E27FC236}">
                <a16:creationId xmlns:a16="http://schemas.microsoft.com/office/drawing/2014/main" id="{EAB9275E-EC63-0E88-EB51-39AF1623609A}"/>
              </a:ext>
            </a:extLst>
          </p:cNvPr>
          <p:cNvSpPr>
            <a:spLocks noGrp="1"/>
          </p:cNvSpPr>
          <p:nvPr>
            <p:ph type="dt" sz="half" idx="10"/>
          </p:nvPr>
        </p:nvSpPr>
        <p:spPr/>
        <p:txBody>
          <a:bodyPr/>
          <a:lstStyle/>
          <a:p>
            <a:fld id="{57997BA6-BEF8-495F-ACCD-8D19769E4FC6}" type="datetime2">
              <a:rPr lang="en-US" smtClean="0"/>
              <a:t>Wednesday, July 24, 2024</a:t>
            </a:fld>
            <a:endParaRPr lang="en-US" dirty="0"/>
          </a:p>
        </p:txBody>
      </p:sp>
      <p:sp>
        <p:nvSpPr>
          <p:cNvPr id="5" name="Footer Placeholder 4">
            <a:extLst>
              <a:ext uri="{FF2B5EF4-FFF2-40B4-BE49-F238E27FC236}">
                <a16:creationId xmlns:a16="http://schemas.microsoft.com/office/drawing/2014/main" id="{06472B0C-B36E-3991-FC0C-0F74B08B6EEC}"/>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95B583DB-6E7B-D938-DA59-118417D60ABC}"/>
              </a:ext>
            </a:extLst>
          </p:cNvPr>
          <p:cNvSpPr>
            <a:spLocks noGrp="1"/>
          </p:cNvSpPr>
          <p:nvPr>
            <p:ph type="sldNum" sz="quarter" idx="12"/>
          </p:nvPr>
        </p:nvSpPr>
        <p:spPr/>
        <p:txBody>
          <a:bodyPr/>
          <a:lstStyle/>
          <a:p>
            <a:fld id="{7BE69E03-4804-4553-A1EC-F089884EF50F}" type="slidenum">
              <a:rPr lang="en-US" smtClean="0"/>
              <a:t>14</a:t>
            </a:fld>
            <a:endParaRPr lang="en-US"/>
          </a:p>
        </p:txBody>
      </p:sp>
    </p:spTree>
    <p:extLst>
      <p:ext uri="{BB962C8B-B14F-4D97-AF65-F5344CB8AC3E}">
        <p14:creationId xmlns:p14="http://schemas.microsoft.com/office/powerpoint/2010/main" val="548917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186370A-7D90-48F7-B93A-F5621720A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9" name="Rectangle 28">
            <a:extLst>
              <a:ext uri="{FF2B5EF4-FFF2-40B4-BE49-F238E27FC236}">
                <a16:creationId xmlns:a16="http://schemas.microsoft.com/office/drawing/2014/main" id="{1A9038BE-6A17-40FF-81FE-AB75B7190E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31" name="Rectangle 30">
            <a:extLst>
              <a:ext uri="{FF2B5EF4-FFF2-40B4-BE49-F238E27FC236}">
                <a16:creationId xmlns:a16="http://schemas.microsoft.com/office/drawing/2014/main" id="{0B746F1B-EB94-41AF-9BAF-6306744217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2C098B-088A-8C28-DD0A-6BD359A4F4A8}"/>
              </a:ext>
            </a:extLst>
          </p:cNvPr>
          <p:cNvSpPr>
            <a:spLocks noGrp="1"/>
          </p:cNvSpPr>
          <p:nvPr>
            <p:ph type="title"/>
          </p:nvPr>
        </p:nvSpPr>
        <p:spPr>
          <a:xfrm>
            <a:off x="1682496" y="768096"/>
            <a:ext cx="7894641" cy="877824"/>
          </a:xfrm>
        </p:spPr>
        <p:txBody>
          <a:bodyPr anchor="b">
            <a:normAutofit/>
          </a:bodyPr>
          <a:lstStyle/>
          <a:p>
            <a:pPr algn="ctr"/>
            <a:r>
              <a:rPr lang="en-GB" sz="3200" dirty="0">
                <a:solidFill>
                  <a:schemeClr val="tx1"/>
                </a:solidFill>
              </a:rPr>
              <a:t>Model Training</a:t>
            </a:r>
            <a:endParaRPr lang="en-AT" sz="3200" dirty="0">
              <a:solidFill>
                <a:schemeClr val="tx1"/>
              </a:solidFill>
            </a:endParaRPr>
          </a:p>
        </p:txBody>
      </p:sp>
      <p:sp>
        <p:nvSpPr>
          <p:cNvPr id="6" name="Slide Number Placeholder 5">
            <a:extLst>
              <a:ext uri="{FF2B5EF4-FFF2-40B4-BE49-F238E27FC236}">
                <a16:creationId xmlns:a16="http://schemas.microsoft.com/office/drawing/2014/main" id="{1849D2D0-01BF-4A24-775E-808B14EF6ECA}"/>
              </a:ext>
            </a:extLst>
          </p:cNvPr>
          <p:cNvSpPr>
            <a:spLocks noGrp="1"/>
          </p:cNvSpPr>
          <p:nvPr>
            <p:ph type="sldNum" sz="quarter" idx="12"/>
          </p:nvPr>
        </p:nvSpPr>
        <p:spPr>
          <a:xfrm>
            <a:off x="11504676" y="-14198"/>
            <a:ext cx="685800" cy="685800"/>
          </a:xfrm>
        </p:spPr>
        <p:txBody>
          <a:bodyPr>
            <a:normAutofit/>
          </a:bodyPr>
          <a:lstStyle/>
          <a:p>
            <a:pPr>
              <a:spcAft>
                <a:spcPts val="600"/>
              </a:spcAft>
            </a:pPr>
            <a:fld id="{7BE69E03-4804-4553-A1EC-F089884EF50F}" type="slidenum">
              <a:rPr lang="en-US" smtClean="0"/>
              <a:pPr>
                <a:spcAft>
                  <a:spcPts val="600"/>
                </a:spcAft>
              </a:pPr>
              <a:t>15</a:t>
            </a:fld>
            <a:endParaRPr lang="en-US"/>
          </a:p>
        </p:txBody>
      </p:sp>
      <p:sp>
        <p:nvSpPr>
          <p:cNvPr id="3" name="Content Placeholder 2">
            <a:extLst>
              <a:ext uri="{FF2B5EF4-FFF2-40B4-BE49-F238E27FC236}">
                <a16:creationId xmlns:a16="http://schemas.microsoft.com/office/drawing/2014/main" id="{BADDB51A-9065-FC38-27CF-BCD08AD5F808}"/>
              </a:ext>
            </a:extLst>
          </p:cNvPr>
          <p:cNvSpPr>
            <a:spLocks noGrp="1"/>
          </p:cNvSpPr>
          <p:nvPr>
            <p:ph idx="1"/>
          </p:nvPr>
        </p:nvSpPr>
        <p:spPr>
          <a:xfrm>
            <a:off x="1443228" y="1660118"/>
            <a:ext cx="5158098" cy="4267418"/>
          </a:xfrm>
        </p:spPr>
        <p:txBody>
          <a:bodyPr anchor="t">
            <a:normAutofit/>
          </a:bodyPr>
          <a:lstStyle/>
          <a:p>
            <a:pPr>
              <a:lnSpc>
                <a:spcPct val="90000"/>
              </a:lnSpc>
              <a:buFont typeface="Arial" panose="020B0604020202020204" pitchFamily="34" charset="0"/>
              <a:buChar char="•"/>
            </a:pPr>
            <a:r>
              <a:rPr lang="en-GB" sz="1600" dirty="0">
                <a:solidFill>
                  <a:schemeClr val="tx1"/>
                </a:solidFill>
              </a:rPr>
              <a:t>Since the data is stationary,I will use ARIMA and LSTM to train the models.</a:t>
            </a:r>
          </a:p>
          <a:p>
            <a:r>
              <a:rPr lang="en-GB" sz="1600" b="1" dirty="0"/>
              <a:t>LSTM:</a:t>
            </a:r>
            <a:endParaRPr lang="en-GB" sz="1600" dirty="0"/>
          </a:p>
          <a:p>
            <a:pPr lvl="1">
              <a:buFont typeface="Arial" panose="020B0604020202020204" pitchFamily="34" charset="0"/>
              <a:buChar char="•"/>
            </a:pPr>
            <a:r>
              <a:rPr lang="en-GB" sz="1400" dirty="0"/>
              <a:t>Normalize the data.</a:t>
            </a:r>
          </a:p>
          <a:p>
            <a:pPr lvl="1">
              <a:buFont typeface="Arial" panose="020B0604020202020204" pitchFamily="34" charset="0"/>
              <a:buChar char="•"/>
            </a:pPr>
            <a:r>
              <a:rPr lang="en-GB" sz="1400" dirty="0"/>
              <a:t>Convert the data into sequences.</a:t>
            </a:r>
          </a:p>
          <a:p>
            <a:pPr lvl="1">
              <a:buFont typeface="Arial" panose="020B0604020202020204" pitchFamily="34" charset="0"/>
              <a:buChar char="•"/>
            </a:pPr>
            <a:r>
              <a:rPr lang="en-GB" sz="1400" dirty="0"/>
              <a:t>Train the LSTM model on these sequences.</a:t>
            </a:r>
          </a:p>
          <a:p>
            <a:pPr>
              <a:buFont typeface="Arial" panose="020B0604020202020204" pitchFamily="34" charset="0"/>
              <a:buChar char="•"/>
            </a:pPr>
            <a:r>
              <a:rPr lang="en-GB" sz="1600" b="1" dirty="0"/>
              <a:t>ARIMA:</a:t>
            </a:r>
            <a:endParaRPr lang="en-GB" sz="1600" dirty="0"/>
          </a:p>
          <a:p>
            <a:pPr marL="742950" lvl="1" indent="-285750">
              <a:buFont typeface="Arial" panose="020B0604020202020204" pitchFamily="34" charset="0"/>
              <a:buChar char="•"/>
            </a:pPr>
            <a:r>
              <a:rPr lang="en-GB" sz="1600" dirty="0"/>
              <a:t>Use raw time series data.</a:t>
            </a:r>
          </a:p>
          <a:p>
            <a:pPr marL="742950" lvl="1" indent="-285750">
              <a:buFont typeface="Arial" panose="020B0604020202020204" pitchFamily="34" charset="0"/>
              <a:buChar char="•"/>
            </a:pPr>
            <a:r>
              <a:rPr lang="en-GB" sz="1600" dirty="0"/>
              <a:t>Train the ARIMA model directly on the raw data.</a:t>
            </a:r>
          </a:p>
          <a:p>
            <a:pPr>
              <a:lnSpc>
                <a:spcPct val="90000"/>
              </a:lnSpc>
              <a:buFont typeface="Arial" panose="020B0604020202020204" pitchFamily="34" charset="0"/>
              <a:buChar char="•"/>
            </a:pPr>
            <a:r>
              <a:rPr lang="en-GB" sz="1600" b="1" dirty="0"/>
              <a:t>Prediction:</a:t>
            </a:r>
          </a:p>
          <a:p>
            <a:pPr>
              <a:lnSpc>
                <a:spcPct val="90000"/>
              </a:lnSpc>
              <a:buFont typeface="Arial" panose="020B0604020202020204" pitchFamily="34" charset="0"/>
              <a:buChar char="•"/>
            </a:pPr>
            <a:r>
              <a:rPr lang="en-GB" sz="1600" dirty="0"/>
              <a:t> </a:t>
            </a:r>
            <a:endParaRPr lang="en-AT" sz="1100" dirty="0">
              <a:solidFill>
                <a:schemeClr val="tx1"/>
              </a:solidFill>
            </a:endParaRPr>
          </a:p>
        </p:txBody>
      </p:sp>
      <p:sp>
        <p:nvSpPr>
          <p:cNvPr id="33" name="Rectangle 32">
            <a:extLst>
              <a:ext uri="{FF2B5EF4-FFF2-40B4-BE49-F238E27FC236}">
                <a16:creationId xmlns:a16="http://schemas.microsoft.com/office/drawing/2014/main" id="{2C8ABDC5-2AC0-4E31-8744-FACDC1B33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96182" y="680186"/>
            <a:ext cx="688785" cy="5477813"/>
          </a:xfrm>
          <a:prstGeom prst="rect">
            <a:avLst/>
          </a:prstGeom>
          <a:solidFill>
            <a:srgbClr val="F3A42D">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8" name="Picture 7" descr="tmpg_4ack8v.png">
            <a:extLst>
              <a:ext uri="{FF2B5EF4-FFF2-40B4-BE49-F238E27FC236}">
                <a16:creationId xmlns:a16="http://schemas.microsoft.com/office/drawing/2014/main" id="{41F0EF10-901D-CF7C-D241-D20654EDB076}"/>
              </a:ext>
            </a:extLst>
          </p:cNvPr>
          <p:cNvPicPr>
            <a:picLocks noChangeAspect="1"/>
          </p:cNvPicPr>
          <p:nvPr/>
        </p:nvPicPr>
        <p:blipFill>
          <a:blip r:embed="rId2"/>
          <a:stretch>
            <a:fillRect/>
          </a:stretch>
        </p:blipFill>
        <p:spPr>
          <a:xfrm>
            <a:off x="6705599" y="1814468"/>
            <a:ext cx="3540135" cy="3229064"/>
          </a:xfrm>
          <a:prstGeom prst="rect">
            <a:avLst/>
          </a:prstGeom>
        </p:spPr>
      </p:pic>
      <p:sp>
        <p:nvSpPr>
          <p:cNvPr id="4" name="Date Placeholder 3">
            <a:extLst>
              <a:ext uri="{FF2B5EF4-FFF2-40B4-BE49-F238E27FC236}">
                <a16:creationId xmlns:a16="http://schemas.microsoft.com/office/drawing/2014/main" id="{07DEE1B8-DDAE-1C81-2C1F-86384280BC08}"/>
              </a:ext>
            </a:extLst>
          </p:cNvPr>
          <p:cNvSpPr>
            <a:spLocks noGrp="1"/>
          </p:cNvSpPr>
          <p:nvPr>
            <p:ph type="dt" sz="half" idx="10"/>
          </p:nvPr>
        </p:nvSpPr>
        <p:spPr>
          <a:xfrm>
            <a:off x="422899" y="6217920"/>
            <a:ext cx="2743200" cy="640080"/>
          </a:xfrm>
        </p:spPr>
        <p:txBody>
          <a:bodyPr>
            <a:normAutofit/>
          </a:bodyPr>
          <a:lstStyle/>
          <a:p>
            <a:pPr>
              <a:spcAft>
                <a:spcPts val="600"/>
              </a:spcAft>
            </a:pPr>
            <a:fld id="{57997BA6-BEF8-495F-ACCD-8D19769E4FC6}" type="datetime2">
              <a:rPr lang="en-US" smtClean="0"/>
              <a:pPr>
                <a:spcAft>
                  <a:spcPts val="600"/>
                </a:spcAft>
              </a:pPr>
              <a:t>Wednesday, July 24, 2024</a:t>
            </a:fld>
            <a:endParaRPr lang="en-US"/>
          </a:p>
        </p:txBody>
      </p:sp>
      <p:sp>
        <p:nvSpPr>
          <p:cNvPr id="5" name="Footer Placeholder 4">
            <a:extLst>
              <a:ext uri="{FF2B5EF4-FFF2-40B4-BE49-F238E27FC236}">
                <a16:creationId xmlns:a16="http://schemas.microsoft.com/office/drawing/2014/main" id="{D538812C-329E-D007-3D40-6C414B290B02}"/>
              </a:ext>
            </a:extLst>
          </p:cNvPr>
          <p:cNvSpPr>
            <a:spLocks noGrp="1"/>
          </p:cNvSpPr>
          <p:nvPr>
            <p:ph type="ftr" sz="quarter" idx="11"/>
          </p:nvPr>
        </p:nvSpPr>
        <p:spPr>
          <a:xfrm>
            <a:off x="3762376" y="6217920"/>
            <a:ext cx="7195367" cy="640080"/>
          </a:xfrm>
        </p:spPr>
        <p:txBody>
          <a:bodyPr>
            <a:normAutofit/>
          </a:bodyPr>
          <a:lstStyle/>
          <a:p>
            <a:pPr>
              <a:spcAft>
                <a:spcPts val="600"/>
              </a:spcAft>
            </a:pPr>
            <a:r>
              <a:rPr lang="en-US"/>
              <a:t>Sample Footer Text</a:t>
            </a:r>
          </a:p>
        </p:txBody>
      </p:sp>
      <p:cxnSp>
        <p:nvCxnSpPr>
          <p:cNvPr id="35" name="Straight Connector 34">
            <a:extLst>
              <a:ext uri="{FF2B5EF4-FFF2-40B4-BE49-F238E27FC236}">
                <a16:creationId xmlns:a16="http://schemas.microsoft.com/office/drawing/2014/main" id="{A0F0A2E1-1F18-4CF7-A33C-17302F1ADE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F3A42D"/>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100C619-2991-4D0C-8B1F-2CCE3A2823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F3A42D"/>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4473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A8187-506B-50D5-50C3-088B87C7C453}"/>
              </a:ext>
            </a:extLst>
          </p:cNvPr>
          <p:cNvSpPr>
            <a:spLocks noGrp="1"/>
          </p:cNvSpPr>
          <p:nvPr>
            <p:ph type="title"/>
          </p:nvPr>
        </p:nvSpPr>
        <p:spPr>
          <a:xfrm>
            <a:off x="1658470" y="667512"/>
            <a:ext cx="9277753" cy="1023176"/>
          </a:xfrm>
        </p:spPr>
        <p:txBody>
          <a:bodyPr>
            <a:normAutofit/>
          </a:bodyPr>
          <a:lstStyle/>
          <a:p>
            <a:pPr algn="ctr"/>
            <a:r>
              <a:rPr lang="en-AT" sz="4000" dirty="0"/>
              <a:t>Model Evaluation</a:t>
            </a:r>
          </a:p>
        </p:txBody>
      </p:sp>
      <p:sp>
        <p:nvSpPr>
          <p:cNvPr id="3" name="Content Placeholder 2">
            <a:extLst>
              <a:ext uri="{FF2B5EF4-FFF2-40B4-BE49-F238E27FC236}">
                <a16:creationId xmlns:a16="http://schemas.microsoft.com/office/drawing/2014/main" id="{034E3EFA-DDE3-F53A-C840-EAE557620377}"/>
              </a:ext>
            </a:extLst>
          </p:cNvPr>
          <p:cNvSpPr>
            <a:spLocks noGrp="1"/>
          </p:cNvSpPr>
          <p:nvPr>
            <p:ph idx="1"/>
          </p:nvPr>
        </p:nvSpPr>
        <p:spPr>
          <a:xfrm>
            <a:off x="1515035" y="1828800"/>
            <a:ext cx="5511407" cy="4023360"/>
          </a:xfrm>
        </p:spPr>
        <p:txBody>
          <a:bodyPr>
            <a:normAutofit/>
          </a:bodyPr>
          <a:lstStyle/>
          <a:p>
            <a:pPr>
              <a:buFont typeface="Arial" panose="020B0604020202020204" pitchFamily="34" charset="0"/>
              <a:buChar char="•"/>
            </a:pPr>
            <a:endParaRPr lang="en-GB" sz="1800" b="1" dirty="0"/>
          </a:p>
          <a:p>
            <a:pPr>
              <a:buFont typeface="+mj-lt"/>
              <a:buAutoNum type="arabicPeriod"/>
            </a:pPr>
            <a:r>
              <a:rPr lang="en-GB" sz="1800" b="1" dirty="0"/>
              <a:t>RMSE, MAE, MAPE</a:t>
            </a:r>
            <a:r>
              <a:rPr lang="en-GB" sz="1800" dirty="0"/>
              <a:t>: Compare these metrics for both ARIMA and LSTM models. </a:t>
            </a:r>
          </a:p>
          <a:p>
            <a:pPr>
              <a:buFont typeface="+mj-lt"/>
              <a:buAutoNum type="arabicPeriod"/>
            </a:pPr>
            <a:r>
              <a:rPr lang="en-GB" sz="1800" dirty="0"/>
              <a:t>Lower values indicate better performance.</a:t>
            </a:r>
          </a:p>
          <a:p>
            <a:pPr>
              <a:buFont typeface="+mj-lt"/>
              <a:buAutoNum type="arabicPeriod"/>
            </a:pPr>
            <a:r>
              <a:rPr lang="en-GB" sz="1800" b="1" dirty="0"/>
              <a:t>Visual Inspection</a:t>
            </a:r>
            <a:r>
              <a:rPr lang="en-GB" sz="1800" dirty="0"/>
              <a:t>: Plot the actual vs. predicted values for both models to visually inspect how well each model is capturing the trends and patterns.</a:t>
            </a:r>
          </a:p>
          <a:p>
            <a:endParaRPr lang="en-AT" dirty="0"/>
          </a:p>
        </p:txBody>
      </p:sp>
      <p:sp>
        <p:nvSpPr>
          <p:cNvPr id="4" name="Date Placeholder 3">
            <a:extLst>
              <a:ext uri="{FF2B5EF4-FFF2-40B4-BE49-F238E27FC236}">
                <a16:creationId xmlns:a16="http://schemas.microsoft.com/office/drawing/2014/main" id="{0892FB28-04EB-315A-B470-B8AF54DA50D7}"/>
              </a:ext>
            </a:extLst>
          </p:cNvPr>
          <p:cNvSpPr>
            <a:spLocks noGrp="1"/>
          </p:cNvSpPr>
          <p:nvPr>
            <p:ph type="dt" sz="half" idx="10"/>
          </p:nvPr>
        </p:nvSpPr>
        <p:spPr/>
        <p:txBody>
          <a:bodyPr/>
          <a:lstStyle/>
          <a:p>
            <a:fld id="{57997BA6-BEF8-495F-ACCD-8D19769E4FC6}" type="datetime2">
              <a:rPr lang="en-US" smtClean="0"/>
              <a:t>Wednesday, July 24, 2024</a:t>
            </a:fld>
            <a:endParaRPr lang="en-US" dirty="0"/>
          </a:p>
        </p:txBody>
      </p:sp>
      <p:sp>
        <p:nvSpPr>
          <p:cNvPr id="5" name="Footer Placeholder 4">
            <a:extLst>
              <a:ext uri="{FF2B5EF4-FFF2-40B4-BE49-F238E27FC236}">
                <a16:creationId xmlns:a16="http://schemas.microsoft.com/office/drawing/2014/main" id="{6EBC407E-6BD8-AD4A-134B-4787F712A88B}"/>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F45C4AF0-5377-5F76-56EB-32B030BB58BC}"/>
              </a:ext>
            </a:extLst>
          </p:cNvPr>
          <p:cNvSpPr>
            <a:spLocks noGrp="1"/>
          </p:cNvSpPr>
          <p:nvPr>
            <p:ph type="sldNum" sz="quarter" idx="12"/>
          </p:nvPr>
        </p:nvSpPr>
        <p:spPr/>
        <p:txBody>
          <a:bodyPr/>
          <a:lstStyle/>
          <a:p>
            <a:fld id="{7BE69E03-4804-4553-A1EC-F089884EF50F}" type="slidenum">
              <a:rPr lang="en-US" smtClean="0"/>
              <a:t>16</a:t>
            </a:fld>
            <a:endParaRPr lang="en-US"/>
          </a:p>
        </p:txBody>
      </p:sp>
      <p:pic>
        <p:nvPicPr>
          <p:cNvPr id="7" name="Picture 6" descr="tmpg60h_1na.png">
            <a:extLst>
              <a:ext uri="{FF2B5EF4-FFF2-40B4-BE49-F238E27FC236}">
                <a16:creationId xmlns:a16="http://schemas.microsoft.com/office/drawing/2014/main" id="{28723974-62A7-BDDA-6D3C-E956F035E32D}"/>
              </a:ext>
            </a:extLst>
          </p:cNvPr>
          <p:cNvPicPr>
            <a:picLocks noChangeAspect="1"/>
          </p:cNvPicPr>
          <p:nvPr/>
        </p:nvPicPr>
        <p:blipFill>
          <a:blip r:embed="rId2"/>
          <a:stretch>
            <a:fillRect/>
          </a:stretch>
        </p:blipFill>
        <p:spPr>
          <a:xfrm>
            <a:off x="7026442" y="2056448"/>
            <a:ext cx="3229199" cy="3116830"/>
          </a:xfrm>
          <a:prstGeom prst="rect">
            <a:avLst/>
          </a:prstGeom>
        </p:spPr>
      </p:pic>
    </p:spTree>
    <p:extLst>
      <p:ext uri="{BB962C8B-B14F-4D97-AF65-F5344CB8AC3E}">
        <p14:creationId xmlns:p14="http://schemas.microsoft.com/office/powerpoint/2010/main" val="1136921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4B3F2-2D41-D455-C648-C9DAC4EED3B4}"/>
              </a:ext>
            </a:extLst>
          </p:cNvPr>
          <p:cNvSpPr>
            <a:spLocks noGrp="1"/>
          </p:cNvSpPr>
          <p:nvPr>
            <p:ph type="title"/>
          </p:nvPr>
        </p:nvSpPr>
        <p:spPr/>
        <p:txBody>
          <a:bodyPr/>
          <a:lstStyle/>
          <a:p>
            <a:pPr algn="ctr"/>
            <a:r>
              <a:rPr lang="en-AT" dirty="0"/>
              <a:t>Forecast</a:t>
            </a:r>
          </a:p>
        </p:txBody>
      </p:sp>
      <p:sp>
        <p:nvSpPr>
          <p:cNvPr id="3" name="Content Placeholder 2">
            <a:extLst>
              <a:ext uri="{FF2B5EF4-FFF2-40B4-BE49-F238E27FC236}">
                <a16:creationId xmlns:a16="http://schemas.microsoft.com/office/drawing/2014/main" id="{2AD20148-F0CE-6A30-B3A8-B2506E7E2C49}"/>
              </a:ext>
            </a:extLst>
          </p:cNvPr>
          <p:cNvSpPr>
            <a:spLocks noGrp="1"/>
          </p:cNvSpPr>
          <p:nvPr>
            <p:ph sz="half" idx="1"/>
          </p:nvPr>
        </p:nvSpPr>
        <p:spPr/>
        <p:txBody>
          <a:bodyPr/>
          <a:lstStyle/>
          <a:p>
            <a:endParaRPr lang="en-GB" dirty="0"/>
          </a:p>
          <a:p>
            <a:r>
              <a:rPr lang="en-GB" dirty="0"/>
              <a:t>The ARIMA model performed better at predicting the sales quantity of the item compared to LSTM as the data is linear and has a strong negative trend.</a:t>
            </a:r>
          </a:p>
          <a:p>
            <a:r>
              <a:rPr lang="en-GB" b="0" i="0" dirty="0">
                <a:effectLst/>
                <a:highlight>
                  <a:srgbClr val="FFFFFF"/>
                </a:highlight>
                <a:latin typeface="var(--jp-content-font-family)"/>
              </a:rPr>
              <a:t>The forecast may only be accurate for a short period of time. This is because future sales can be influenced by many factors that are difficult to predict, such as changes in the economy, consumer preferences, and competitor activity.</a:t>
            </a:r>
          </a:p>
          <a:p>
            <a:endParaRPr lang="en-GB" dirty="0"/>
          </a:p>
          <a:p>
            <a:endParaRPr lang="en-AT" dirty="0"/>
          </a:p>
        </p:txBody>
      </p:sp>
      <p:sp>
        <p:nvSpPr>
          <p:cNvPr id="5" name="Date Placeholder 4">
            <a:extLst>
              <a:ext uri="{FF2B5EF4-FFF2-40B4-BE49-F238E27FC236}">
                <a16:creationId xmlns:a16="http://schemas.microsoft.com/office/drawing/2014/main" id="{CAFEEF8C-8CA0-D71A-8F97-62AE021F0CB9}"/>
              </a:ext>
            </a:extLst>
          </p:cNvPr>
          <p:cNvSpPr>
            <a:spLocks noGrp="1"/>
          </p:cNvSpPr>
          <p:nvPr>
            <p:ph type="dt" sz="half" idx="10"/>
          </p:nvPr>
        </p:nvSpPr>
        <p:spPr/>
        <p:txBody>
          <a:bodyPr/>
          <a:lstStyle/>
          <a:p>
            <a:fld id="{003E0E29-2C79-4A2A-B61C-A21B8362A50A}" type="datetime2">
              <a:rPr lang="en-US" smtClean="0"/>
              <a:t>Wednesday, July 24, 2024</a:t>
            </a:fld>
            <a:endParaRPr lang="en-US"/>
          </a:p>
        </p:txBody>
      </p:sp>
      <p:sp>
        <p:nvSpPr>
          <p:cNvPr id="6" name="Footer Placeholder 5">
            <a:extLst>
              <a:ext uri="{FF2B5EF4-FFF2-40B4-BE49-F238E27FC236}">
                <a16:creationId xmlns:a16="http://schemas.microsoft.com/office/drawing/2014/main" id="{2181E0A0-3C4C-DE03-0829-C59C136D7712}"/>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7909E71-CAC8-8C91-F8A6-4B74D5705381}"/>
              </a:ext>
            </a:extLst>
          </p:cNvPr>
          <p:cNvSpPr>
            <a:spLocks noGrp="1"/>
          </p:cNvSpPr>
          <p:nvPr>
            <p:ph type="sldNum" sz="quarter" idx="12"/>
          </p:nvPr>
        </p:nvSpPr>
        <p:spPr/>
        <p:txBody>
          <a:bodyPr/>
          <a:lstStyle/>
          <a:p>
            <a:fld id="{7BE69E03-4804-4553-A1EC-F089884EF50F}" type="slidenum">
              <a:rPr lang="en-US" smtClean="0"/>
              <a:t>17</a:t>
            </a:fld>
            <a:endParaRPr lang="en-US"/>
          </a:p>
        </p:txBody>
      </p:sp>
      <p:pic>
        <p:nvPicPr>
          <p:cNvPr id="4098" name="Picture 2">
            <a:extLst>
              <a:ext uri="{FF2B5EF4-FFF2-40B4-BE49-F238E27FC236}">
                <a16:creationId xmlns:a16="http://schemas.microsoft.com/office/drawing/2014/main" id="{4141C71E-7E69-1EF3-8859-29140D8FE32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756275" y="2563811"/>
            <a:ext cx="5180013" cy="2730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019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2540A-602F-6200-0BA1-FA40FCCA7E51}"/>
              </a:ext>
            </a:extLst>
          </p:cNvPr>
          <p:cNvSpPr>
            <a:spLocks noGrp="1"/>
          </p:cNvSpPr>
          <p:nvPr>
            <p:ph type="title"/>
          </p:nvPr>
        </p:nvSpPr>
        <p:spPr>
          <a:xfrm>
            <a:off x="2060028" y="667512"/>
            <a:ext cx="8876196" cy="1023176"/>
          </a:xfrm>
        </p:spPr>
        <p:txBody>
          <a:bodyPr>
            <a:normAutofit fontScale="90000"/>
          </a:bodyPr>
          <a:lstStyle/>
          <a:p>
            <a:pPr algn="ctr"/>
            <a:br>
              <a:rPr lang="en-GB" sz="4000" b="1" i="0" dirty="0">
                <a:effectLst/>
                <a:highlight>
                  <a:srgbClr val="FFFFFF"/>
                </a:highlight>
                <a:latin typeface="Arial" panose="020B0604020202020204" pitchFamily="34" charset="0"/>
                <a:cs typeface="Arial" panose="020B0604020202020204" pitchFamily="34" charset="0"/>
              </a:rPr>
            </a:br>
            <a:r>
              <a:rPr lang="en-GB" sz="4000" b="1" i="0" dirty="0">
                <a:effectLst/>
                <a:highlight>
                  <a:srgbClr val="FFFFFF"/>
                </a:highlight>
                <a:latin typeface="Arial" panose="020B0604020202020204" pitchFamily="34" charset="0"/>
                <a:cs typeface="Arial" panose="020B0604020202020204" pitchFamily="34" charset="0"/>
              </a:rPr>
              <a:t>Next Steps</a:t>
            </a:r>
            <a:br>
              <a:rPr lang="en-GB" b="1" i="0" dirty="0">
                <a:effectLst/>
                <a:highlight>
                  <a:srgbClr val="FFFFFF"/>
                </a:highlight>
                <a:latin typeface="var(--jp-content-font-family)"/>
              </a:rPr>
            </a:br>
            <a:endParaRPr lang="en-AT" dirty="0"/>
          </a:p>
        </p:txBody>
      </p:sp>
      <p:sp>
        <p:nvSpPr>
          <p:cNvPr id="3" name="Content Placeholder 2">
            <a:extLst>
              <a:ext uri="{FF2B5EF4-FFF2-40B4-BE49-F238E27FC236}">
                <a16:creationId xmlns:a16="http://schemas.microsoft.com/office/drawing/2014/main" id="{9143C45A-CC23-0CFE-663F-218205D9456B}"/>
              </a:ext>
            </a:extLst>
          </p:cNvPr>
          <p:cNvSpPr>
            <a:spLocks noGrp="1"/>
          </p:cNvSpPr>
          <p:nvPr>
            <p:ph idx="1"/>
          </p:nvPr>
        </p:nvSpPr>
        <p:spPr>
          <a:xfrm>
            <a:off x="1534510" y="2165131"/>
            <a:ext cx="6853586" cy="3714891"/>
          </a:xfrm>
        </p:spPr>
        <p:txBody>
          <a:bodyPr>
            <a:normAutofit fontScale="55000" lnSpcReduction="20000"/>
          </a:bodyPr>
          <a:lstStyle/>
          <a:p>
            <a:pPr algn="l"/>
            <a:r>
              <a:rPr lang="en-GB" b="0" i="0" dirty="0">
                <a:effectLst/>
                <a:highlight>
                  <a:srgbClr val="FFFFFF"/>
                </a:highlight>
                <a:latin typeface="var(--jp-content-font-family)"/>
              </a:rPr>
              <a:t>There are several ways to improve the performance of your ARIMA and LSTM models for sales forecasting. Here are some steps you can follow:</a:t>
            </a:r>
          </a:p>
          <a:p>
            <a:pPr algn="l"/>
            <a:r>
              <a:rPr lang="en-GB" b="0" i="0" dirty="0">
                <a:effectLst/>
                <a:highlight>
                  <a:srgbClr val="FFFFFF"/>
                </a:highlight>
                <a:latin typeface="var(--jp-content-font-family)"/>
              </a:rPr>
              <a:t>Improve data quality: Ensure your sales data is clean and free of errors. Address missing values and outliers.</a:t>
            </a:r>
          </a:p>
          <a:p>
            <a:pPr algn="l"/>
            <a:r>
              <a:rPr lang="en-GB" b="0" i="0" dirty="0">
                <a:effectLst/>
                <a:highlight>
                  <a:srgbClr val="FFFFFF"/>
                </a:highlight>
                <a:latin typeface="var(--jp-content-font-family)"/>
              </a:rPr>
              <a:t>Feature engineering: Consider including additional relevant features that might influence sales, like holidays, promotions, or economic indicators.</a:t>
            </a:r>
          </a:p>
          <a:p>
            <a:pPr algn="l"/>
            <a:r>
              <a:rPr lang="en-GB" b="0" i="0" dirty="0">
                <a:effectLst/>
                <a:highlight>
                  <a:srgbClr val="FFFFFF"/>
                </a:highlight>
                <a:latin typeface="var(--jp-content-font-family)"/>
              </a:rPr>
              <a:t>Hyperparameter tuning: Experiment with different hyperparameter values for each model. This can involve adjusting the number of lags in ARIMA or the network architecture in LSTM. </a:t>
            </a:r>
          </a:p>
          <a:p>
            <a:pPr algn="l"/>
            <a:r>
              <a:rPr lang="en-GB" b="0" i="0" dirty="0">
                <a:effectLst/>
                <a:highlight>
                  <a:srgbClr val="FFFFFF"/>
                </a:highlight>
                <a:latin typeface="var(--jp-content-font-family)"/>
              </a:rPr>
              <a:t>Techniques like GridSearchCV or RandomizedSearchCV can automate this process </a:t>
            </a:r>
            <a:r>
              <a:rPr lang="en-GB" b="0" i="0" u="none" strike="noStrike" dirty="0">
                <a:effectLst/>
                <a:highlight>
                  <a:srgbClr val="FFFFFF"/>
                </a:highlight>
                <a:latin typeface="var(--jp-content-font-family)"/>
                <a:hlinkClick r:id="rId2"/>
              </a:rPr>
              <a:t>https://neptune.ai/blog/improving-ml-model-performance</a:t>
            </a:r>
            <a:r>
              <a:rPr lang="en-GB" b="0" i="0" dirty="0">
                <a:effectLst/>
                <a:highlight>
                  <a:srgbClr val="FFFFFF"/>
                </a:highlight>
                <a:latin typeface="var(--jp-content-font-family)"/>
              </a:rPr>
              <a:t>.</a:t>
            </a:r>
          </a:p>
          <a:p>
            <a:pPr algn="l"/>
            <a:r>
              <a:rPr lang="en-GB" b="0" i="0" dirty="0">
                <a:effectLst/>
                <a:highlight>
                  <a:srgbClr val="FFFFFF"/>
                </a:highlight>
                <a:latin typeface="var(--jp-content-font-family)"/>
              </a:rPr>
              <a:t>Early stopping: Implement early stopping to prevent overfitting. This technique stops training the model once the validation error starts to increase, allowing it to focus on generalizability.</a:t>
            </a:r>
          </a:p>
          <a:p>
            <a:pPr algn="l"/>
            <a:r>
              <a:rPr lang="en-GB" b="0" i="0" dirty="0">
                <a:effectLst/>
                <a:highlight>
                  <a:srgbClr val="FFFFFF"/>
                </a:highlight>
                <a:latin typeface="var(--jp-content-font-family)"/>
              </a:rPr>
              <a:t>Ensemble methods: Explore combining multiple models (ARIMA, SARIMA, LSTM) using ensemble methods like averaging or stacking. This can often improve overall accuracy by leveraging the strengths of each model.</a:t>
            </a:r>
          </a:p>
          <a:p>
            <a:endParaRPr lang="en-AT" dirty="0"/>
          </a:p>
        </p:txBody>
      </p:sp>
      <p:sp>
        <p:nvSpPr>
          <p:cNvPr id="4" name="Date Placeholder 3">
            <a:extLst>
              <a:ext uri="{FF2B5EF4-FFF2-40B4-BE49-F238E27FC236}">
                <a16:creationId xmlns:a16="http://schemas.microsoft.com/office/drawing/2014/main" id="{347AD447-EBF2-4FA4-06FF-CFA793631CF3}"/>
              </a:ext>
            </a:extLst>
          </p:cNvPr>
          <p:cNvSpPr>
            <a:spLocks noGrp="1"/>
          </p:cNvSpPr>
          <p:nvPr>
            <p:ph type="dt" sz="half" idx="10"/>
          </p:nvPr>
        </p:nvSpPr>
        <p:spPr/>
        <p:txBody>
          <a:bodyPr/>
          <a:lstStyle/>
          <a:p>
            <a:fld id="{57997BA6-BEF8-495F-ACCD-8D19769E4FC6}" type="datetime2">
              <a:rPr lang="en-US" smtClean="0"/>
              <a:t>Wednesday, July 24, 2024</a:t>
            </a:fld>
            <a:endParaRPr lang="en-US" dirty="0"/>
          </a:p>
        </p:txBody>
      </p:sp>
      <p:sp>
        <p:nvSpPr>
          <p:cNvPr id="5" name="Footer Placeholder 4">
            <a:extLst>
              <a:ext uri="{FF2B5EF4-FFF2-40B4-BE49-F238E27FC236}">
                <a16:creationId xmlns:a16="http://schemas.microsoft.com/office/drawing/2014/main" id="{B0EF9663-6621-3367-99C5-8A636DABC80D}"/>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B26F7B3B-8406-E42F-5C53-B013F35642AB}"/>
              </a:ext>
            </a:extLst>
          </p:cNvPr>
          <p:cNvSpPr>
            <a:spLocks noGrp="1"/>
          </p:cNvSpPr>
          <p:nvPr>
            <p:ph type="sldNum" sz="quarter" idx="12"/>
          </p:nvPr>
        </p:nvSpPr>
        <p:spPr/>
        <p:txBody>
          <a:bodyPr/>
          <a:lstStyle/>
          <a:p>
            <a:fld id="{7BE69E03-4804-4553-A1EC-F089884EF50F}" type="slidenum">
              <a:rPr lang="en-US" smtClean="0"/>
              <a:t>18</a:t>
            </a:fld>
            <a:endParaRPr lang="en-US"/>
          </a:p>
        </p:txBody>
      </p:sp>
      <p:pic>
        <p:nvPicPr>
          <p:cNvPr id="7" name="Picture 6" descr="tmpgc11slsa.png">
            <a:extLst>
              <a:ext uri="{FF2B5EF4-FFF2-40B4-BE49-F238E27FC236}">
                <a16:creationId xmlns:a16="http://schemas.microsoft.com/office/drawing/2014/main" id="{E7D9A4BF-75A2-87DB-FA0C-E4B5CED01F68}"/>
              </a:ext>
            </a:extLst>
          </p:cNvPr>
          <p:cNvPicPr>
            <a:picLocks noChangeAspect="1"/>
          </p:cNvPicPr>
          <p:nvPr/>
        </p:nvPicPr>
        <p:blipFill>
          <a:blip r:embed="rId3"/>
          <a:stretch>
            <a:fillRect/>
          </a:stretch>
        </p:blipFill>
        <p:spPr>
          <a:xfrm>
            <a:off x="8388096" y="1926336"/>
            <a:ext cx="3102509" cy="3714891"/>
          </a:xfrm>
          <a:prstGeom prst="rect">
            <a:avLst/>
          </a:prstGeom>
        </p:spPr>
      </p:pic>
    </p:spTree>
    <p:extLst>
      <p:ext uri="{BB962C8B-B14F-4D97-AF65-F5344CB8AC3E}">
        <p14:creationId xmlns:p14="http://schemas.microsoft.com/office/powerpoint/2010/main" val="1088919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436E50-ADFD-C142-9BD1-A4B5843D3D10}"/>
              </a:ext>
            </a:extLst>
          </p:cNvPr>
          <p:cNvSpPr>
            <a:spLocks noGrp="1"/>
          </p:cNvSpPr>
          <p:nvPr>
            <p:ph type="dt" sz="half" idx="10"/>
          </p:nvPr>
        </p:nvSpPr>
        <p:spPr/>
        <p:txBody>
          <a:bodyPr/>
          <a:lstStyle/>
          <a:p>
            <a:fld id="{4EE98B79-F222-4FD1-8713-07459E1B5004}" type="datetime2">
              <a:rPr lang="en-US" smtClean="0"/>
              <a:t>Thursday, July 25, 2024</a:t>
            </a:fld>
            <a:endParaRPr lang="en-US"/>
          </a:p>
        </p:txBody>
      </p:sp>
      <p:sp>
        <p:nvSpPr>
          <p:cNvPr id="3" name="Footer Placeholder 2">
            <a:extLst>
              <a:ext uri="{FF2B5EF4-FFF2-40B4-BE49-F238E27FC236}">
                <a16:creationId xmlns:a16="http://schemas.microsoft.com/office/drawing/2014/main" id="{DD84C379-38A4-88ED-3730-1F9145E99A79}"/>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7480531-B50A-DD83-6F21-116F7280339D}"/>
              </a:ext>
            </a:extLst>
          </p:cNvPr>
          <p:cNvSpPr>
            <a:spLocks noGrp="1"/>
          </p:cNvSpPr>
          <p:nvPr>
            <p:ph type="sldNum" sz="quarter" idx="12"/>
          </p:nvPr>
        </p:nvSpPr>
        <p:spPr/>
        <p:txBody>
          <a:bodyPr/>
          <a:lstStyle/>
          <a:p>
            <a:fld id="{7BE69E03-4804-4553-A1EC-F089884EF50F}" type="slidenum">
              <a:rPr lang="en-US" smtClean="0"/>
              <a:t>19</a:t>
            </a:fld>
            <a:endParaRPr lang="en-US"/>
          </a:p>
        </p:txBody>
      </p:sp>
      <p:sp>
        <p:nvSpPr>
          <p:cNvPr id="5" name="TextBox 4">
            <a:extLst>
              <a:ext uri="{FF2B5EF4-FFF2-40B4-BE49-F238E27FC236}">
                <a16:creationId xmlns:a16="http://schemas.microsoft.com/office/drawing/2014/main" id="{21410553-D964-E913-4014-5FFCDB56837F}"/>
              </a:ext>
            </a:extLst>
          </p:cNvPr>
          <p:cNvSpPr txBox="1"/>
          <p:nvPr/>
        </p:nvSpPr>
        <p:spPr>
          <a:xfrm>
            <a:off x="2310062" y="3244334"/>
            <a:ext cx="6063916" cy="707886"/>
          </a:xfrm>
          <a:prstGeom prst="rect">
            <a:avLst/>
          </a:prstGeom>
          <a:noFill/>
        </p:spPr>
        <p:txBody>
          <a:bodyPr wrap="square" rtlCol="0">
            <a:spAutoFit/>
          </a:bodyPr>
          <a:lstStyle/>
          <a:p>
            <a:pPr algn="ctr"/>
            <a:r>
              <a:rPr lang="en-AT" sz="4000" dirty="0"/>
              <a:t>Thank you!</a:t>
            </a:r>
          </a:p>
        </p:txBody>
      </p:sp>
    </p:spTree>
    <p:extLst>
      <p:ext uri="{BB962C8B-B14F-4D97-AF65-F5344CB8AC3E}">
        <p14:creationId xmlns:p14="http://schemas.microsoft.com/office/powerpoint/2010/main" val="1210642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F9286D4-7AB4-4607-B491-39A595357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ackground Gray Rectangle">
            <a:extLst>
              <a:ext uri="{FF2B5EF4-FFF2-40B4-BE49-F238E27FC236}">
                <a16:creationId xmlns:a16="http://schemas.microsoft.com/office/drawing/2014/main" id="{C5547980-FC15-420A-AB09-867110FD6F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White Rectangle">
            <a:extLst>
              <a:ext uri="{FF2B5EF4-FFF2-40B4-BE49-F238E27FC236}">
                <a16:creationId xmlns:a16="http://schemas.microsoft.com/office/drawing/2014/main" id="{DB5A9F3F-CEFA-48C9-BA7B-BD2EBBC71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344E6B-80DF-3D4D-EC7A-51A7AC0C64C8}"/>
              </a:ext>
            </a:extLst>
          </p:cNvPr>
          <p:cNvSpPr>
            <a:spLocks noGrp="1"/>
          </p:cNvSpPr>
          <p:nvPr>
            <p:ph type="title"/>
          </p:nvPr>
        </p:nvSpPr>
        <p:spPr>
          <a:xfrm>
            <a:off x="7221688" y="948519"/>
            <a:ext cx="4185360" cy="4976179"/>
          </a:xfrm>
        </p:spPr>
        <p:txBody>
          <a:bodyPr>
            <a:normAutofit/>
          </a:bodyPr>
          <a:lstStyle/>
          <a:p>
            <a:r>
              <a:rPr lang="en-AT" dirty="0"/>
              <a:t>Problem Statement:</a:t>
            </a:r>
          </a:p>
        </p:txBody>
      </p:sp>
      <p:sp>
        <p:nvSpPr>
          <p:cNvPr id="6" name="Slide Number Placeholder 5">
            <a:extLst>
              <a:ext uri="{FF2B5EF4-FFF2-40B4-BE49-F238E27FC236}">
                <a16:creationId xmlns:a16="http://schemas.microsoft.com/office/drawing/2014/main" id="{C3FA3D05-FED1-D12C-2481-FE040EFFACFD}"/>
              </a:ext>
            </a:extLst>
          </p:cNvPr>
          <p:cNvSpPr>
            <a:spLocks noGrp="1"/>
          </p:cNvSpPr>
          <p:nvPr>
            <p:ph type="sldNum" sz="quarter" idx="12"/>
          </p:nvPr>
        </p:nvSpPr>
        <p:spPr>
          <a:xfrm>
            <a:off x="11504676" y="-14198"/>
            <a:ext cx="685800" cy="685800"/>
          </a:xfrm>
        </p:spPr>
        <p:txBody>
          <a:bodyPr>
            <a:normAutofit/>
          </a:bodyPr>
          <a:lstStyle/>
          <a:p>
            <a:pPr>
              <a:spcAft>
                <a:spcPts val="600"/>
              </a:spcAft>
            </a:pPr>
            <a:fld id="{7BE69E03-4804-4553-A1EC-F089884EF50F}" type="slidenum">
              <a:rPr lang="en-US" smtClean="0"/>
              <a:pPr>
                <a:spcAft>
                  <a:spcPts val="600"/>
                </a:spcAft>
              </a:pPr>
              <a:t>2</a:t>
            </a:fld>
            <a:endParaRPr lang="en-US"/>
          </a:p>
        </p:txBody>
      </p:sp>
      <p:sp>
        <p:nvSpPr>
          <p:cNvPr id="4" name="Date Placeholder 3">
            <a:extLst>
              <a:ext uri="{FF2B5EF4-FFF2-40B4-BE49-F238E27FC236}">
                <a16:creationId xmlns:a16="http://schemas.microsoft.com/office/drawing/2014/main" id="{9452E2AF-84D4-F064-C3F0-7792672EB542}"/>
              </a:ext>
            </a:extLst>
          </p:cNvPr>
          <p:cNvSpPr>
            <a:spLocks noGrp="1"/>
          </p:cNvSpPr>
          <p:nvPr>
            <p:ph type="dt" sz="half" idx="10"/>
          </p:nvPr>
        </p:nvSpPr>
        <p:spPr>
          <a:xfrm>
            <a:off x="422899" y="6217920"/>
            <a:ext cx="2743200" cy="640080"/>
          </a:xfrm>
        </p:spPr>
        <p:txBody>
          <a:bodyPr>
            <a:normAutofit/>
          </a:bodyPr>
          <a:lstStyle/>
          <a:p>
            <a:pPr>
              <a:spcAft>
                <a:spcPts val="600"/>
              </a:spcAft>
            </a:pPr>
            <a:fld id="{57997BA6-BEF8-495F-ACCD-8D19769E4FC6}" type="datetime2">
              <a:rPr lang="en-US" smtClean="0"/>
              <a:pPr>
                <a:spcAft>
                  <a:spcPts val="600"/>
                </a:spcAft>
              </a:pPr>
              <a:t>Wednesday, July 24, 2024</a:t>
            </a:fld>
            <a:endParaRPr lang="en-US"/>
          </a:p>
        </p:txBody>
      </p:sp>
      <p:sp>
        <p:nvSpPr>
          <p:cNvPr id="5" name="Footer Placeholder 4">
            <a:extLst>
              <a:ext uri="{FF2B5EF4-FFF2-40B4-BE49-F238E27FC236}">
                <a16:creationId xmlns:a16="http://schemas.microsoft.com/office/drawing/2014/main" id="{1A65FF40-2632-6349-493B-B4D3EED056D0}"/>
              </a:ext>
            </a:extLst>
          </p:cNvPr>
          <p:cNvSpPr>
            <a:spLocks noGrp="1"/>
          </p:cNvSpPr>
          <p:nvPr>
            <p:ph type="ftr" sz="quarter" idx="11"/>
          </p:nvPr>
        </p:nvSpPr>
        <p:spPr>
          <a:xfrm>
            <a:off x="6842943" y="6217920"/>
            <a:ext cx="4114800" cy="640080"/>
          </a:xfrm>
        </p:spPr>
        <p:txBody>
          <a:bodyPr>
            <a:normAutofit/>
          </a:bodyPr>
          <a:lstStyle/>
          <a:p>
            <a:pPr>
              <a:spcAft>
                <a:spcPts val="600"/>
              </a:spcAft>
            </a:pPr>
            <a:r>
              <a:rPr lang="en-US"/>
              <a:t>Sample Footer Text</a:t>
            </a:r>
          </a:p>
        </p:txBody>
      </p:sp>
      <p:cxnSp>
        <p:nvCxnSpPr>
          <p:cNvPr id="18" name="Vertical Connector">
            <a:extLst>
              <a:ext uri="{FF2B5EF4-FFF2-40B4-BE49-F238E27FC236}">
                <a16:creationId xmlns:a16="http://schemas.microsoft.com/office/drawing/2014/main" id="{5EF257B4-536F-43F8-B592-C5C82EC9DB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Horizontal Connector 2">
            <a:extLst>
              <a:ext uri="{FF2B5EF4-FFF2-40B4-BE49-F238E27FC236}">
                <a16:creationId xmlns:a16="http://schemas.microsoft.com/office/drawing/2014/main" id="{C267A879-D70E-4568-868D-00157FAC4A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8" name="Content Placeholder 2">
            <a:extLst>
              <a:ext uri="{FF2B5EF4-FFF2-40B4-BE49-F238E27FC236}">
                <a16:creationId xmlns:a16="http://schemas.microsoft.com/office/drawing/2014/main" id="{E6583586-8BF2-3493-657D-0BE35D42F6FE}"/>
              </a:ext>
            </a:extLst>
          </p:cNvPr>
          <p:cNvGraphicFramePr>
            <a:graphicFrameLocks noGrp="1"/>
          </p:cNvGraphicFramePr>
          <p:nvPr>
            <p:ph idx="1"/>
            <p:extLst>
              <p:ext uri="{D42A27DB-BD31-4B8C-83A1-F6EECF244321}">
                <p14:modId xmlns:p14="http://schemas.microsoft.com/office/powerpoint/2010/main" val="1901461930"/>
              </p:ext>
            </p:extLst>
          </p:nvPr>
        </p:nvGraphicFramePr>
        <p:xfrm>
          <a:off x="248140" y="753026"/>
          <a:ext cx="6635260" cy="53813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5606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99D947B-1B59-4322-8CF2-73E813419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ackground Gray Rectangle">
            <a:extLst>
              <a:ext uri="{FF2B5EF4-FFF2-40B4-BE49-F238E27FC236}">
                <a16:creationId xmlns:a16="http://schemas.microsoft.com/office/drawing/2014/main" id="{D803427E-36C0-4811-BE64-ACF653F6A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White Rectangle">
            <a:extLst>
              <a:ext uri="{FF2B5EF4-FFF2-40B4-BE49-F238E27FC236}">
                <a16:creationId xmlns:a16="http://schemas.microsoft.com/office/drawing/2014/main" id="{D9231370-89C4-4981-8C91-A3F3D114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54C962-B09E-A869-A637-F4CC8C5A9FBE}"/>
              </a:ext>
            </a:extLst>
          </p:cNvPr>
          <p:cNvSpPr>
            <a:spLocks noGrp="1"/>
          </p:cNvSpPr>
          <p:nvPr>
            <p:ph type="title"/>
          </p:nvPr>
        </p:nvSpPr>
        <p:spPr>
          <a:xfrm>
            <a:off x="1659467" y="940911"/>
            <a:ext cx="3234266" cy="4647090"/>
          </a:xfrm>
        </p:spPr>
        <p:txBody>
          <a:bodyPr>
            <a:normAutofit/>
          </a:bodyPr>
          <a:lstStyle/>
          <a:p>
            <a:r>
              <a:rPr lang="en-GB" sz="4000" dirty="0">
                <a:latin typeface="Arial" panose="020B0604020202020204" pitchFamily="34" charset="0"/>
                <a:cs typeface="Arial" panose="020B0604020202020204" pitchFamily="34" charset="0"/>
              </a:rPr>
              <a:t>Data Science Pipeline</a:t>
            </a:r>
            <a:endParaRPr lang="en-AT" sz="4000"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086667FA-014E-45FC-F16B-0ADCBE2A763C}"/>
              </a:ext>
            </a:extLst>
          </p:cNvPr>
          <p:cNvSpPr>
            <a:spLocks noGrp="1"/>
          </p:cNvSpPr>
          <p:nvPr>
            <p:ph type="sldNum" sz="quarter" idx="12"/>
          </p:nvPr>
        </p:nvSpPr>
        <p:spPr>
          <a:xfrm>
            <a:off x="11504676" y="-14198"/>
            <a:ext cx="685800" cy="685800"/>
          </a:xfrm>
        </p:spPr>
        <p:txBody>
          <a:bodyPr>
            <a:normAutofit/>
          </a:bodyPr>
          <a:lstStyle/>
          <a:p>
            <a:pPr>
              <a:spcAft>
                <a:spcPts val="600"/>
              </a:spcAft>
            </a:pPr>
            <a:fld id="{7BE69E03-4804-4553-A1EC-F089884EF50F}" type="slidenum">
              <a:rPr lang="en-US" smtClean="0"/>
              <a:pPr>
                <a:spcAft>
                  <a:spcPts val="600"/>
                </a:spcAft>
              </a:pPr>
              <a:t>3</a:t>
            </a:fld>
            <a:endParaRPr lang="en-US"/>
          </a:p>
        </p:txBody>
      </p:sp>
      <p:sp>
        <p:nvSpPr>
          <p:cNvPr id="4" name="Date Placeholder 3">
            <a:extLst>
              <a:ext uri="{FF2B5EF4-FFF2-40B4-BE49-F238E27FC236}">
                <a16:creationId xmlns:a16="http://schemas.microsoft.com/office/drawing/2014/main" id="{4DBEDC8F-21FA-6381-BD88-097CAA9B5944}"/>
              </a:ext>
            </a:extLst>
          </p:cNvPr>
          <p:cNvSpPr>
            <a:spLocks noGrp="1"/>
          </p:cNvSpPr>
          <p:nvPr>
            <p:ph type="dt" sz="half" idx="10"/>
          </p:nvPr>
        </p:nvSpPr>
        <p:spPr>
          <a:xfrm>
            <a:off x="422899" y="6217920"/>
            <a:ext cx="2743200" cy="640080"/>
          </a:xfrm>
        </p:spPr>
        <p:txBody>
          <a:bodyPr>
            <a:normAutofit/>
          </a:bodyPr>
          <a:lstStyle/>
          <a:p>
            <a:pPr>
              <a:spcAft>
                <a:spcPts val="600"/>
              </a:spcAft>
            </a:pPr>
            <a:fld id="{57997BA6-BEF8-495F-ACCD-8D19769E4FC6}" type="datetime2">
              <a:rPr lang="en-US" smtClean="0"/>
              <a:pPr>
                <a:spcAft>
                  <a:spcPts val="600"/>
                </a:spcAft>
              </a:pPr>
              <a:t>Wednesday, July 24, 2024</a:t>
            </a:fld>
            <a:endParaRPr lang="en-US"/>
          </a:p>
        </p:txBody>
      </p:sp>
      <p:sp>
        <p:nvSpPr>
          <p:cNvPr id="5" name="Footer Placeholder 4">
            <a:extLst>
              <a:ext uri="{FF2B5EF4-FFF2-40B4-BE49-F238E27FC236}">
                <a16:creationId xmlns:a16="http://schemas.microsoft.com/office/drawing/2014/main" id="{7F14EDF4-B496-7683-EAD0-DDD43BA719DB}"/>
              </a:ext>
            </a:extLst>
          </p:cNvPr>
          <p:cNvSpPr>
            <a:spLocks noGrp="1"/>
          </p:cNvSpPr>
          <p:nvPr>
            <p:ph type="ftr" sz="quarter" idx="11"/>
          </p:nvPr>
        </p:nvSpPr>
        <p:spPr>
          <a:xfrm>
            <a:off x="6842943" y="6217920"/>
            <a:ext cx="4114800" cy="640080"/>
          </a:xfrm>
        </p:spPr>
        <p:txBody>
          <a:bodyPr>
            <a:normAutofit/>
          </a:bodyPr>
          <a:lstStyle/>
          <a:p>
            <a:pPr>
              <a:spcAft>
                <a:spcPts val="600"/>
              </a:spcAft>
            </a:pPr>
            <a:r>
              <a:rPr lang="en-US"/>
              <a:t>Sample Footer Text</a:t>
            </a:r>
          </a:p>
        </p:txBody>
      </p:sp>
      <p:cxnSp>
        <p:nvCxnSpPr>
          <p:cNvPr id="18" name="Vertical Connector">
            <a:extLst>
              <a:ext uri="{FF2B5EF4-FFF2-40B4-BE49-F238E27FC236}">
                <a16:creationId xmlns:a16="http://schemas.microsoft.com/office/drawing/2014/main" id="{474D4826-9FF4-4E17-AB42-146B76BD32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Horizontal Connector 2">
            <a:extLst>
              <a:ext uri="{FF2B5EF4-FFF2-40B4-BE49-F238E27FC236}">
                <a16:creationId xmlns:a16="http://schemas.microsoft.com/office/drawing/2014/main" id="{C5873965-CEB2-46E1-951E-037689B078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8" name="Content Placeholder 2">
            <a:extLst>
              <a:ext uri="{FF2B5EF4-FFF2-40B4-BE49-F238E27FC236}">
                <a16:creationId xmlns:a16="http://schemas.microsoft.com/office/drawing/2014/main" id="{A7CD2396-1B65-C8E5-DFCE-62166C4A626B}"/>
              </a:ext>
            </a:extLst>
          </p:cNvPr>
          <p:cNvGraphicFramePr>
            <a:graphicFrameLocks noGrp="1"/>
          </p:cNvGraphicFramePr>
          <p:nvPr>
            <p:ph idx="1"/>
            <p:extLst>
              <p:ext uri="{D42A27DB-BD31-4B8C-83A1-F6EECF244321}">
                <p14:modId xmlns:p14="http://schemas.microsoft.com/office/powerpoint/2010/main" val="2559098525"/>
              </p:ext>
            </p:extLst>
          </p:nvPr>
        </p:nvGraphicFramePr>
        <p:xfrm>
          <a:off x="5247020" y="699997"/>
          <a:ext cx="6240669"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645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8A3AEA-8067-474F-940E-BD5B58D88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ackground Gray Rectangle">
            <a:extLst>
              <a:ext uri="{FF2B5EF4-FFF2-40B4-BE49-F238E27FC236}">
                <a16:creationId xmlns:a16="http://schemas.microsoft.com/office/drawing/2014/main" id="{D803427E-36C0-4811-BE64-ACF653F6A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White Rectangle">
            <a:extLst>
              <a:ext uri="{FF2B5EF4-FFF2-40B4-BE49-F238E27FC236}">
                <a16:creationId xmlns:a16="http://schemas.microsoft.com/office/drawing/2014/main" id="{D9231370-89C4-4981-8C91-A3F3D114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FBCD62-1DDC-656F-69CC-B1E4608721EF}"/>
              </a:ext>
            </a:extLst>
          </p:cNvPr>
          <p:cNvSpPr>
            <a:spLocks noGrp="1"/>
          </p:cNvSpPr>
          <p:nvPr>
            <p:ph type="title"/>
          </p:nvPr>
        </p:nvSpPr>
        <p:spPr>
          <a:xfrm>
            <a:off x="1706880" y="940910"/>
            <a:ext cx="3784715" cy="4545491"/>
          </a:xfrm>
        </p:spPr>
        <p:txBody>
          <a:bodyPr>
            <a:normAutofit/>
          </a:bodyPr>
          <a:lstStyle/>
          <a:p>
            <a:r>
              <a:rPr lang="en-AT" dirty="0"/>
              <a:t>Load Data</a:t>
            </a:r>
          </a:p>
        </p:txBody>
      </p:sp>
      <p:sp>
        <p:nvSpPr>
          <p:cNvPr id="6" name="Slide Number Placeholder 5">
            <a:extLst>
              <a:ext uri="{FF2B5EF4-FFF2-40B4-BE49-F238E27FC236}">
                <a16:creationId xmlns:a16="http://schemas.microsoft.com/office/drawing/2014/main" id="{0E1B7110-C959-8A4B-4B0E-B900880AFC8F}"/>
              </a:ext>
            </a:extLst>
          </p:cNvPr>
          <p:cNvSpPr>
            <a:spLocks noGrp="1"/>
          </p:cNvSpPr>
          <p:nvPr>
            <p:ph type="sldNum" sz="quarter" idx="12"/>
          </p:nvPr>
        </p:nvSpPr>
        <p:spPr>
          <a:xfrm>
            <a:off x="11504676" y="-14198"/>
            <a:ext cx="685800" cy="685800"/>
          </a:xfrm>
        </p:spPr>
        <p:txBody>
          <a:bodyPr>
            <a:normAutofit/>
          </a:bodyPr>
          <a:lstStyle/>
          <a:p>
            <a:pPr>
              <a:spcAft>
                <a:spcPts val="600"/>
              </a:spcAft>
            </a:pPr>
            <a:fld id="{7BE69E03-4804-4553-A1EC-F089884EF50F}" type="slidenum">
              <a:rPr lang="en-US" smtClean="0"/>
              <a:pPr>
                <a:spcAft>
                  <a:spcPts val="600"/>
                </a:spcAft>
              </a:pPr>
              <a:t>4</a:t>
            </a:fld>
            <a:endParaRPr lang="en-US"/>
          </a:p>
        </p:txBody>
      </p:sp>
      <p:sp>
        <p:nvSpPr>
          <p:cNvPr id="4" name="Date Placeholder 3">
            <a:extLst>
              <a:ext uri="{FF2B5EF4-FFF2-40B4-BE49-F238E27FC236}">
                <a16:creationId xmlns:a16="http://schemas.microsoft.com/office/drawing/2014/main" id="{2A56806A-7273-3CE3-2FB0-C14DC0E349B7}"/>
              </a:ext>
            </a:extLst>
          </p:cNvPr>
          <p:cNvSpPr>
            <a:spLocks noGrp="1"/>
          </p:cNvSpPr>
          <p:nvPr>
            <p:ph type="dt" sz="half" idx="10"/>
          </p:nvPr>
        </p:nvSpPr>
        <p:spPr>
          <a:xfrm>
            <a:off x="422899" y="6217920"/>
            <a:ext cx="2743200" cy="640080"/>
          </a:xfrm>
        </p:spPr>
        <p:txBody>
          <a:bodyPr>
            <a:normAutofit/>
          </a:bodyPr>
          <a:lstStyle/>
          <a:p>
            <a:pPr>
              <a:spcAft>
                <a:spcPts val="600"/>
              </a:spcAft>
            </a:pPr>
            <a:fld id="{57997BA6-BEF8-495F-ACCD-8D19769E4FC6}" type="datetime2">
              <a:rPr lang="en-US" smtClean="0"/>
              <a:pPr>
                <a:spcAft>
                  <a:spcPts val="600"/>
                </a:spcAft>
              </a:pPr>
              <a:t>Wednesday, July 24, 2024</a:t>
            </a:fld>
            <a:endParaRPr lang="en-US"/>
          </a:p>
        </p:txBody>
      </p:sp>
      <p:sp>
        <p:nvSpPr>
          <p:cNvPr id="5" name="Footer Placeholder 4">
            <a:extLst>
              <a:ext uri="{FF2B5EF4-FFF2-40B4-BE49-F238E27FC236}">
                <a16:creationId xmlns:a16="http://schemas.microsoft.com/office/drawing/2014/main" id="{44FEE372-C697-51B6-FD1C-AC1E913797C5}"/>
              </a:ext>
            </a:extLst>
          </p:cNvPr>
          <p:cNvSpPr>
            <a:spLocks noGrp="1"/>
          </p:cNvSpPr>
          <p:nvPr>
            <p:ph type="ftr" sz="quarter" idx="11"/>
          </p:nvPr>
        </p:nvSpPr>
        <p:spPr>
          <a:xfrm>
            <a:off x="6842943" y="6217920"/>
            <a:ext cx="4114800" cy="640080"/>
          </a:xfrm>
        </p:spPr>
        <p:txBody>
          <a:bodyPr>
            <a:normAutofit/>
          </a:bodyPr>
          <a:lstStyle/>
          <a:p>
            <a:pPr>
              <a:spcAft>
                <a:spcPts val="600"/>
              </a:spcAft>
            </a:pPr>
            <a:r>
              <a:rPr lang="en-US"/>
              <a:t>Sample Footer Text</a:t>
            </a:r>
          </a:p>
        </p:txBody>
      </p:sp>
      <p:cxnSp>
        <p:nvCxnSpPr>
          <p:cNvPr id="18" name="Vertical Connector">
            <a:extLst>
              <a:ext uri="{FF2B5EF4-FFF2-40B4-BE49-F238E27FC236}">
                <a16:creationId xmlns:a16="http://schemas.microsoft.com/office/drawing/2014/main" id="{474D4826-9FF4-4E17-AB42-146B76BD32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Horizontal Connector 2">
            <a:extLst>
              <a:ext uri="{FF2B5EF4-FFF2-40B4-BE49-F238E27FC236}">
                <a16:creationId xmlns:a16="http://schemas.microsoft.com/office/drawing/2014/main" id="{C5873965-CEB2-46E1-951E-037689B078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8" name="Content Placeholder 2">
            <a:extLst>
              <a:ext uri="{FF2B5EF4-FFF2-40B4-BE49-F238E27FC236}">
                <a16:creationId xmlns:a16="http://schemas.microsoft.com/office/drawing/2014/main" id="{F7FBDAFB-001F-9041-E8C5-0176D3DD49D0}"/>
              </a:ext>
            </a:extLst>
          </p:cNvPr>
          <p:cNvGraphicFramePr>
            <a:graphicFrameLocks noGrp="1"/>
          </p:cNvGraphicFramePr>
          <p:nvPr>
            <p:ph idx="1"/>
            <p:extLst>
              <p:ext uri="{D42A27DB-BD31-4B8C-83A1-F6EECF244321}">
                <p14:modId xmlns:p14="http://schemas.microsoft.com/office/powerpoint/2010/main" val="908299565"/>
              </p:ext>
            </p:extLst>
          </p:nvPr>
        </p:nvGraphicFramePr>
        <p:xfrm>
          <a:off x="5766179" y="805218"/>
          <a:ext cx="5710451" cy="5329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0618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91FFF-3FAF-200F-844C-386347B9FF6C}"/>
              </a:ext>
            </a:extLst>
          </p:cNvPr>
          <p:cNvSpPr>
            <a:spLocks noGrp="1"/>
          </p:cNvSpPr>
          <p:nvPr>
            <p:ph type="title"/>
          </p:nvPr>
        </p:nvSpPr>
        <p:spPr>
          <a:xfrm>
            <a:off x="1639614" y="667511"/>
            <a:ext cx="9296610" cy="1158113"/>
          </a:xfrm>
        </p:spPr>
        <p:txBody>
          <a:bodyPr>
            <a:normAutofit/>
          </a:bodyPr>
          <a:lstStyle/>
          <a:p>
            <a:r>
              <a:rPr lang="en-GB" dirty="0"/>
              <a:t>Data Cleaning and Preparation</a:t>
            </a:r>
            <a:endParaRPr lang="en-AT" dirty="0"/>
          </a:p>
        </p:txBody>
      </p:sp>
      <p:sp>
        <p:nvSpPr>
          <p:cNvPr id="3" name="Content Placeholder 2">
            <a:extLst>
              <a:ext uri="{FF2B5EF4-FFF2-40B4-BE49-F238E27FC236}">
                <a16:creationId xmlns:a16="http://schemas.microsoft.com/office/drawing/2014/main" id="{7B182BE5-7B33-EEBA-EE87-8D9170578055}"/>
              </a:ext>
            </a:extLst>
          </p:cNvPr>
          <p:cNvSpPr>
            <a:spLocks noGrp="1"/>
          </p:cNvSpPr>
          <p:nvPr>
            <p:ph idx="1"/>
          </p:nvPr>
        </p:nvSpPr>
        <p:spPr>
          <a:xfrm>
            <a:off x="1502979" y="1661033"/>
            <a:ext cx="6043870" cy="3746119"/>
          </a:xfrm>
        </p:spPr>
        <p:txBody>
          <a:bodyPr>
            <a:normAutofit fontScale="70000" lnSpcReduction="20000"/>
          </a:bodyPr>
          <a:lstStyle/>
          <a:p>
            <a:pPr>
              <a:buFont typeface="Arial" panose="020B0604020202020204" pitchFamily="34" charset="0"/>
              <a:buChar char="•"/>
            </a:pPr>
            <a:r>
              <a:rPr lang="en-GB" dirty="0"/>
              <a:t>Checking percentage of missing values for each column</a:t>
            </a:r>
          </a:p>
          <a:p>
            <a:pPr>
              <a:buFont typeface="Arial" panose="020B0604020202020204" pitchFamily="34" charset="0"/>
              <a:buChar char="•"/>
            </a:pPr>
            <a:r>
              <a:rPr lang="en-GB" dirty="0"/>
              <a:t>Replacing missing values using forward fill</a:t>
            </a:r>
          </a:p>
          <a:p>
            <a:pPr>
              <a:buFont typeface="Arial" panose="020B0604020202020204" pitchFamily="34" charset="0"/>
              <a:buChar char="•"/>
            </a:pPr>
            <a:r>
              <a:rPr lang="en-GB" dirty="0"/>
              <a:t>Checking for duplicate rows and removing them</a:t>
            </a:r>
          </a:p>
          <a:p>
            <a:pPr>
              <a:buFont typeface="Arial" panose="020B0604020202020204" pitchFamily="34" charset="0"/>
              <a:buChar char="•"/>
            </a:pPr>
            <a:r>
              <a:rPr lang="en-GB" dirty="0"/>
              <a:t>Handling date-time column: Parsing dates</a:t>
            </a:r>
          </a:p>
          <a:p>
            <a:pPr lvl="1">
              <a:buFont typeface="Arial" panose="020B0604020202020204" pitchFamily="34" charset="0"/>
              <a:buChar char="•"/>
            </a:pPr>
            <a:r>
              <a:rPr lang="en-GB" dirty="0"/>
              <a:t>Filtering valid dates</a:t>
            </a:r>
          </a:p>
          <a:p>
            <a:pPr lvl="1">
              <a:buFont typeface="Arial" panose="020B0604020202020204" pitchFamily="34" charset="0"/>
              <a:buChar char="•"/>
            </a:pPr>
            <a:r>
              <a:rPr lang="en-GB" dirty="0"/>
              <a:t>Dropping helper columns</a:t>
            </a:r>
          </a:p>
          <a:p>
            <a:pPr>
              <a:buFont typeface="Arial" panose="020B0604020202020204" pitchFamily="34" charset="0"/>
              <a:buChar char="•"/>
            </a:pPr>
            <a:r>
              <a:rPr lang="en-GB" dirty="0"/>
              <a:t>Label encoding for categorical data: promotion_article, promotion_wgr', 'promotion_global, public_holiday, school_holiday, sunday</a:t>
            </a:r>
          </a:p>
          <a:p>
            <a:r>
              <a:rPr lang="en-GB" dirty="0"/>
              <a:t>Dropping weather-related columns: temp, dwpt, rhum, prcp, snow, wdir, wspd, wpgt, pres, tsun, coco</a:t>
            </a:r>
          </a:p>
          <a:p>
            <a:r>
              <a:rPr lang="en-GB" dirty="0"/>
              <a:t>Omitting Sunday data as it is a holiday</a:t>
            </a:r>
            <a:endParaRPr lang="en-AT" dirty="0"/>
          </a:p>
        </p:txBody>
      </p:sp>
      <p:sp>
        <p:nvSpPr>
          <p:cNvPr id="4" name="Date Placeholder 3">
            <a:extLst>
              <a:ext uri="{FF2B5EF4-FFF2-40B4-BE49-F238E27FC236}">
                <a16:creationId xmlns:a16="http://schemas.microsoft.com/office/drawing/2014/main" id="{7FC18FF9-2620-06B6-A1BA-B31749D86920}"/>
              </a:ext>
            </a:extLst>
          </p:cNvPr>
          <p:cNvSpPr>
            <a:spLocks noGrp="1"/>
          </p:cNvSpPr>
          <p:nvPr>
            <p:ph type="dt" sz="half" idx="10"/>
          </p:nvPr>
        </p:nvSpPr>
        <p:spPr/>
        <p:txBody>
          <a:bodyPr/>
          <a:lstStyle/>
          <a:p>
            <a:fld id="{57997BA6-BEF8-495F-ACCD-8D19769E4FC6}" type="datetime2">
              <a:rPr lang="en-US" smtClean="0"/>
              <a:t>Wednesday, July 24, 2024</a:t>
            </a:fld>
            <a:endParaRPr lang="en-US" dirty="0"/>
          </a:p>
        </p:txBody>
      </p:sp>
      <p:sp>
        <p:nvSpPr>
          <p:cNvPr id="5" name="Footer Placeholder 4">
            <a:extLst>
              <a:ext uri="{FF2B5EF4-FFF2-40B4-BE49-F238E27FC236}">
                <a16:creationId xmlns:a16="http://schemas.microsoft.com/office/drawing/2014/main" id="{F64A6B8C-CFDF-07D2-41FC-0373807D79D6}"/>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FD6C3C2F-8657-F80A-A4A1-8FBB84CDFFCC}"/>
              </a:ext>
            </a:extLst>
          </p:cNvPr>
          <p:cNvSpPr>
            <a:spLocks noGrp="1"/>
          </p:cNvSpPr>
          <p:nvPr>
            <p:ph type="sldNum" sz="quarter" idx="12"/>
          </p:nvPr>
        </p:nvSpPr>
        <p:spPr/>
        <p:txBody>
          <a:bodyPr/>
          <a:lstStyle/>
          <a:p>
            <a:fld id="{7BE69E03-4804-4553-A1EC-F089884EF50F}" type="slidenum">
              <a:rPr lang="en-US" smtClean="0"/>
              <a:t>5</a:t>
            </a:fld>
            <a:endParaRPr lang="en-US"/>
          </a:p>
        </p:txBody>
      </p:sp>
      <p:pic>
        <p:nvPicPr>
          <p:cNvPr id="7" name="Picture 6" descr="tmpbfllazwh.png">
            <a:extLst>
              <a:ext uri="{FF2B5EF4-FFF2-40B4-BE49-F238E27FC236}">
                <a16:creationId xmlns:a16="http://schemas.microsoft.com/office/drawing/2014/main" id="{D3CE2FBE-4863-8587-A66B-3811736F4F10}"/>
              </a:ext>
            </a:extLst>
          </p:cNvPr>
          <p:cNvPicPr>
            <a:picLocks noChangeAspect="1"/>
          </p:cNvPicPr>
          <p:nvPr/>
        </p:nvPicPr>
        <p:blipFill>
          <a:blip r:embed="rId2"/>
          <a:stretch>
            <a:fillRect/>
          </a:stretch>
        </p:blipFill>
        <p:spPr>
          <a:xfrm>
            <a:off x="7546849" y="1689652"/>
            <a:ext cx="3572358" cy="3552908"/>
          </a:xfrm>
          <a:prstGeom prst="rect">
            <a:avLst/>
          </a:prstGeom>
        </p:spPr>
      </p:pic>
    </p:spTree>
    <p:extLst>
      <p:ext uri="{BB962C8B-B14F-4D97-AF65-F5344CB8AC3E}">
        <p14:creationId xmlns:p14="http://schemas.microsoft.com/office/powerpoint/2010/main" val="3630834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3C211-6438-AABF-AFD7-FC7189E9D638}"/>
              </a:ext>
            </a:extLst>
          </p:cNvPr>
          <p:cNvSpPr>
            <a:spLocks noGrp="1"/>
          </p:cNvSpPr>
          <p:nvPr>
            <p:ph type="title"/>
          </p:nvPr>
        </p:nvSpPr>
        <p:spPr>
          <a:xfrm>
            <a:off x="1665171" y="904775"/>
            <a:ext cx="9018872" cy="827772"/>
          </a:xfrm>
        </p:spPr>
        <p:txBody>
          <a:bodyPr>
            <a:normAutofit/>
          </a:bodyPr>
          <a:lstStyle/>
          <a:p>
            <a:r>
              <a:rPr lang="en-AT" dirty="0"/>
              <a:t>      </a:t>
            </a:r>
            <a:r>
              <a:rPr lang="en-AT" sz="4000" dirty="0">
                <a:latin typeface="Arial" panose="020B0604020202020204" pitchFamily="34" charset="0"/>
                <a:cs typeface="Arial" panose="020B0604020202020204" pitchFamily="34" charset="0"/>
              </a:rPr>
              <a:t>Exploratory Data Analysis</a:t>
            </a:r>
          </a:p>
        </p:txBody>
      </p:sp>
      <p:sp>
        <p:nvSpPr>
          <p:cNvPr id="3" name="Content Placeholder 2">
            <a:extLst>
              <a:ext uri="{FF2B5EF4-FFF2-40B4-BE49-F238E27FC236}">
                <a16:creationId xmlns:a16="http://schemas.microsoft.com/office/drawing/2014/main" id="{8DE4A126-8580-4D95-0366-D97CBE262A62}"/>
              </a:ext>
            </a:extLst>
          </p:cNvPr>
          <p:cNvSpPr>
            <a:spLocks noGrp="1"/>
          </p:cNvSpPr>
          <p:nvPr>
            <p:ph idx="1"/>
          </p:nvPr>
        </p:nvSpPr>
        <p:spPr>
          <a:xfrm>
            <a:off x="1917350" y="1755371"/>
            <a:ext cx="4861401" cy="4462549"/>
          </a:xfrm>
        </p:spPr>
        <p:txBody>
          <a:bodyPr>
            <a:noAutofit/>
          </a:bodyPr>
          <a:lstStyle/>
          <a:p>
            <a:pPr marL="228600" lvl="1" indent="-91440" algn="l">
              <a:spcBef>
                <a:spcPts val="1200"/>
              </a:spcBef>
              <a:spcAft>
                <a:spcPts val="0"/>
              </a:spcAft>
              <a:buSzPct val="100000"/>
              <a:buFont typeface="Arial"/>
              <a:buChar char="•"/>
            </a:pPr>
            <a:endParaRPr lang="en-GB" sz="1100" b="1" i="0" dirty="0">
              <a:solidFill>
                <a:srgbClr val="616161"/>
              </a:solidFill>
              <a:cs typeface="Arial" panose="020B0604020202020204" pitchFamily="34" charset="0"/>
            </a:endParaRPr>
          </a:p>
          <a:p>
            <a:pPr marL="228600" lvl="1" indent="-91440" algn="l">
              <a:spcBef>
                <a:spcPts val="1200"/>
              </a:spcBef>
              <a:spcAft>
                <a:spcPts val="0"/>
              </a:spcAft>
              <a:buSzPct val="100000"/>
              <a:buFont typeface="Arial"/>
              <a:buChar char="•"/>
            </a:pPr>
            <a:r>
              <a:rPr lang="en-GB" sz="1100" b="1" i="0" dirty="0">
                <a:solidFill>
                  <a:srgbClr val="616161"/>
                </a:solidFill>
                <a:cs typeface="Arial" panose="020B0604020202020204" pitchFamily="34" charset="0"/>
              </a:rPr>
              <a:t>Visualizations:</a:t>
            </a:r>
            <a:r>
              <a:rPr lang="en-GB" sz="1100" b="0" i="0" dirty="0">
                <a:solidFill>
                  <a:srgbClr val="616161"/>
                </a:solidFill>
                <a:cs typeface="Arial" panose="020B0604020202020204" pitchFamily="34" charset="0"/>
              </a:rPr>
              <a:t> Utilized various plots such as line charts, histograms, and boxplots to understand data distribution and relationships.</a:t>
            </a:r>
          </a:p>
          <a:p>
            <a:pPr marL="308610" lvl="1" indent="-171450">
              <a:spcBef>
                <a:spcPts val="1200"/>
              </a:spcBef>
              <a:buSzPct val="100000"/>
            </a:pPr>
            <a:r>
              <a:rPr lang="en-GB" sz="1100" dirty="0">
                <a:solidFill>
                  <a:srgbClr val="616161"/>
                </a:solidFill>
                <a:cs typeface="Arial" panose="020B0604020202020204" pitchFamily="34" charset="0"/>
              </a:rPr>
              <a:t>I have analysed  the  quantity distribution by : </a:t>
            </a:r>
          </a:p>
          <a:p>
            <a:pPr marL="685800" lvl="2" indent="-91440">
              <a:spcBef>
                <a:spcPts val="1200"/>
              </a:spcBef>
              <a:buSzPct val="100000"/>
              <a:buFont typeface="Arial"/>
              <a:buChar char="•"/>
            </a:pPr>
            <a:r>
              <a:rPr lang="en-GB" sz="1100" b="0" i="0" dirty="0">
                <a:solidFill>
                  <a:srgbClr val="616161"/>
                </a:solidFill>
                <a:cs typeface="Arial" panose="020B0604020202020204" pitchFamily="34" charset="0"/>
              </a:rPr>
              <a:t>Time</a:t>
            </a:r>
          </a:p>
          <a:p>
            <a:pPr marL="685800" lvl="2" indent="-91440">
              <a:spcBef>
                <a:spcPts val="1200"/>
              </a:spcBef>
              <a:buSzPct val="100000"/>
              <a:buFont typeface="Arial"/>
              <a:buChar char="•"/>
            </a:pPr>
            <a:r>
              <a:rPr lang="en-GB" sz="1100" dirty="0">
                <a:solidFill>
                  <a:srgbClr val="616161"/>
                </a:solidFill>
                <a:cs typeface="Arial" panose="020B0604020202020204" pitchFamily="34" charset="0"/>
              </a:rPr>
              <a:t>Product Type</a:t>
            </a:r>
          </a:p>
          <a:p>
            <a:pPr marL="685800" lvl="2" indent="-91440">
              <a:spcBef>
                <a:spcPts val="1200"/>
              </a:spcBef>
              <a:buSzPct val="100000"/>
              <a:buFont typeface="Arial"/>
              <a:buChar char="•"/>
            </a:pPr>
            <a:r>
              <a:rPr lang="en-GB" sz="1100" dirty="0">
                <a:solidFill>
                  <a:srgbClr val="616161"/>
                </a:solidFill>
                <a:cs typeface="Arial" panose="020B0604020202020204" pitchFamily="34" charset="0"/>
              </a:rPr>
              <a:t>Sales Promotions</a:t>
            </a:r>
          </a:p>
          <a:p>
            <a:pPr marL="685800" lvl="2" indent="-91440">
              <a:spcBef>
                <a:spcPts val="1200"/>
              </a:spcBef>
              <a:buSzPct val="100000"/>
              <a:buFont typeface="Arial"/>
              <a:buChar char="•"/>
            </a:pPr>
            <a:r>
              <a:rPr lang="en-GB" sz="1100" b="0" i="0" dirty="0">
                <a:solidFill>
                  <a:srgbClr val="616161"/>
                </a:solidFill>
                <a:cs typeface="Arial" panose="020B0604020202020204" pitchFamily="34" charset="0"/>
              </a:rPr>
              <a:t>Weather </a:t>
            </a:r>
            <a:endParaRPr lang="en-GB" sz="1100" dirty="0">
              <a:solidFill>
                <a:srgbClr val="616161"/>
              </a:solidFill>
              <a:cs typeface="Arial" panose="020B0604020202020204" pitchFamily="34" charset="0"/>
            </a:endParaRPr>
          </a:p>
          <a:p>
            <a:pPr marL="228600" lvl="1" indent="-91440">
              <a:spcBef>
                <a:spcPts val="1200"/>
              </a:spcBef>
              <a:buSzPct val="100000"/>
              <a:buFont typeface="Arial"/>
              <a:buChar char="•"/>
            </a:pPr>
            <a:r>
              <a:rPr lang="en-GB" sz="1100" b="1" dirty="0">
                <a:solidFill>
                  <a:srgbClr val="616161"/>
                </a:solidFill>
                <a:cs typeface="Arial" panose="020B0604020202020204" pitchFamily="34" charset="0"/>
              </a:rPr>
              <a:t>Trend Analysis: </a:t>
            </a:r>
            <a:r>
              <a:rPr lang="en-GB" sz="1100" dirty="0">
                <a:solidFill>
                  <a:srgbClr val="616161"/>
                </a:solidFill>
                <a:cs typeface="Arial" panose="020B0604020202020204" pitchFamily="34" charset="0"/>
              </a:rPr>
              <a:t>Linear Regression was used.</a:t>
            </a:r>
          </a:p>
          <a:p>
            <a:pPr marL="685800" lvl="2" indent="-91440">
              <a:spcBef>
                <a:spcPts val="1200"/>
              </a:spcBef>
              <a:buSzPct val="100000"/>
              <a:buFont typeface="Arial"/>
              <a:buChar char="•"/>
            </a:pPr>
            <a:r>
              <a:rPr lang="en-GB" sz="1100" dirty="0">
                <a:solidFill>
                  <a:srgbClr val="616161"/>
                </a:solidFill>
                <a:cs typeface="Arial" panose="020B0604020202020204" pitchFamily="34" charset="0"/>
              </a:rPr>
              <a:t>The  sales declined from  March 2021 to  March 2022 by more than 50% , which makes sense as it was during Covid . </a:t>
            </a:r>
          </a:p>
          <a:p>
            <a:pPr marL="228600" lvl="1" indent="-91440">
              <a:spcBef>
                <a:spcPts val="1200"/>
              </a:spcBef>
              <a:buSzPct val="100000"/>
              <a:buFont typeface="Arial"/>
              <a:buChar char="•"/>
            </a:pPr>
            <a:r>
              <a:rPr lang="en-GB" sz="1100" b="1" i="0" dirty="0">
                <a:solidFill>
                  <a:srgbClr val="616161"/>
                </a:solidFill>
                <a:cs typeface="Arial" panose="020B0604020202020204" pitchFamily="34" charset="0"/>
              </a:rPr>
              <a:t>Outliers: </a:t>
            </a:r>
            <a:r>
              <a:rPr lang="en-GB" sz="1100" i="0" dirty="0">
                <a:solidFill>
                  <a:srgbClr val="616161"/>
                </a:solidFill>
                <a:cs typeface="Arial" panose="020B0604020202020204" pitchFamily="34" charset="0"/>
              </a:rPr>
              <a:t>Outliers were detected using the interquartile range method and removed.</a:t>
            </a:r>
          </a:p>
          <a:p>
            <a:pPr marL="685800" lvl="2" indent="-91440">
              <a:spcBef>
                <a:spcPts val="1200"/>
              </a:spcBef>
              <a:buSzPct val="100000"/>
              <a:buFont typeface="Arial"/>
              <a:buChar char="•"/>
            </a:pPr>
            <a:r>
              <a:rPr lang="en-GB" sz="1100" i="0" dirty="0">
                <a:solidFill>
                  <a:srgbClr val="616161"/>
                </a:solidFill>
                <a:cs typeface="Arial" panose="020B0604020202020204" pitchFamily="34" charset="0"/>
              </a:rPr>
              <a:t>Data was visualized again after the outliers were removed.</a:t>
            </a:r>
            <a:endParaRPr lang="en-GB" sz="1100" b="1" i="0" dirty="0">
              <a:solidFill>
                <a:srgbClr val="616161"/>
              </a:solidFill>
              <a:cs typeface="Arial" panose="020B0604020202020204" pitchFamily="34" charset="0"/>
            </a:endParaRPr>
          </a:p>
          <a:p>
            <a:pPr marL="0" indent="0">
              <a:buNone/>
            </a:pPr>
            <a:r>
              <a:rPr lang="en-AT" sz="1100" dirty="0">
                <a:cs typeface="Arial" panose="020B0604020202020204" pitchFamily="34" charset="0"/>
              </a:rPr>
              <a:t>  </a:t>
            </a:r>
          </a:p>
        </p:txBody>
      </p:sp>
      <p:sp>
        <p:nvSpPr>
          <p:cNvPr id="4" name="Date Placeholder 3">
            <a:extLst>
              <a:ext uri="{FF2B5EF4-FFF2-40B4-BE49-F238E27FC236}">
                <a16:creationId xmlns:a16="http://schemas.microsoft.com/office/drawing/2014/main" id="{8EC13E32-8BCC-1FC5-8F35-280CD8BEE648}"/>
              </a:ext>
            </a:extLst>
          </p:cNvPr>
          <p:cNvSpPr>
            <a:spLocks noGrp="1"/>
          </p:cNvSpPr>
          <p:nvPr>
            <p:ph type="dt" sz="half" idx="10"/>
          </p:nvPr>
        </p:nvSpPr>
        <p:spPr/>
        <p:txBody>
          <a:bodyPr/>
          <a:lstStyle/>
          <a:p>
            <a:fld id="{57997BA6-BEF8-495F-ACCD-8D19769E4FC6}" type="datetime2">
              <a:rPr lang="en-US" smtClean="0"/>
              <a:t>Wednesday, July 24, 2024</a:t>
            </a:fld>
            <a:endParaRPr lang="en-US" dirty="0"/>
          </a:p>
        </p:txBody>
      </p:sp>
      <p:sp>
        <p:nvSpPr>
          <p:cNvPr id="5" name="Footer Placeholder 4">
            <a:extLst>
              <a:ext uri="{FF2B5EF4-FFF2-40B4-BE49-F238E27FC236}">
                <a16:creationId xmlns:a16="http://schemas.microsoft.com/office/drawing/2014/main" id="{BD715ACD-32CC-B8D4-A39F-5E2F707342D5}"/>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1436B97D-7897-1E00-1D1C-8C1E2E6D126E}"/>
              </a:ext>
            </a:extLst>
          </p:cNvPr>
          <p:cNvSpPr>
            <a:spLocks noGrp="1"/>
          </p:cNvSpPr>
          <p:nvPr>
            <p:ph type="sldNum" sz="quarter" idx="12"/>
          </p:nvPr>
        </p:nvSpPr>
        <p:spPr/>
        <p:txBody>
          <a:bodyPr/>
          <a:lstStyle/>
          <a:p>
            <a:fld id="{7BE69E03-4804-4553-A1EC-F089884EF50F}" type="slidenum">
              <a:rPr lang="en-US" smtClean="0"/>
              <a:t>6</a:t>
            </a:fld>
            <a:endParaRPr lang="en-US"/>
          </a:p>
        </p:txBody>
      </p:sp>
      <p:sp>
        <p:nvSpPr>
          <p:cNvPr id="7" name="TextBox 6">
            <a:extLst>
              <a:ext uri="{FF2B5EF4-FFF2-40B4-BE49-F238E27FC236}">
                <a16:creationId xmlns:a16="http://schemas.microsoft.com/office/drawing/2014/main" id="{3B829E84-241B-AA06-087B-24E418BD86C2}"/>
              </a:ext>
            </a:extLst>
          </p:cNvPr>
          <p:cNvSpPr txBox="1"/>
          <p:nvPr/>
        </p:nvSpPr>
        <p:spPr>
          <a:xfrm>
            <a:off x="3542097" y="1386038"/>
            <a:ext cx="184731" cy="369332"/>
          </a:xfrm>
          <a:prstGeom prst="rect">
            <a:avLst/>
          </a:prstGeom>
          <a:noFill/>
        </p:spPr>
        <p:txBody>
          <a:bodyPr wrap="none" rtlCol="0">
            <a:spAutoFit/>
          </a:bodyPr>
          <a:lstStyle/>
          <a:p>
            <a:endParaRPr lang="en-AT" dirty="0"/>
          </a:p>
        </p:txBody>
      </p:sp>
      <p:pic>
        <p:nvPicPr>
          <p:cNvPr id="8" name="Picture 7" descr="tmpof3eqrr3.png">
            <a:extLst>
              <a:ext uri="{FF2B5EF4-FFF2-40B4-BE49-F238E27FC236}">
                <a16:creationId xmlns:a16="http://schemas.microsoft.com/office/drawing/2014/main" id="{BB66AE18-0FB5-005B-34B5-A053A3DC06EC}"/>
              </a:ext>
            </a:extLst>
          </p:cNvPr>
          <p:cNvPicPr>
            <a:picLocks noChangeAspect="1"/>
          </p:cNvPicPr>
          <p:nvPr/>
        </p:nvPicPr>
        <p:blipFill>
          <a:blip r:embed="rId2"/>
          <a:stretch>
            <a:fillRect/>
          </a:stretch>
        </p:blipFill>
        <p:spPr>
          <a:xfrm>
            <a:off x="7080505" y="2090818"/>
            <a:ext cx="4190999" cy="3176126"/>
          </a:xfrm>
          <a:prstGeom prst="rect">
            <a:avLst/>
          </a:prstGeom>
        </p:spPr>
      </p:pic>
    </p:spTree>
    <p:extLst>
      <p:ext uri="{BB962C8B-B14F-4D97-AF65-F5344CB8AC3E}">
        <p14:creationId xmlns:p14="http://schemas.microsoft.com/office/powerpoint/2010/main" val="2507996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DD3C-22CB-6D83-4B99-F091D90AC09F}"/>
              </a:ext>
            </a:extLst>
          </p:cNvPr>
          <p:cNvSpPr>
            <a:spLocks noGrp="1"/>
          </p:cNvSpPr>
          <p:nvPr>
            <p:ph type="title"/>
          </p:nvPr>
        </p:nvSpPr>
        <p:spPr>
          <a:xfrm>
            <a:off x="767254" y="825993"/>
            <a:ext cx="10168969" cy="864695"/>
          </a:xfrm>
        </p:spPr>
        <p:txBody>
          <a:bodyPr/>
          <a:lstStyle/>
          <a:p>
            <a:pPr algn="ctr"/>
            <a:r>
              <a:rPr lang="en-AT" dirty="0"/>
              <a:t>Distribution of Quantity</a:t>
            </a:r>
          </a:p>
        </p:txBody>
      </p:sp>
      <p:sp>
        <p:nvSpPr>
          <p:cNvPr id="3" name="Content Placeholder 2">
            <a:extLst>
              <a:ext uri="{FF2B5EF4-FFF2-40B4-BE49-F238E27FC236}">
                <a16:creationId xmlns:a16="http://schemas.microsoft.com/office/drawing/2014/main" id="{436B3414-0BE7-C5F8-30D3-D848CD37E71F}"/>
              </a:ext>
            </a:extLst>
          </p:cNvPr>
          <p:cNvSpPr>
            <a:spLocks noGrp="1"/>
          </p:cNvSpPr>
          <p:nvPr>
            <p:ph sz="half" idx="1"/>
          </p:nvPr>
        </p:nvSpPr>
        <p:spPr/>
        <p:txBody>
          <a:bodyPr/>
          <a:lstStyle/>
          <a:p>
            <a:r>
              <a:rPr lang="en-GB" b="0" i="0" dirty="0">
                <a:effectLst/>
                <a:highlight>
                  <a:srgbClr val="FFFFFF"/>
                </a:highlight>
                <a:latin typeface="system-ui"/>
              </a:rPr>
              <a:t>The distribution is highly right-skewed, indicating that the majority of the quantity values are clustered towards the lower end of the range.</a:t>
            </a:r>
          </a:p>
          <a:p>
            <a:r>
              <a:rPr lang="en-GB" b="0" i="0" dirty="0">
                <a:effectLst/>
                <a:highlight>
                  <a:srgbClr val="FFFFFF"/>
                </a:highlight>
                <a:latin typeface="system-ui"/>
              </a:rPr>
              <a:t>There are noticeable outliers in the data, with quantities reaching up to 3500. </a:t>
            </a:r>
          </a:p>
          <a:p>
            <a:r>
              <a:rPr lang="en-GB" b="0" i="0" dirty="0">
                <a:effectLst/>
                <a:highlight>
                  <a:srgbClr val="FFFFFF"/>
                </a:highlight>
                <a:latin typeface="system-ui"/>
              </a:rPr>
              <a:t>These outliers could have a significant impact on the analysis and should be investigated further.</a:t>
            </a:r>
            <a:endParaRPr lang="en-AT" dirty="0"/>
          </a:p>
        </p:txBody>
      </p:sp>
      <p:sp>
        <p:nvSpPr>
          <p:cNvPr id="5" name="Date Placeholder 4">
            <a:extLst>
              <a:ext uri="{FF2B5EF4-FFF2-40B4-BE49-F238E27FC236}">
                <a16:creationId xmlns:a16="http://schemas.microsoft.com/office/drawing/2014/main" id="{89BCF5F4-4496-0A80-237F-FA7EA677FDA5}"/>
              </a:ext>
            </a:extLst>
          </p:cNvPr>
          <p:cNvSpPr>
            <a:spLocks noGrp="1"/>
          </p:cNvSpPr>
          <p:nvPr>
            <p:ph type="dt" sz="half" idx="10"/>
          </p:nvPr>
        </p:nvSpPr>
        <p:spPr/>
        <p:txBody>
          <a:bodyPr/>
          <a:lstStyle/>
          <a:p>
            <a:fld id="{003E0E29-2C79-4A2A-B61C-A21B8362A50A}" type="datetime2">
              <a:rPr lang="en-US" smtClean="0"/>
              <a:t>Wednesday, July 24, 2024</a:t>
            </a:fld>
            <a:endParaRPr lang="en-US"/>
          </a:p>
        </p:txBody>
      </p:sp>
      <p:sp>
        <p:nvSpPr>
          <p:cNvPr id="6" name="Footer Placeholder 5">
            <a:extLst>
              <a:ext uri="{FF2B5EF4-FFF2-40B4-BE49-F238E27FC236}">
                <a16:creationId xmlns:a16="http://schemas.microsoft.com/office/drawing/2014/main" id="{590147CB-44BE-C9C5-5A1A-0C80A2E25008}"/>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2142548-DE1B-9D0C-D623-384E77BAC7EB}"/>
              </a:ext>
            </a:extLst>
          </p:cNvPr>
          <p:cNvSpPr>
            <a:spLocks noGrp="1"/>
          </p:cNvSpPr>
          <p:nvPr>
            <p:ph type="sldNum" sz="quarter" idx="12"/>
          </p:nvPr>
        </p:nvSpPr>
        <p:spPr/>
        <p:txBody>
          <a:bodyPr/>
          <a:lstStyle/>
          <a:p>
            <a:fld id="{7BE69E03-4804-4553-A1EC-F089884EF50F}" type="slidenum">
              <a:rPr lang="en-US" smtClean="0"/>
              <a:t>7</a:t>
            </a:fld>
            <a:endParaRPr lang="en-US"/>
          </a:p>
        </p:txBody>
      </p:sp>
      <p:pic>
        <p:nvPicPr>
          <p:cNvPr id="1026" name="Picture 2">
            <a:extLst>
              <a:ext uri="{FF2B5EF4-FFF2-40B4-BE49-F238E27FC236}">
                <a16:creationId xmlns:a16="http://schemas.microsoft.com/office/drawing/2014/main" id="{A312FD23-FF41-8A2A-513A-5EC2A7B8F8C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783642" y="1531334"/>
            <a:ext cx="5180014" cy="4206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14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34A5D-33D2-94E8-B628-6CA01B996864}"/>
              </a:ext>
            </a:extLst>
          </p:cNvPr>
          <p:cNvSpPr>
            <a:spLocks noGrp="1"/>
          </p:cNvSpPr>
          <p:nvPr>
            <p:ph type="title"/>
          </p:nvPr>
        </p:nvSpPr>
        <p:spPr>
          <a:xfrm>
            <a:off x="2097741" y="977153"/>
            <a:ext cx="8835308" cy="1084729"/>
          </a:xfrm>
        </p:spPr>
        <p:txBody>
          <a:bodyPr>
            <a:normAutofit fontScale="90000"/>
          </a:bodyPr>
          <a:lstStyle/>
          <a:p>
            <a:r>
              <a:rPr lang="en-GB" sz="3600" i="0" dirty="0">
                <a:solidFill>
                  <a:srgbClr val="000000"/>
                </a:solidFill>
                <a:effectLst/>
                <a:highlight>
                  <a:srgbClr val="FFFFFF"/>
                </a:highlight>
                <a:latin typeface="+mj-lt"/>
              </a:rPr>
              <a:t>Quantity Distribution by Product Type</a:t>
            </a:r>
            <a:br>
              <a:rPr lang="en-GB" i="0" dirty="0">
                <a:solidFill>
                  <a:srgbClr val="000000"/>
                </a:solidFill>
                <a:effectLst/>
                <a:highlight>
                  <a:srgbClr val="FFFFFF"/>
                </a:highlight>
                <a:latin typeface="Helvetica Neue" panose="02000503000000020004" pitchFamily="2" charset="0"/>
              </a:rPr>
            </a:br>
            <a:endParaRPr lang="en-AT" dirty="0"/>
          </a:p>
        </p:txBody>
      </p:sp>
      <p:sp>
        <p:nvSpPr>
          <p:cNvPr id="4" name="Text Placeholder 3">
            <a:extLst>
              <a:ext uri="{FF2B5EF4-FFF2-40B4-BE49-F238E27FC236}">
                <a16:creationId xmlns:a16="http://schemas.microsoft.com/office/drawing/2014/main" id="{41FDE28B-8225-2AF7-3D16-9891CE4AAED7}"/>
              </a:ext>
            </a:extLst>
          </p:cNvPr>
          <p:cNvSpPr>
            <a:spLocks noGrp="1"/>
          </p:cNvSpPr>
          <p:nvPr>
            <p:ph type="body" sz="half" idx="2"/>
          </p:nvPr>
        </p:nvSpPr>
        <p:spPr>
          <a:xfrm>
            <a:off x="1479176" y="1488142"/>
            <a:ext cx="5665695" cy="4267200"/>
          </a:xfrm>
        </p:spPr>
        <p:txBody>
          <a:bodyPr>
            <a:normAutofit fontScale="92500" lnSpcReduction="10000"/>
          </a:bodyPr>
          <a:lstStyle/>
          <a:p>
            <a:r>
              <a:rPr lang="en-GB" sz="1000" b="1" dirty="0">
                <a:solidFill>
                  <a:srgbClr val="FF0000"/>
                </a:solidFill>
              </a:rPr>
              <a:t>Interpretation for WGR1:</a:t>
            </a:r>
          </a:p>
          <a:p>
            <a:pPr>
              <a:buFont typeface="Arial" panose="020B0604020202020204" pitchFamily="34" charset="0"/>
              <a:buChar char="•"/>
            </a:pPr>
            <a:r>
              <a:rPr lang="en-GB" sz="1000" b="1" dirty="0"/>
              <a:t>Highly Skewed Distribution:</a:t>
            </a:r>
            <a:endParaRPr lang="en-GB" sz="1000" dirty="0"/>
          </a:p>
          <a:p>
            <a:pPr marL="742950" lvl="1" indent="-285750">
              <a:buFont typeface="Arial" panose="020B0604020202020204" pitchFamily="34" charset="0"/>
              <a:buChar char="•"/>
            </a:pPr>
            <a:r>
              <a:rPr lang="en-GB" sz="1000" dirty="0"/>
              <a:t>The data distribution is highly skewed to the right, as evidenced by the long tail of outliers. This means that while most of the sales quantities for WGR1 are low, there are a few instances where the quantities are extremely high.</a:t>
            </a:r>
          </a:p>
          <a:p>
            <a:pPr>
              <a:buFont typeface="Arial" panose="020B0604020202020204" pitchFamily="34" charset="0"/>
              <a:buChar char="•"/>
            </a:pPr>
            <a:r>
              <a:rPr lang="en-GB" sz="1000" b="1" dirty="0"/>
              <a:t>Potential Data Anomalies:</a:t>
            </a:r>
            <a:endParaRPr lang="en-GB" sz="1000" dirty="0"/>
          </a:p>
          <a:p>
            <a:pPr marL="742950" lvl="1" indent="-285750">
              <a:buFont typeface="Arial" panose="020B0604020202020204" pitchFamily="34" charset="0"/>
              <a:buChar char="•"/>
            </a:pPr>
            <a:r>
              <a:rPr lang="en-GB" sz="1000" dirty="0"/>
              <a:t>The presence of many high outliers suggests potential data anomalies or special events. These could be large bulk orders or specific periods where sales were exceptionally high.</a:t>
            </a:r>
          </a:p>
          <a:p>
            <a:pPr>
              <a:buFont typeface="Arial" panose="020B0604020202020204" pitchFamily="34" charset="0"/>
              <a:buChar char="•"/>
            </a:pPr>
            <a:r>
              <a:rPr lang="en-GB" sz="1000" b="1" dirty="0"/>
              <a:t>Concentration of Low Values:</a:t>
            </a:r>
            <a:endParaRPr lang="en-GB" sz="1000" dirty="0"/>
          </a:p>
          <a:p>
            <a:pPr marL="742950" lvl="1" indent="-285750">
              <a:buFont typeface="Arial" panose="020B0604020202020204" pitchFamily="34" charset="0"/>
              <a:buChar char="•"/>
            </a:pPr>
            <a:r>
              <a:rPr lang="en-GB" sz="1000" dirty="0"/>
              <a:t>The narrow IQR and the short upper whisker show that the majority of the quantity values are concentrated around low numbers, which might indicate typical day-to-day sales quantities.</a:t>
            </a:r>
          </a:p>
          <a:p>
            <a:r>
              <a:rPr lang="en-GB" sz="1000" b="1" dirty="0">
                <a:solidFill>
                  <a:srgbClr val="FF0000"/>
                </a:solidFill>
              </a:rPr>
              <a:t>Interpretation for WGR2:</a:t>
            </a:r>
          </a:p>
          <a:p>
            <a:pPr>
              <a:buFont typeface="+mj-lt"/>
              <a:buAutoNum type="arabicPeriod"/>
            </a:pPr>
            <a:r>
              <a:rPr lang="en-GB" sz="1000" b="1" dirty="0"/>
              <a:t>54 Stands Out:</a:t>
            </a:r>
            <a:endParaRPr lang="en-GB" sz="1000" dirty="0"/>
          </a:p>
          <a:p>
            <a:pPr marL="742950" lvl="1" indent="-285750">
              <a:buFont typeface="+mj-lt"/>
              <a:buAutoNum type="arabicPeriod"/>
            </a:pPr>
            <a:r>
              <a:rPr lang="en-GB" sz="1000" b="1" dirty="0"/>
              <a:t>Higher Sales Quantity</a:t>
            </a:r>
            <a:r>
              <a:rPr lang="en-GB" sz="1000" dirty="0"/>
              <a:t>: 54 has a significantly higher median and range of typical sales quantities compared to other product types.</a:t>
            </a:r>
          </a:p>
          <a:p>
            <a:pPr marL="742950" lvl="1" indent="-285750">
              <a:buFont typeface="+mj-lt"/>
              <a:buAutoNum type="arabicPeriod"/>
            </a:pPr>
            <a:r>
              <a:rPr lang="en-GB" sz="1000" b="1" dirty="0"/>
              <a:t>Greater Variability</a:t>
            </a:r>
            <a:r>
              <a:rPr lang="en-GB" sz="1000" dirty="0"/>
              <a:t>: The larger IQR for 54 indicates more variability in the sales quantities, suggesting a broader range of typical sales volumes.</a:t>
            </a:r>
          </a:p>
          <a:p>
            <a:pPr>
              <a:buFont typeface="+mj-lt"/>
              <a:buAutoNum type="arabicPeriod"/>
            </a:pPr>
            <a:r>
              <a:rPr lang="en-GB" sz="1000" b="1" dirty="0"/>
              <a:t>Consistent Low Quantities for Other Products:</a:t>
            </a:r>
            <a:endParaRPr lang="en-GB" sz="1000" dirty="0"/>
          </a:p>
          <a:p>
            <a:pPr marL="742950" lvl="1" indent="-285750">
              <a:buFont typeface="+mj-lt"/>
              <a:buAutoNum type="arabicPeriod"/>
            </a:pPr>
            <a:r>
              <a:rPr lang="en-GB" sz="1000" dirty="0"/>
              <a:t>The other product types show consistent low median values and tight IQRs, indicating that their sales quantities are consistently low and less variable.</a:t>
            </a:r>
          </a:p>
          <a:p>
            <a:pPr>
              <a:buFont typeface="+mj-lt"/>
              <a:buAutoNum type="arabicPeriod"/>
            </a:pPr>
            <a:r>
              <a:rPr lang="en-GB" sz="1000" b="1" dirty="0"/>
              <a:t>Significant Outliers:</a:t>
            </a:r>
            <a:endParaRPr lang="en-GB" sz="1000" dirty="0"/>
          </a:p>
          <a:p>
            <a:pPr marL="742950" lvl="1" indent="-285750">
              <a:buFont typeface="+mj-lt"/>
              <a:buAutoNum type="arabicPeriod"/>
            </a:pPr>
            <a:r>
              <a:rPr lang="en-GB" sz="1000" dirty="0"/>
              <a:t>The presence of significant outliers for 54 and other product types suggests occasional large orders or sales events that deviate substantially from typical sales volumes.</a:t>
            </a:r>
          </a:p>
          <a:p>
            <a:endParaRPr lang="en-AT" dirty="0"/>
          </a:p>
        </p:txBody>
      </p:sp>
      <p:sp>
        <p:nvSpPr>
          <p:cNvPr id="5" name="Date Placeholder 4">
            <a:extLst>
              <a:ext uri="{FF2B5EF4-FFF2-40B4-BE49-F238E27FC236}">
                <a16:creationId xmlns:a16="http://schemas.microsoft.com/office/drawing/2014/main" id="{556CA6EB-4560-6DCA-A379-16D5ED0D23FD}"/>
              </a:ext>
            </a:extLst>
          </p:cNvPr>
          <p:cNvSpPr>
            <a:spLocks noGrp="1"/>
          </p:cNvSpPr>
          <p:nvPr>
            <p:ph type="dt" sz="half" idx="10"/>
          </p:nvPr>
        </p:nvSpPr>
        <p:spPr/>
        <p:txBody>
          <a:bodyPr/>
          <a:lstStyle/>
          <a:p>
            <a:fld id="{792630FD-0818-4065-B5FE-410552D9B1BC}" type="datetime2">
              <a:rPr lang="en-US" smtClean="0"/>
              <a:t>Wednesday, July 24, 2024</a:t>
            </a:fld>
            <a:endParaRPr lang="en-US"/>
          </a:p>
        </p:txBody>
      </p:sp>
      <p:sp>
        <p:nvSpPr>
          <p:cNvPr id="6" name="Footer Placeholder 5">
            <a:extLst>
              <a:ext uri="{FF2B5EF4-FFF2-40B4-BE49-F238E27FC236}">
                <a16:creationId xmlns:a16="http://schemas.microsoft.com/office/drawing/2014/main" id="{395C8692-F03C-6439-247F-AD5437273775}"/>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765912F-568D-70AA-C22B-1C6E19CA9D6C}"/>
              </a:ext>
            </a:extLst>
          </p:cNvPr>
          <p:cNvSpPr>
            <a:spLocks noGrp="1"/>
          </p:cNvSpPr>
          <p:nvPr>
            <p:ph type="sldNum" sz="quarter" idx="12"/>
          </p:nvPr>
        </p:nvSpPr>
        <p:spPr/>
        <p:txBody>
          <a:bodyPr/>
          <a:lstStyle/>
          <a:p>
            <a:fld id="{7BE69E03-4804-4553-A1EC-F089884EF50F}" type="slidenum">
              <a:rPr lang="en-US" smtClean="0"/>
              <a:t>8</a:t>
            </a:fld>
            <a:endParaRPr lang="en-US"/>
          </a:p>
        </p:txBody>
      </p:sp>
      <p:pic>
        <p:nvPicPr>
          <p:cNvPr id="2054" name="Picture 6">
            <a:extLst>
              <a:ext uri="{FF2B5EF4-FFF2-40B4-BE49-F238E27FC236}">
                <a16:creationId xmlns:a16="http://schemas.microsoft.com/office/drawing/2014/main" id="{6EBE3935-0B29-5904-81A4-908314399B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25553" y="1480522"/>
            <a:ext cx="4176279" cy="175944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47A5BD3F-91F1-8B76-C0E3-95FCC5D6E5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9632" y="3618038"/>
            <a:ext cx="4072200" cy="2133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7669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40F6B-EF78-095E-51A0-DFB201B8DA18}"/>
              </a:ext>
            </a:extLst>
          </p:cNvPr>
          <p:cNvSpPr>
            <a:spLocks noGrp="1"/>
          </p:cNvSpPr>
          <p:nvPr>
            <p:ph type="title"/>
          </p:nvPr>
        </p:nvSpPr>
        <p:spPr>
          <a:xfrm>
            <a:off x="555094" y="757087"/>
            <a:ext cx="10515601" cy="937653"/>
          </a:xfrm>
        </p:spPr>
        <p:txBody>
          <a:bodyPr>
            <a:normAutofit/>
          </a:bodyPr>
          <a:lstStyle/>
          <a:p>
            <a:r>
              <a:rPr lang="en-GB" sz="4000" i="0" dirty="0">
                <a:solidFill>
                  <a:srgbClr val="000000"/>
                </a:solidFill>
                <a:effectLst/>
                <a:highlight>
                  <a:srgbClr val="FFFFFF"/>
                </a:highlight>
                <a:latin typeface="+mj-lt"/>
              </a:rPr>
              <a:t>Quantity Distribution by Product Type</a:t>
            </a:r>
            <a:endParaRPr lang="en-AT" sz="4000" dirty="0"/>
          </a:p>
        </p:txBody>
      </p:sp>
      <p:sp>
        <p:nvSpPr>
          <p:cNvPr id="3" name="Content Placeholder 2">
            <a:extLst>
              <a:ext uri="{FF2B5EF4-FFF2-40B4-BE49-F238E27FC236}">
                <a16:creationId xmlns:a16="http://schemas.microsoft.com/office/drawing/2014/main" id="{167F58A4-F012-7D9B-E70E-552900A7F541}"/>
              </a:ext>
            </a:extLst>
          </p:cNvPr>
          <p:cNvSpPr>
            <a:spLocks noGrp="1"/>
          </p:cNvSpPr>
          <p:nvPr>
            <p:ph sz="half" idx="1"/>
          </p:nvPr>
        </p:nvSpPr>
        <p:spPr>
          <a:xfrm>
            <a:off x="420623" y="1825625"/>
            <a:ext cx="6168435" cy="4206382"/>
          </a:xfrm>
        </p:spPr>
        <p:txBody>
          <a:bodyPr>
            <a:normAutofit fontScale="77500" lnSpcReduction="20000"/>
          </a:bodyPr>
          <a:lstStyle/>
          <a:p>
            <a:r>
              <a:rPr lang="en-GB" sz="1000" b="1" dirty="0">
                <a:solidFill>
                  <a:srgbClr val="FF0000"/>
                </a:solidFill>
              </a:rPr>
              <a:t>Interpretation for WGR3:</a:t>
            </a:r>
          </a:p>
          <a:p>
            <a:pPr>
              <a:buFont typeface="+mj-lt"/>
              <a:buAutoNum type="arabicPeriod"/>
            </a:pPr>
            <a:r>
              <a:rPr lang="en-GB" sz="1000" b="1" dirty="0"/>
              <a:t>5600 Stands Out:</a:t>
            </a:r>
            <a:endParaRPr lang="en-GB" sz="1000" dirty="0"/>
          </a:p>
          <a:p>
            <a:pPr marL="742950" lvl="1" indent="-285750">
              <a:buFont typeface="+mj-lt"/>
              <a:buAutoNum type="arabicPeriod"/>
            </a:pPr>
            <a:r>
              <a:rPr lang="en-GB" sz="1000" b="1" dirty="0"/>
              <a:t>Higher Sales Quantity</a:t>
            </a:r>
            <a:r>
              <a:rPr lang="en-GB" sz="1000" dirty="0"/>
              <a:t>: 5600 has a significantly higher median and range of typical sales quantities compared to other product types.</a:t>
            </a:r>
          </a:p>
          <a:p>
            <a:pPr marL="742950" lvl="1" indent="-285750">
              <a:buFont typeface="+mj-lt"/>
              <a:buAutoNum type="arabicPeriod"/>
            </a:pPr>
            <a:r>
              <a:rPr lang="en-GB" sz="1000" b="1" dirty="0"/>
              <a:t>Greater Variability</a:t>
            </a:r>
            <a:r>
              <a:rPr lang="en-GB" sz="1000" dirty="0"/>
              <a:t>: The larger IQR for 5600 indicates more variability in the sales quantities, suggesting a broader range of typical sales volumes.</a:t>
            </a:r>
          </a:p>
          <a:p>
            <a:pPr>
              <a:buFont typeface="+mj-lt"/>
              <a:buAutoNum type="arabicPeriod"/>
            </a:pPr>
            <a:r>
              <a:rPr lang="en-GB" sz="1000" b="1" dirty="0"/>
              <a:t>Consistent Low Quantities for Other Products:</a:t>
            </a:r>
            <a:endParaRPr lang="en-GB" sz="1000" dirty="0"/>
          </a:p>
          <a:p>
            <a:pPr marL="742950" lvl="1" indent="-285750">
              <a:buFont typeface="+mj-lt"/>
              <a:buAutoNum type="arabicPeriod"/>
            </a:pPr>
            <a:r>
              <a:rPr lang="en-GB" sz="1000" dirty="0"/>
              <a:t>The other product types show consistent low median values and tight IQRs, indicating that their sales quantities are consistently low and less variable.</a:t>
            </a:r>
          </a:p>
          <a:p>
            <a:pPr>
              <a:buFont typeface="+mj-lt"/>
              <a:buAutoNum type="arabicPeriod"/>
            </a:pPr>
            <a:r>
              <a:rPr lang="en-GB" sz="1000" b="1" dirty="0"/>
              <a:t>Significant Outliers:</a:t>
            </a:r>
            <a:endParaRPr lang="en-GB" sz="1000" dirty="0"/>
          </a:p>
          <a:p>
            <a:pPr marL="742950" lvl="1" indent="-285750">
              <a:buFont typeface="+mj-lt"/>
              <a:buAutoNum type="arabicPeriod"/>
            </a:pPr>
            <a:r>
              <a:rPr lang="en-GB" sz="1000" dirty="0"/>
              <a:t>The presence of significant outliers for 5600 and other product types suggests occasional large orders or sales events that deviate substantially from typical sales volumes.</a:t>
            </a:r>
          </a:p>
          <a:p>
            <a:pPr marL="742950" lvl="1" indent="-285750">
              <a:buFont typeface="+mj-lt"/>
              <a:buAutoNum type="arabicPeriod"/>
            </a:pPr>
            <a:endParaRPr lang="en-GB" sz="1000" dirty="0"/>
          </a:p>
          <a:p>
            <a:r>
              <a:rPr lang="en-GB" sz="1000" b="1" dirty="0">
                <a:solidFill>
                  <a:srgbClr val="FF0000"/>
                </a:solidFill>
              </a:rPr>
              <a:t>Interpretation for WGR4:</a:t>
            </a:r>
          </a:p>
          <a:p>
            <a:pPr>
              <a:buFont typeface="+mj-lt"/>
              <a:buAutoNum type="arabicPeriod"/>
            </a:pPr>
            <a:r>
              <a:rPr lang="en-GB" sz="1000" b="1" dirty="0"/>
              <a:t>5602 Stands Out:</a:t>
            </a:r>
            <a:endParaRPr lang="en-GB" sz="1000" dirty="0"/>
          </a:p>
          <a:p>
            <a:pPr marL="742950" lvl="1" indent="-285750">
              <a:buFont typeface="+mj-lt"/>
              <a:buAutoNum type="arabicPeriod"/>
            </a:pPr>
            <a:r>
              <a:rPr lang="en-GB" sz="1000" b="1" dirty="0"/>
              <a:t>Higher Sales Quantity</a:t>
            </a:r>
            <a:r>
              <a:rPr lang="en-GB" sz="1000" dirty="0"/>
              <a:t>: 5602 has a significantly higher median and range of typical sales quantities compared to other product types.</a:t>
            </a:r>
          </a:p>
          <a:p>
            <a:pPr marL="742950" lvl="1" indent="-285750">
              <a:buFont typeface="+mj-lt"/>
              <a:buAutoNum type="arabicPeriod"/>
            </a:pPr>
            <a:r>
              <a:rPr lang="en-GB" sz="1000" b="1" dirty="0"/>
              <a:t>Greater Variability</a:t>
            </a:r>
            <a:r>
              <a:rPr lang="en-GB" sz="1000" dirty="0"/>
              <a:t>: The larger IQR for 5602 indicates more variability in the sales quantities, suggesting a broader range of typical sales volumes.</a:t>
            </a:r>
          </a:p>
          <a:p>
            <a:pPr>
              <a:buFont typeface="+mj-lt"/>
              <a:buAutoNum type="arabicPeriod"/>
            </a:pPr>
            <a:r>
              <a:rPr lang="en-GB" sz="1000" b="1" dirty="0"/>
              <a:t>Consistent Low Quantities for Other Products:</a:t>
            </a:r>
            <a:endParaRPr lang="en-GB" sz="1000" dirty="0"/>
          </a:p>
          <a:p>
            <a:pPr marL="742950" lvl="1" indent="-285750">
              <a:buFont typeface="+mj-lt"/>
              <a:buAutoNum type="arabicPeriod"/>
            </a:pPr>
            <a:r>
              <a:rPr lang="en-GB" sz="1000" dirty="0"/>
              <a:t>The other product types show consistent low median values and tight IQRs, indicating that their sales quantities are consistently low and less variable.</a:t>
            </a:r>
          </a:p>
          <a:p>
            <a:pPr>
              <a:buFont typeface="+mj-lt"/>
              <a:buAutoNum type="arabicPeriod"/>
            </a:pPr>
            <a:r>
              <a:rPr lang="en-GB" sz="1000" b="1" dirty="0"/>
              <a:t>Significant Outliers:</a:t>
            </a:r>
            <a:endParaRPr lang="en-GB" sz="1000" dirty="0"/>
          </a:p>
          <a:p>
            <a:pPr marL="742950" lvl="1" indent="-285750">
              <a:buFont typeface="+mj-lt"/>
              <a:buAutoNum type="arabicPeriod"/>
            </a:pPr>
            <a:r>
              <a:rPr lang="en-GB" sz="1000" dirty="0"/>
              <a:t>The presence of significant outliers for 5602 and other product types suggests occasional large orders or sales events that deviate substantially from typical sales volumes.</a:t>
            </a:r>
          </a:p>
          <a:p>
            <a:endParaRPr lang="en-AT" dirty="0"/>
          </a:p>
        </p:txBody>
      </p:sp>
      <p:sp>
        <p:nvSpPr>
          <p:cNvPr id="5" name="Date Placeholder 4">
            <a:extLst>
              <a:ext uri="{FF2B5EF4-FFF2-40B4-BE49-F238E27FC236}">
                <a16:creationId xmlns:a16="http://schemas.microsoft.com/office/drawing/2014/main" id="{56156D3C-5AEC-BD26-A93D-84E9E310DD58}"/>
              </a:ext>
            </a:extLst>
          </p:cNvPr>
          <p:cNvSpPr>
            <a:spLocks noGrp="1"/>
          </p:cNvSpPr>
          <p:nvPr>
            <p:ph type="dt" sz="half" idx="10"/>
          </p:nvPr>
        </p:nvSpPr>
        <p:spPr/>
        <p:txBody>
          <a:bodyPr/>
          <a:lstStyle/>
          <a:p>
            <a:fld id="{003E0E29-2C79-4A2A-B61C-A21B8362A50A}" type="datetime2">
              <a:rPr lang="en-US" smtClean="0"/>
              <a:t>Wednesday, July 24, 2024</a:t>
            </a:fld>
            <a:endParaRPr lang="en-US" dirty="0"/>
          </a:p>
        </p:txBody>
      </p:sp>
      <p:sp>
        <p:nvSpPr>
          <p:cNvPr id="6" name="Footer Placeholder 5">
            <a:extLst>
              <a:ext uri="{FF2B5EF4-FFF2-40B4-BE49-F238E27FC236}">
                <a16:creationId xmlns:a16="http://schemas.microsoft.com/office/drawing/2014/main" id="{D8DDDABE-FBC6-E1E2-BEE0-B6DD8CF51613}"/>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6C42381-B0A1-96FA-98EC-8DCE29E6DF2E}"/>
              </a:ext>
            </a:extLst>
          </p:cNvPr>
          <p:cNvSpPr>
            <a:spLocks noGrp="1"/>
          </p:cNvSpPr>
          <p:nvPr>
            <p:ph type="sldNum" sz="quarter" idx="12"/>
          </p:nvPr>
        </p:nvSpPr>
        <p:spPr/>
        <p:txBody>
          <a:bodyPr/>
          <a:lstStyle/>
          <a:p>
            <a:fld id="{7BE69E03-4804-4553-A1EC-F089884EF50F}" type="slidenum">
              <a:rPr lang="en-US" smtClean="0"/>
              <a:t>9</a:t>
            </a:fld>
            <a:endParaRPr lang="en-US"/>
          </a:p>
        </p:txBody>
      </p:sp>
      <p:pic>
        <p:nvPicPr>
          <p:cNvPr id="3074" name="Picture 2">
            <a:extLst>
              <a:ext uri="{FF2B5EF4-FFF2-40B4-BE49-F238E27FC236}">
                <a16:creationId xmlns:a16="http://schemas.microsoft.com/office/drawing/2014/main" id="{7DEAE6FE-6464-574D-ED9C-304512C390F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16490" y="1762405"/>
            <a:ext cx="4347166" cy="197922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7C60124-F41E-E596-9366-D05E443C9B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6964" y="3892132"/>
            <a:ext cx="4069259" cy="2139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525897"/>
      </p:ext>
    </p:extLst>
  </p:cSld>
  <p:clrMapOvr>
    <a:masterClrMapping/>
  </p:clrMapOvr>
</p:sld>
</file>

<file path=ppt/theme/theme1.xml><?xml version="1.0" encoding="utf-8"?>
<a:theme xmlns:a="http://schemas.openxmlformats.org/drawingml/2006/main" name="OffsetVTI">
  <a:themeElements>
    <a:clrScheme name="Office">
      <a:dk1>
        <a:srgbClr val="000000"/>
      </a:dk1>
      <a:lt1>
        <a:srgbClr val="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Dante">
      <a:majorFont>
        <a:latin typeface="Georgia Pro"/>
        <a:ea typeface=""/>
        <a:cs typeface=""/>
      </a:majorFont>
      <a:minorFont>
        <a:latin typeface="Georgi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818</TotalTime>
  <Words>1703</Words>
  <Application>Microsoft Macintosh PowerPoint</Application>
  <PresentationFormat>Widescreen</PresentationFormat>
  <Paragraphs>190</Paragraphs>
  <Slides>19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Aptos</vt:lpstr>
      <vt:lpstr>Arial</vt:lpstr>
      <vt:lpstr>Dante (Headings)2</vt:lpstr>
      <vt:lpstr>Georgia Pro</vt:lpstr>
      <vt:lpstr>Helvetica Neue</vt:lpstr>
      <vt:lpstr>Helvetica Neue Medium</vt:lpstr>
      <vt:lpstr>system-ui</vt:lpstr>
      <vt:lpstr>var(--jp-content-font-family)</vt:lpstr>
      <vt:lpstr>Wingdings 2</vt:lpstr>
      <vt:lpstr>OffsetVTI</vt:lpstr>
      <vt:lpstr> Predict Future Sales of an item</vt:lpstr>
      <vt:lpstr>Problem Statement:</vt:lpstr>
      <vt:lpstr>Data Science Pipeline</vt:lpstr>
      <vt:lpstr>Load Data</vt:lpstr>
      <vt:lpstr>Data Cleaning and Preparation</vt:lpstr>
      <vt:lpstr>      Exploratory Data Analysis</vt:lpstr>
      <vt:lpstr>Distribution of Quantity</vt:lpstr>
      <vt:lpstr>Quantity Distribution by Product Type </vt:lpstr>
      <vt:lpstr>Quantity Distribution by Product Type</vt:lpstr>
      <vt:lpstr>Outlier Analysis</vt:lpstr>
      <vt:lpstr>Impact of Promotions on Sales</vt:lpstr>
      <vt:lpstr>Temperature effect on Sales</vt:lpstr>
      <vt:lpstr>Checking for Stationarity, Seasonality and Trends</vt:lpstr>
      <vt:lpstr>Data Prepration</vt:lpstr>
      <vt:lpstr>Model Training</vt:lpstr>
      <vt:lpstr>Model Evaluation</vt:lpstr>
      <vt:lpstr>Forecast</vt:lpstr>
      <vt:lpstr> Next Steps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Predicting Future Sales of an item</dc:title>
  <dc:creator>Royden De Souza</dc:creator>
  <cp:lastModifiedBy>Royden De Souza</cp:lastModifiedBy>
  <cp:revision>77</cp:revision>
  <dcterms:created xsi:type="dcterms:W3CDTF">2024-07-18T23:59:46Z</dcterms:created>
  <dcterms:modified xsi:type="dcterms:W3CDTF">2024-07-24T23:07:24Z</dcterms:modified>
</cp:coreProperties>
</file>