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0"/>
  </p:notesMasterIdLst>
  <p:sldIdLst>
    <p:sldId id="256" r:id="rId2"/>
    <p:sldId id="258" r:id="rId3"/>
    <p:sldId id="259" r:id="rId4"/>
    <p:sldId id="260" r:id="rId5"/>
    <p:sldId id="263" r:id="rId6"/>
    <p:sldId id="262" r:id="rId7"/>
    <p:sldId id="261" r:id="rId8"/>
    <p:sldId id="267" r:id="rId9"/>
    <p:sldId id="273" r:id="rId10"/>
    <p:sldId id="274" r:id="rId11"/>
    <p:sldId id="270" r:id="rId12"/>
    <p:sldId id="264" r:id="rId13"/>
    <p:sldId id="265" r:id="rId14"/>
    <p:sldId id="271" r:id="rId15"/>
    <p:sldId id="272" r:id="rId16"/>
    <p:sldId id="275" r:id="rId17"/>
    <p:sldId id="276" r:id="rId18"/>
    <p:sldId id="266" r:id="rId19"/>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0"/>
    <p:restoredTop sz="94694"/>
  </p:normalViewPr>
  <p:slideViewPr>
    <p:cSldViewPr snapToGrid="0">
      <p:cViewPr varScale="1">
        <p:scale>
          <a:sx n="105" d="100"/>
          <a:sy n="105" d="100"/>
        </p:scale>
        <p:origin x="22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58674-88E5-4BFF-9F7C-3F4F124229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ABECB4-2E87-4360-A607-65410F8CA895}">
      <dgm:prSet/>
      <dgm:spPr/>
      <dgm:t>
        <a:bodyPr/>
        <a:lstStyle/>
        <a:p>
          <a:r>
            <a:rPr lang="en-US" b="0" i="0"/>
            <a:t>To build a data science pipeline to predict future sales of a product for the next month. </a:t>
          </a:r>
          <a:endParaRPr lang="en-US"/>
        </a:p>
      </dgm:t>
    </dgm:pt>
    <dgm:pt modelId="{17413594-C0DC-4B74-9FC2-8A71F3177055}" type="parTrans" cxnId="{C0EF7D8C-8C91-46A6-922F-9921BE45E6AF}">
      <dgm:prSet/>
      <dgm:spPr/>
      <dgm:t>
        <a:bodyPr/>
        <a:lstStyle/>
        <a:p>
          <a:endParaRPr lang="en-US"/>
        </a:p>
      </dgm:t>
    </dgm:pt>
    <dgm:pt modelId="{CDA52370-CBA7-4C7B-BDB1-805BB0E2636F}" type="sibTrans" cxnId="{C0EF7D8C-8C91-46A6-922F-9921BE45E6AF}">
      <dgm:prSet/>
      <dgm:spPr/>
      <dgm:t>
        <a:bodyPr/>
        <a:lstStyle/>
        <a:p>
          <a:endParaRPr lang="en-US"/>
        </a:p>
      </dgm:t>
    </dgm:pt>
    <dgm:pt modelId="{9E642B75-0392-407F-8A9B-3245E7A89106}">
      <dgm:prSet/>
      <dgm:spPr/>
      <dgm:t>
        <a:bodyPr/>
        <a:lstStyle/>
        <a:p>
          <a:r>
            <a:rPr lang="en-US" b="0" i="0"/>
            <a:t>This pipeline will include essential components like data loading, data preparation, model training, and forecasting. </a:t>
          </a:r>
          <a:endParaRPr lang="en-US"/>
        </a:p>
      </dgm:t>
    </dgm:pt>
    <dgm:pt modelId="{A375957C-8542-47C4-A903-B1280ABE6474}" type="parTrans" cxnId="{6AFBBEB6-A495-4BFD-8D91-EF848550FC6B}">
      <dgm:prSet/>
      <dgm:spPr/>
      <dgm:t>
        <a:bodyPr/>
        <a:lstStyle/>
        <a:p>
          <a:endParaRPr lang="en-US"/>
        </a:p>
      </dgm:t>
    </dgm:pt>
    <dgm:pt modelId="{D4C954E1-4906-4ED4-A193-1745AF7E5805}" type="sibTrans" cxnId="{6AFBBEB6-A495-4BFD-8D91-EF848550FC6B}">
      <dgm:prSet/>
      <dgm:spPr/>
      <dgm:t>
        <a:bodyPr/>
        <a:lstStyle/>
        <a:p>
          <a:endParaRPr lang="en-US"/>
        </a:p>
      </dgm:t>
    </dgm:pt>
    <dgm:pt modelId="{1F8299F2-C545-406A-9D61-574D5E68A7D7}">
      <dgm:prSet/>
      <dgm:spPr/>
      <dgm:t>
        <a:bodyPr/>
        <a:lstStyle/>
        <a:p>
          <a:r>
            <a:rPr lang="en-US" b="0" i="0"/>
            <a:t>By following these steps, we can gain valuable insights into future sales trends and make informed business decisions.</a:t>
          </a:r>
          <a:endParaRPr lang="en-US"/>
        </a:p>
      </dgm:t>
    </dgm:pt>
    <dgm:pt modelId="{4ED7580E-DA8E-4A9C-AD7B-55D11DD9BF49}" type="parTrans" cxnId="{AFA7C3E1-26CE-40A3-9F95-F7916BFAAA40}">
      <dgm:prSet/>
      <dgm:spPr/>
      <dgm:t>
        <a:bodyPr/>
        <a:lstStyle/>
        <a:p>
          <a:endParaRPr lang="en-US"/>
        </a:p>
      </dgm:t>
    </dgm:pt>
    <dgm:pt modelId="{E25A79F1-C9CA-4909-A71D-FDB893B74F1E}" type="sibTrans" cxnId="{AFA7C3E1-26CE-40A3-9F95-F7916BFAAA40}">
      <dgm:prSet/>
      <dgm:spPr/>
      <dgm:t>
        <a:bodyPr/>
        <a:lstStyle/>
        <a:p>
          <a:endParaRPr lang="en-US"/>
        </a:p>
      </dgm:t>
    </dgm:pt>
    <dgm:pt modelId="{BFA3FD20-CD57-47CC-8A9E-5F7682B8764D}" type="pres">
      <dgm:prSet presAssocID="{F7F58674-88E5-4BFF-9F7C-3F4F124229BE}" presName="root" presStyleCnt="0">
        <dgm:presLayoutVars>
          <dgm:dir/>
          <dgm:resizeHandles val="exact"/>
        </dgm:presLayoutVars>
      </dgm:prSet>
      <dgm:spPr/>
    </dgm:pt>
    <dgm:pt modelId="{217A06BE-B64B-46C8-9ADD-3A1C399FB9CE}" type="pres">
      <dgm:prSet presAssocID="{72ABECB4-2E87-4360-A607-65410F8CA895}" presName="compNode" presStyleCnt="0"/>
      <dgm:spPr/>
    </dgm:pt>
    <dgm:pt modelId="{F1DAFB68-8FCB-4898-83AE-06FD220B590C}" type="pres">
      <dgm:prSet presAssocID="{72ABECB4-2E87-4360-A607-65410F8CA895}" presName="bgRect" presStyleLbl="bgShp" presStyleIdx="0" presStyleCnt="3"/>
      <dgm:spPr/>
    </dgm:pt>
    <dgm:pt modelId="{C1578E53-018B-4D59-A889-A64569358A80}" type="pres">
      <dgm:prSet presAssocID="{72ABECB4-2E87-4360-A607-65410F8CA8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0D5C2CD-B262-439C-A789-9E4B479B79B0}" type="pres">
      <dgm:prSet presAssocID="{72ABECB4-2E87-4360-A607-65410F8CA895}" presName="spaceRect" presStyleCnt="0"/>
      <dgm:spPr/>
    </dgm:pt>
    <dgm:pt modelId="{37578E23-1678-4378-8BCF-F4D4948E84AD}" type="pres">
      <dgm:prSet presAssocID="{72ABECB4-2E87-4360-A607-65410F8CA895}" presName="parTx" presStyleLbl="revTx" presStyleIdx="0" presStyleCnt="3">
        <dgm:presLayoutVars>
          <dgm:chMax val="0"/>
          <dgm:chPref val="0"/>
        </dgm:presLayoutVars>
      </dgm:prSet>
      <dgm:spPr/>
    </dgm:pt>
    <dgm:pt modelId="{30F08089-F646-48E3-8480-2603BDE8EAF3}" type="pres">
      <dgm:prSet presAssocID="{CDA52370-CBA7-4C7B-BDB1-805BB0E2636F}" presName="sibTrans" presStyleCnt="0"/>
      <dgm:spPr/>
    </dgm:pt>
    <dgm:pt modelId="{F73C0424-B07A-4E8C-B14D-1BD9B2D56AA4}" type="pres">
      <dgm:prSet presAssocID="{9E642B75-0392-407F-8A9B-3245E7A89106}" presName="compNode" presStyleCnt="0"/>
      <dgm:spPr/>
    </dgm:pt>
    <dgm:pt modelId="{652EF2F1-143E-4630-B7B8-A980587EAD5B}" type="pres">
      <dgm:prSet presAssocID="{9E642B75-0392-407F-8A9B-3245E7A89106}" presName="bgRect" presStyleLbl="bgShp" presStyleIdx="1" presStyleCnt="3"/>
      <dgm:spPr/>
    </dgm:pt>
    <dgm:pt modelId="{48E9D6C3-C6EE-4099-923C-C658DECEDC27}" type="pres">
      <dgm:prSet presAssocID="{9E642B75-0392-407F-8A9B-3245E7A891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F6F9473-1E77-4C3E-BD1D-0982662E6C30}" type="pres">
      <dgm:prSet presAssocID="{9E642B75-0392-407F-8A9B-3245E7A89106}" presName="spaceRect" presStyleCnt="0"/>
      <dgm:spPr/>
    </dgm:pt>
    <dgm:pt modelId="{47C6F4F6-B581-4526-ACBA-438E649C115F}" type="pres">
      <dgm:prSet presAssocID="{9E642B75-0392-407F-8A9B-3245E7A89106}" presName="parTx" presStyleLbl="revTx" presStyleIdx="1" presStyleCnt="3">
        <dgm:presLayoutVars>
          <dgm:chMax val="0"/>
          <dgm:chPref val="0"/>
        </dgm:presLayoutVars>
      </dgm:prSet>
      <dgm:spPr/>
    </dgm:pt>
    <dgm:pt modelId="{43A653FC-8633-4136-9742-8C041B76ECAA}" type="pres">
      <dgm:prSet presAssocID="{D4C954E1-4906-4ED4-A193-1745AF7E5805}" presName="sibTrans" presStyleCnt="0"/>
      <dgm:spPr/>
    </dgm:pt>
    <dgm:pt modelId="{4FC21B11-552F-4A37-AB48-39958E393A87}" type="pres">
      <dgm:prSet presAssocID="{1F8299F2-C545-406A-9D61-574D5E68A7D7}" presName="compNode" presStyleCnt="0"/>
      <dgm:spPr/>
    </dgm:pt>
    <dgm:pt modelId="{866C1047-1DA8-467E-B8F4-B072F963B7E8}" type="pres">
      <dgm:prSet presAssocID="{1F8299F2-C545-406A-9D61-574D5E68A7D7}" presName="bgRect" presStyleLbl="bgShp" presStyleIdx="2" presStyleCnt="3"/>
      <dgm:spPr/>
    </dgm:pt>
    <dgm:pt modelId="{7FE5DFF3-C13B-4580-926F-D7A0F1AB1005}" type="pres">
      <dgm:prSet presAssocID="{1F8299F2-C545-406A-9D61-574D5E68A7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2963F663-40EF-4272-84F5-E9DFB9F9F21E}" type="pres">
      <dgm:prSet presAssocID="{1F8299F2-C545-406A-9D61-574D5E68A7D7}" presName="spaceRect" presStyleCnt="0"/>
      <dgm:spPr/>
    </dgm:pt>
    <dgm:pt modelId="{59544F17-8939-480C-A3DC-ACA77FA1823B}" type="pres">
      <dgm:prSet presAssocID="{1F8299F2-C545-406A-9D61-574D5E68A7D7}" presName="parTx" presStyleLbl="revTx" presStyleIdx="2" presStyleCnt="3">
        <dgm:presLayoutVars>
          <dgm:chMax val="0"/>
          <dgm:chPref val="0"/>
        </dgm:presLayoutVars>
      </dgm:prSet>
      <dgm:spPr/>
    </dgm:pt>
  </dgm:ptLst>
  <dgm:cxnLst>
    <dgm:cxn modelId="{85A7D545-A2B6-40FB-B2C0-0AE5F8EF52C1}" type="presOf" srcId="{9E642B75-0392-407F-8A9B-3245E7A89106}" destId="{47C6F4F6-B581-4526-ACBA-438E649C115F}" srcOrd="0" destOrd="0" presId="urn:microsoft.com/office/officeart/2018/2/layout/IconVerticalSolidList"/>
    <dgm:cxn modelId="{C0EF7D8C-8C91-46A6-922F-9921BE45E6AF}" srcId="{F7F58674-88E5-4BFF-9F7C-3F4F124229BE}" destId="{72ABECB4-2E87-4360-A607-65410F8CA895}" srcOrd="0" destOrd="0" parTransId="{17413594-C0DC-4B74-9FC2-8A71F3177055}" sibTransId="{CDA52370-CBA7-4C7B-BDB1-805BB0E2636F}"/>
    <dgm:cxn modelId="{6AFBBEB6-A495-4BFD-8D91-EF848550FC6B}" srcId="{F7F58674-88E5-4BFF-9F7C-3F4F124229BE}" destId="{9E642B75-0392-407F-8A9B-3245E7A89106}" srcOrd="1" destOrd="0" parTransId="{A375957C-8542-47C4-A903-B1280ABE6474}" sibTransId="{D4C954E1-4906-4ED4-A193-1745AF7E5805}"/>
    <dgm:cxn modelId="{C29B21BD-6061-46F7-B99F-24CA295F766F}" type="presOf" srcId="{72ABECB4-2E87-4360-A607-65410F8CA895}" destId="{37578E23-1678-4378-8BCF-F4D4948E84AD}" srcOrd="0" destOrd="0" presId="urn:microsoft.com/office/officeart/2018/2/layout/IconVerticalSolidList"/>
    <dgm:cxn modelId="{AFA7C3E1-26CE-40A3-9F95-F7916BFAAA40}" srcId="{F7F58674-88E5-4BFF-9F7C-3F4F124229BE}" destId="{1F8299F2-C545-406A-9D61-574D5E68A7D7}" srcOrd="2" destOrd="0" parTransId="{4ED7580E-DA8E-4A9C-AD7B-55D11DD9BF49}" sibTransId="{E25A79F1-C9CA-4909-A71D-FDB893B74F1E}"/>
    <dgm:cxn modelId="{4670D5EC-2701-4D5F-A590-CA393AE39723}" type="presOf" srcId="{F7F58674-88E5-4BFF-9F7C-3F4F124229BE}" destId="{BFA3FD20-CD57-47CC-8A9E-5F7682B8764D}" srcOrd="0" destOrd="0" presId="urn:microsoft.com/office/officeart/2018/2/layout/IconVerticalSolidList"/>
    <dgm:cxn modelId="{09FB31F2-2042-4074-8D1E-4BC69FAF4E95}" type="presOf" srcId="{1F8299F2-C545-406A-9D61-574D5E68A7D7}" destId="{59544F17-8939-480C-A3DC-ACA77FA1823B}" srcOrd="0" destOrd="0" presId="urn:microsoft.com/office/officeart/2018/2/layout/IconVerticalSolidList"/>
    <dgm:cxn modelId="{3F594F5D-513E-432C-9ED6-1BA246002C7C}" type="presParOf" srcId="{BFA3FD20-CD57-47CC-8A9E-5F7682B8764D}" destId="{217A06BE-B64B-46C8-9ADD-3A1C399FB9CE}" srcOrd="0" destOrd="0" presId="urn:microsoft.com/office/officeart/2018/2/layout/IconVerticalSolidList"/>
    <dgm:cxn modelId="{25B74F45-47CD-4714-879F-E1746E380A73}" type="presParOf" srcId="{217A06BE-B64B-46C8-9ADD-3A1C399FB9CE}" destId="{F1DAFB68-8FCB-4898-83AE-06FD220B590C}" srcOrd="0" destOrd="0" presId="urn:microsoft.com/office/officeart/2018/2/layout/IconVerticalSolidList"/>
    <dgm:cxn modelId="{58488831-88D1-4463-BC35-47A88521FADC}" type="presParOf" srcId="{217A06BE-B64B-46C8-9ADD-3A1C399FB9CE}" destId="{C1578E53-018B-4D59-A889-A64569358A80}" srcOrd="1" destOrd="0" presId="urn:microsoft.com/office/officeart/2018/2/layout/IconVerticalSolidList"/>
    <dgm:cxn modelId="{8B5B0A67-ED1B-408A-96E0-A3BAD784D75C}" type="presParOf" srcId="{217A06BE-B64B-46C8-9ADD-3A1C399FB9CE}" destId="{90D5C2CD-B262-439C-A789-9E4B479B79B0}" srcOrd="2" destOrd="0" presId="urn:microsoft.com/office/officeart/2018/2/layout/IconVerticalSolidList"/>
    <dgm:cxn modelId="{1AAD6889-BA3C-40E6-962C-17FD7D1A4614}" type="presParOf" srcId="{217A06BE-B64B-46C8-9ADD-3A1C399FB9CE}" destId="{37578E23-1678-4378-8BCF-F4D4948E84AD}" srcOrd="3" destOrd="0" presId="urn:microsoft.com/office/officeart/2018/2/layout/IconVerticalSolidList"/>
    <dgm:cxn modelId="{B28F81AE-452A-446B-9465-8068B1888E9B}" type="presParOf" srcId="{BFA3FD20-CD57-47CC-8A9E-5F7682B8764D}" destId="{30F08089-F646-48E3-8480-2603BDE8EAF3}" srcOrd="1" destOrd="0" presId="urn:microsoft.com/office/officeart/2018/2/layout/IconVerticalSolidList"/>
    <dgm:cxn modelId="{4AD962D4-5F89-4E42-B508-992D54189325}" type="presParOf" srcId="{BFA3FD20-CD57-47CC-8A9E-5F7682B8764D}" destId="{F73C0424-B07A-4E8C-B14D-1BD9B2D56AA4}" srcOrd="2" destOrd="0" presId="urn:microsoft.com/office/officeart/2018/2/layout/IconVerticalSolidList"/>
    <dgm:cxn modelId="{C9829F8C-AF11-4385-A837-CB2BB46FB99C}" type="presParOf" srcId="{F73C0424-B07A-4E8C-B14D-1BD9B2D56AA4}" destId="{652EF2F1-143E-4630-B7B8-A980587EAD5B}" srcOrd="0" destOrd="0" presId="urn:microsoft.com/office/officeart/2018/2/layout/IconVerticalSolidList"/>
    <dgm:cxn modelId="{51DD037A-65BE-4B2C-9C9D-E2FF2AD5EE0B}" type="presParOf" srcId="{F73C0424-B07A-4E8C-B14D-1BD9B2D56AA4}" destId="{48E9D6C3-C6EE-4099-923C-C658DECEDC27}" srcOrd="1" destOrd="0" presId="urn:microsoft.com/office/officeart/2018/2/layout/IconVerticalSolidList"/>
    <dgm:cxn modelId="{59DFF27C-DFF0-4BEA-AA7A-EBAFB8CD95ED}" type="presParOf" srcId="{F73C0424-B07A-4E8C-B14D-1BD9B2D56AA4}" destId="{EF6F9473-1E77-4C3E-BD1D-0982662E6C30}" srcOrd="2" destOrd="0" presId="urn:microsoft.com/office/officeart/2018/2/layout/IconVerticalSolidList"/>
    <dgm:cxn modelId="{909463D3-9CD2-4CD5-9C68-8BB42C030B7F}" type="presParOf" srcId="{F73C0424-B07A-4E8C-B14D-1BD9B2D56AA4}" destId="{47C6F4F6-B581-4526-ACBA-438E649C115F}" srcOrd="3" destOrd="0" presId="urn:microsoft.com/office/officeart/2018/2/layout/IconVerticalSolidList"/>
    <dgm:cxn modelId="{1843BC69-FC43-4D80-ACCE-9D14B4069090}" type="presParOf" srcId="{BFA3FD20-CD57-47CC-8A9E-5F7682B8764D}" destId="{43A653FC-8633-4136-9742-8C041B76ECAA}" srcOrd="3" destOrd="0" presId="urn:microsoft.com/office/officeart/2018/2/layout/IconVerticalSolidList"/>
    <dgm:cxn modelId="{CE421DB6-2881-4A32-B059-08B2DB5B4725}" type="presParOf" srcId="{BFA3FD20-CD57-47CC-8A9E-5F7682B8764D}" destId="{4FC21B11-552F-4A37-AB48-39958E393A87}" srcOrd="4" destOrd="0" presId="urn:microsoft.com/office/officeart/2018/2/layout/IconVerticalSolidList"/>
    <dgm:cxn modelId="{B3C3C07B-DF32-4B29-9DA1-408AD87F7B53}" type="presParOf" srcId="{4FC21B11-552F-4A37-AB48-39958E393A87}" destId="{866C1047-1DA8-467E-B8F4-B072F963B7E8}" srcOrd="0" destOrd="0" presId="urn:microsoft.com/office/officeart/2018/2/layout/IconVerticalSolidList"/>
    <dgm:cxn modelId="{6B418F28-EFE1-4218-A4A5-1887B9EDE119}" type="presParOf" srcId="{4FC21B11-552F-4A37-AB48-39958E393A87}" destId="{7FE5DFF3-C13B-4580-926F-D7A0F1AB1005}" srcOrd="1" destOrd="0" presId="urn:microsoft.com/office/officeart/2018/2/layout/IconVerticalSolidList"/>
    <dgm:cxn modelId="{0D090E69-0D7F-408F-A673-BBD23F8D0242}" type="presParOf" srcId="{4FC21B11-552F-4A37-AB48-39958E393A87}" destId="{2963F663-40EF-4272-84F5-E9DFB9F9F21E}" srcOrd="2" destOrd="0" presId="urn:microsoft.com/office/officeart/2018/2/layout/IconVerticalSolidList"/>
    <dgm:cxn modelId="{02B88EC8-DA7A-4B7B-9C69-5B9EAD78712C}" type="presParOf" srcId="{4FC21B11-552F-4A37-AB48-39958E393A87}" destId="{59544F17-8939-480C-A3DC-ACA77FA182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9ECB83-9159-4B73-BCA3-608146643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9407-D78A-4555-97EE-503BA12569C5}">
      <dgm:prSet/>
      <dgm:spPr/>
      <dgm:t>
        <a:bodyPr/>
        <a:lstStyle/>
        <a:p>
          <a:r>
            <a:rPr lang="en-GB"/>
            <a:t>Load data</a:t>
          </a:r>
          <a:endParaRPr lang="en-US"/>
        </a:p>
      </dgm:t>
    </dgm:pt>
    <dgm:pt modelId="{3DBA14E3-63CF-4549-A284-4FEAAB1DFACB}" type="parTrans" cxnId="{CB06B05F-7FC7-4BF0-9713-74A9B5F6F578}">
      <dgm:prSet/>
      <dgm:spPr/>
      <dgm:t>
        <a:bodyPr/>
        <a:lstStyle/>
        <a:p>
          <a:endParaRPr lang="en-US"/>
        </a:p>
      </dgm:t>
    </dgm:pt>
    <dgm:pt modelId="{E9C0D239-860C-4A96-AE54-6134287638FB}" type="sibTrans" cxnId="{CB06B05F-7FC7-4BF0-9713-74A9B5F6F578}">
      <dgm:prSet/>
      <dgm:spPr/>
      <dgm:t>
        <a:bodyPr/>
        <a:lstStyle/>
        <a:p>
          <a:endParaRPr lang="en-US"/>
        </a:p>
      </dgm:t>
    </dgm:pt>
    <dgm:pt modelId="{5C72A93E-BEC7-440A-AD03-1925230588A2}">
      <dgm:prSet/>
      <dgm:spPr/>
      <dgm:t>
        <a:bodyPr/>
        <a:lstStyle/>
        <a:p>
          <a:r>
            <a:rPr lang="en-GB"/>
            <a:t>Prepare data</a:t>
          </a:r>
          <a:endParaRPr lang="en-US"/>
        </a:p>
      </dgm:t>
    </dgm:pt>
    <dgm:pt modelId="{0083E21A-9344-472A-A774-41DF59088E83}" type="parTrans" cxnId="{0AF6250B-18F5-45E7-B766-76E4C683B903}">
      <dgm:prSet/>
      <dgm:spPr/>
      <dgm:t>
        <a:bodyPr/>
        <a:lstStyle/>
        <a:p>
          <a:endParaRPr lang="en-US"/>
        </a:p>
      </dgm:t>
    </dgm:pt>
    <dgm:pt modelId="{1647C9EA-DFFD-4FC5-8D9E-13EC820E9B76}" type="sibTrans" cxnId="{0AF6250B-18F5-45E7-B766-76E4C683B903}">
      <dgm:prSet/>
      <dgm:spPr/>
      <dgm:t>
        <a:bodyPr/>
        <a:lstStyle/>
        <a:p>
          <a:endParaRPr lang="en-US"/>
        </a:p>
      </dgm:t>
    </dgm:pt>
    <dgm:pt modelId="{F30A5980-6635-4754-9A9E-F12FF5046AE7}">
      <dgm:prSet/>
      <dgm:spPr/>
      <dgm:t>
        <a:bodyPr/>
        <a:lstStyle/>
        <a:p>
          <a:r>
            <a:rPr lang="en-GB"/>
            <a:t>Train model</a:t>
          </a:r>
          <a:endParaRPr lang="en-US"/>
        </a:p>
      </dgm:t>
    </dgm:pt>
    <dgm:pt modelId="{F282AB19-9472-4CB5-8309-A82874281889}" type="parTrans" cxnId="{6C685405-006F-4A22-9946-3FEBE141D427}">
      <dgm:prSet/>
      <dgm:spPr/>
      <dgm:t>
        <a:bodyPr/>
        <a:lstStyle/>
        <a:p>
          <a:endParaRPr lang="en-US"/>
        </a:p>
      </dgm:t>
    </dgm:pt>
    <dgm:pt modelId="{5772F865-299E-4E36-A7F1-226538F6543E}" type="sibTrans" cxnId="{6C685405-006F-4A22-9946-3FEBE141D427}">
      <dgm:prSet/>
      <dgm:spPr/>
      <dgm:t>
        <a:bodyPr/>
        <a:lstStyle/>
        <a:p>
          <a:endParaRPr lang="en-US"/>
        </a:p>
      </dgm:t>
    </dgm:pt>
    <dgm:pt modelId="{F40D1BA8-CCDE-4517-862D-E085EC26A572}">
      <dgm:prSet/>
      <dgm:spPr/>
      <dgm:t>
        <a:bodyPr/>
        <a:lstStyle/>
        <a:p>
          <a:r>
            <a:rPr lang="en-GB"/>
            <a:t>Forecast</a:t>
          </a:r>
          <a:endParaRPr lang="en-US"/>
        </a:p>
      </dgm:t>
    </dgm:pt>
    <dgm:pt modelId="{0E433F68-0B2D-430B-BCD6-4D62097B4645}" type="parTrans" cxnId="{C821B401-84AD-464E-B40D-DC4F32C24F86}">
      <dgm:prSet/>
      <dgm:spPr/>
      <dgm:t>
        <a:bodyPr/>
        <a:lstStyle/>
        <a:p>
          <a:endParaRPr lang="en-US"/>
        </a:p>
      </dgm:t>
    </dgm:pt>
    <dgm:pt modelId="{7525D87E-97AC-4A94-A1B4-37CB3D1F8B5A}" type="sibTrans" cxnId="{C821B401-84AD-464E-B40D-DC4F32C24F86}">
      <dgm:prSet/>
      <dgm:spPr/>
      <dgm:t>
        <a:bodyPr/>
        <a:lstStyle/>
        <a:p>
          <a:endParaRPr lang="en-US"/>
        </a:p>
      </dgm:t>
    </dgm:pt>
    <dgm:pt modelId="{58570623-11E0-4272-8BBB-F3B5913CCAF9}" type="pres">
      <dgm:prSet presAssocID="{5E9ECB83-9159-4B73-BCA3-608146643418}" presName="root" presStyleCnt="0">
        <dgm:presLayoutVars>
          <dgm:dir/>
          <dgm:resizeHandles val="exact"/>
        </dgm:presLayoutVars>
      </dgm:prSet>
      <dgm:spPr/>
    </dgm:pt>
    <dgm:pt modelId="{F281CEC0-48B5-44E4-966E-53BD37A506CB}" type="pres">
      <dgm:prSet presAssocID="{D5BE9407-D78A-4555-97EE-503BA12569C5}" presName="compNode" presStyleCnt="0"/>
      <dgm:spPr/>
    </dgm:pt>
    <dgm:pt modelId="{557EE4FE-9FCE-426E-8EF2-62C285EC6548}" type="pres">
      <dgm:prSet presAssocID="{D5BE9407-D78A-4555-97EE-503BA12569C5}" presName="bgRect" presStyleLbl="bgShp" presStyleIdx="0" presStyleCnt="4"/>
      <dgm:spPr/>
    </dgm:pt>
    <dgm:pt modelId="{264030FD-3B3B-4924-81E0-2BE5113E93C4}" type="pres">
      <dgm:prSet presAssocID="{D5BE9407-D78A-4555-97EE-503BA12569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30F9E6E-624B-41F2-8A08-7954278F5721}" type="pres">
      <dgm:prSet presAssocID="{D5BE9407-D78A-4555-97EE-503BA12569C5}" presName="spaceRect" presStyleCnt="0"/>
      <dgm:spPr/>
    </dgm:pt>
    <dgm:pt modelId="{FF5860C1-2768-42B0-BB80-1397B6545373}" type="pres">
      <dgm:prSet presAssocID="{D5BE9407-D78A-4555-97EE-503BA12569C5}" presName="parTx" presStyleLbl="revTx" presStyleIdx="0" presStyleCnt="4">
        <dgm:presLayoutVars>
          <dgm:chMax val="0"/>
          <dgm:chPref val="0"/>
        </dgm:presLayoutVars>
      </dgm:prSet>
      <dgm:spPr/>
    </dgm:pt>
    <dgm:pt modelId="{C93D885D-304A-41AD-BBB8-45476EFE215C}" type="pres">
      <dgm:prSet presAssocID="{E9C0D239-860C-4A96-AE54-6134287638FB}" presName="sibTrans" presStyleCnt="0"/>
      <dgm:spPr/>
    </dgm:pt>
    <dgm:pt modelId="{FE47777B-138D-407E-B81A-327B7F1F4A73}" type="pres">
      <dgm:prSet presAssocID="{5C72A93E-BEC7-440A-AD03-1925230588A2}" presName="compNode" presStyleCnt="0"/>
      <dgm:spPr/>
    </dgm:pt>
    <dgm:pt modelId="{F5F328CA-227E-4AEB-94C1-84E5F578BEEE}" type="pres">
      <dgm:prSet presAssocID="{5C72A93E-BEC7-440A-AD03-1925230588A2}" presName="bgRect" presStyleLbl="bgShp" presStyleIdx="1" presStyleCnt="4"/>
      <dgm:spPr/>
    </dgm:pt>
    <dgm:pt modelId="{CF40129A-F28A-47E4-80E0-9A221EBCAFDA}" type="pres">
      <dgm:prSet presAssocID="{5C72A93E-BEC7-440A-AD03-1925230588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2D0A8676-5A4E-42D5-8B3A-D5946D610321}" type="pres">
      <dgm:prSet presAssocID="{5C72A93E-BEC7-440A-AD03-1925230588A2}" presName="spaceRect" presStyleCnt="0"/>
      <dgm:spPr/>
    </dgm:pt>
    <dgm:pt modelId="{9CEE3365-78B2-4F91-893B-C44C22724CA7}" type="pres">
      <dgm:prSet presAssocID="{5C72A93E-BEC7-440A-AD03-1925230588A2}" presName="parTx" presStyleLbl="revTx" presStyleIdx="1" presStyleCnt="4">
        <dgm:presLayoutVars>
          <dgm:chMax val="0"/>
          <dgm:chPref val="0"/>
        </dgm:presLayoutVars>
      </dgm:prSet>
      <dgm:spPr/>
    </dgm:pt>
    <dgm:pt modelId="{BDE8D718-B5F2-46BA-915A-13E91739D13D}" type="pres">
      <dgm:prSet presAssocID="{1647C9EA-DFFD-4FC5-8D9E-13EC820E9B76}" presName="sibTrans" presStyleCnt="0"/>
      <dgm:spPr/>
    </dgm:pt>
    <dgm:pt modelId="{C7BC0973-7BA5-43CB-9165-711C19ECDE77}" type="pres">
      <dgm:prSet presAssocID="{F30A5980-6635-4754-9A9E-F12FF5046AE7}" presName="compNode" presStyleCnt="0"/>
      <dgm:spPr/>
    </dgm:pt>
    <dgm:pt modelId="{C3FC73C3-C22E-472E-8E57-DA29471FCC10}" type="pres">
      <dgm:prSet presAssocID="{F30A5980-6635-4754-9A9E-F12FF5046AE7}" presName="bgRect" presStyleLbl="bgShp" presStyleIdx="2" presStyleCnt="4"/>
      <dgm:spPr/>
    </dgm:pt>
    <dgm:pt modelId="{851CE3C5-3E6B-4F85-8D7F-A9D0CF806307}" type="pres">
      <dgm:prSet presAssocID="{F30A5980-6635-4754-9A9E-F12FF5046A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7D045ADE-E551-4E74-AA5B-099ED5D36AC1}" type="pres">
      <dgm:prSet presAssocID="{F30A5980-6635-4754-9A9E-F12FF5046AE7}" presName="spaceRect" presStyleCnt="0"/>
      <dgm:spPr/>
    </dgm:pt>
    <dgm:pt modelId="{CBA3404D-A8A9-4DF0-B5EE-AD0B6227F767}" type="pres">
      <dgm:prSet presAssocID="{F30A5980-6635-4754-9A9E-F12FF5046AE7}" presName="parTx" presStyleLbl="revTx" presStyleIdx="2" presStyleCnt="4">
        <dgm:presLayoutVars>
          <dgm:chMax val="0"/>
          <dgm:chPref val="0"/>
        </dgm:presLayoutVars>
      </dgm:prSet>
      <dgm:spPr/>
    </dgm:pt>
    <dgm:pt modelId="{DD792E98-B8DB-4535-A7E4-8064F50A804A}" type="pres">
      <dgm:prSet presAssocID="{5772F865-299E-4E36-A7F1-226538F6543E}" presName="sibTrans" presStyleCnt="0"/>
      <dgm:spPr/>
    </dgm:pt>
    <dgm:pt modelId="{F1FBBD9E-2C7B-4939-97B7-793957EA6ED2}" type="pres">
      <dgm:prSet presAssocID="{F40D1BA8-CCDE-4517-862D-E085EC26A572}" presName="compNode" presStyleCnt="0"/>
      <dgm:spPr/>
    </dgm:pt>
    <dgm:pt modelId="{AFF5B948-1844-4DB5-9E21-13E38E2E4D4C}" type="pres">
      <dgm:prSet presAssocID="{F40D1BA8-CCDE-4517-862D-E085EC26A572}" presName="bgRect" presStyleLbl="bgShp" presStyleIdx="3" presStyleCnt="4"/>
      <dgm:spPr/>
    </dgm:pt>
    <dgm:pt modelId="{942B3B9F-FB11-4106-9EE9-1FEAFB6C40B0}" type="pres">
      <dgm:prSet presAssocID="{F40D1BA8-CCDE-4517-862D-E085EC26A5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
        </a:ext>
      </dgm:extLst>
    </dgm:pt>
    <dgm:pt modelId="{EA08D4BB-378A-4E52-8EB9-D4F05150CCDC}" type="pres">
      <dgm:prSet presAssocID="{F40D1BA8-CCDE-4517-862D-E085EC26A572}" presName="spaceRect" presStyleCnt="0"/>
      <dgm:spPr/>
    </dgm:pt>
    <dgm:pt modelId="{ADE56A77-727F-430E-8FAC-4A60978E169A}" type="pres">
      <dgm:prSet presAssocID="{F40D1BA8-CCDE-4517-862D-E085EC26A572}" presName="parTx" presStyleLbl="revTx" presStyleIdx="3" presStyleCnt="4">
        <dgm:presLayoutVars>
          <dgm:chMax val="0"/>
          <dgm:chPref val="0"/>
        </dgm:presLayoutVars>
      </dgm:prSet>
      <dgm:spPr/>
    </dgm:pt>
  </dgm:ptLst>
  <dgm:cxnLst>
    <dgm:cxn modelId="{C821B401-84AD-464E-B40D-DC4F32C24F86}" srcId="{5E9ECB83-9159-4B73-BCA3-608146643418}" destId="{F40D1BA8-CCDE-4517-862D-E085EC26A572}" srcOrd="3" destOrd="0" parTransId="{0E433F68-0B2D-430B-BCD6-4D62097B4645}" sibTransId="{7525D87E-97AC-4A94-A1B4-37CB3D1F8B5A}"/>
    <dgm:cxn modelId="{6C685405-006F-4A22-9946-3FEBE141D427}" srcId="{5E9ECB83-9159-4B73-BCA3-608146643418}" destId="{F30A5980-6635-4754-9A9E-F12FF5046AE7}" srcOrd="2" destOrd="0" parTransId="{F282AB19-9472-4CB5-8309-A82874281889}" sibTransId="{5772F865-299E-4E36-A7F1-226538F6543E}"/>
    <dgm:cxn modelId="{0AF6250B-18F5-45E7-B766-76E4C683B903}" srcId="{5E9ECB83-9159-4B73-BCA3-608146643418}" destId="{5C72A93E-BEC7-440A-AD03-1925230588A2}" srcOrd="1" destOrd="0" parTransId="{0083E21A-9344-472A-A774-41DF59088E83}" sibTransId="{1647C9EA-DFFD-4FC5-8D9E-13EC820E9B76}"/>
    <dgm:cxn modelId="{7C09A02D-EC41-415E-AA92-DAD2B63ED912}" type="presOf" srcId="{F30A5980-6635-4754-9A9E-F12FF5046AE7}" destId="{CBA3404D-A8A9-4DF0-B5EE-AD0B6227F767}" srcOrd="0" destOrd="0" presId="urn:microsoft.com/office/officeart/2018/2/layout/IconVerticalSolidList"/>
    <dgm:cxn modelId="{CB06B05F-7FC7-4BF0-9713-74A9B5F6F578}" srcId="{5E9ECB83-9159-4B73-BCA3-608146643418}" destId="{D5BE9407-D78A-4555-97EE-503BA12569C5}" srcOrd="0" destOrd="0" parTransId="{3DBA14E3-63CF-4549-A284-4FEAAB1DFACB}" sibTransId="{E9C0D239-860C-4A96-AE54-6134287638FB}"/>
    <dgm:cxn modelId="{E172CB61-F367-4EA9-9AD2-46F6798E2B35}" type="presOf" srcId="{5C72A93E-BEC7-440A-AD03-1925230588A2}" destId="{9CEE3365-78B2-4F91-893B-C44C22724CA7}" srcOrd="0" destOrd="0" presId="urn:microsoft.com/office/officeart/2018/2/layout/IconVerticalSolidList"/>
    <dgm:cxn modelId="{761DCB96-4F0C-408F-ADB4-FC1A740BBDF1}" type="presOf" srcId="{5E9ECB83-9159-4B73-BCA3-608146643418}" destId="{58570623-11E0-4272-8BBB-F3B5913CCAF9}" srcOrd="0" destOrd="0" presId="urn:microsoft.com/office/officeart/2018/2/layout/IconVerticalSolidList"/>
    <dgm:cxn modelId="{06FE92C0-F435-41B4-938E-2989DD1A55CA}" type="presOf" srcId="{F40D1BA8-CCDE-4517-862D-E085EC26A572}" destId="{ADE56A77-727F-430E-8FAC-4A60978E169A}" srcOrd="0" destOrd="0" presId="urn:microsoft.com/office/officeart/2018/2/layout/IconVerticalSolidList"/>
    <dgm:cxn modelId="{5EA34FCD-B194-465D-A465-D0795C83B9BB}" type="presOf" srcId="{D5BE9407-D78A-4555-97EE-503BA12569C5}" destId="{FF5860C1-2768-42B0-BB80-1397B6545373}" srcOrd="0" destOrd="0" presId="urn:microsoft.com/office/officeart/2018/2/layout/IconVerticalSolidList"/>
    <dgm:cxn modelId="{EF4F258E-E49D-49CC-868E-268B9657B40A}" type="presParOf" srcId="{58570623-11E0-4272-8BBB-F3B5913CCAF9}" destId="{F281CEC0-48B5-44E4-966E-53BD37A506CB}" srcOrd="0" destOrd="0" presId="urn:microsoft.com/office/officeart/2018/2/layout/IconVerticalSolidList"/>
    <dgm:cxn modelId="{5D6900C5-CCF8-40CC-A089-4EA04776A94F}" type="presParOf" srcId="{F281CEC0-48B5-44E4-966E-53BD37A506CB}" destId="{557EE4FE-9FCE-426E-8EF2-62C285EC6548}" srcOrd="0" destOrd="0" presId="urn:microsoft.com/office/officeart/2018/2/layout/IconVerticalSolidList"/>
    <dgm:cxn modelId="{245AF8AA-07EA-49E2-B31D-DF375EA3FD75}" type="presParOf" srcId="{F281CEC0-48B5-44E4-966E-53BD37A506CB}" destId="{264030FD-3B3B-4924-81E0-2BE5113E93C4}" srcOrd="1" destOrd="0" presId="urn:microsoft.com/office/officeart/2018/2/layout/IconVerticalSolidList"/>
    <dgm:cxn modelId="{D57E2582-3DB1-4244-8A89-A35F1E3A475F}" type="presParOf" srcId="{F281CEC0-48B5-44E4-966E-53BD37A506CB}" destId="{A30F9E6E-624B-41F2-8A08-7954278F5721}" srcOrd="2" destOrd="0" presId="urn:microsoft.com/office/officeart/2018/2/layout/IconVerticalSolidList"/>
    <dgm:cxn modelId="{47C756DA-2B69-4813-8DDC-2F3454DDC9A8}" type="presParOf" srcId="{F281CEC0-48B5-44E4-966E-53BD37A506CB}" destId="{FF5860C1-2768-42B0-BB80-1397B6545373}" srcOrd="3" destOrd="0" presId="urn:microsoft.com/office/officeart/2018/2/layout/IconVerticalSolidList"/>
    <dgm:cxn modelId="{9129ECCF-FDC8-4684-92DE-C01C4D038B77}" type="presParOf" srcId="{58570623-11E0-4272-8BBB-F3B5913CCAF9}" destId="{C93D885D-304A-41AD-BBB8-45476EFE215C}" srcOrd="1" destOrd="0" presId="urn:microsoft.com/office/officeart/2018/2/layout/IconVerticalSolidList"/>
    <dgm:cxn modelId="{35169845-FD46-4896-93B4-BF1ECFA9B063}" type="presParOf" srcId="{58570623-11E0-4272-8BBB-F3B5913CCAF9}" destId="{FE47777B-138D-407E-B81A-327B7F1F4A73}" srcOrd="2" destOrd="0" presId="urn:microsoft.com/office/officeart/2018/2/layout/IconVerticalSolidList"/>
    <dgm:cxn modelId="{1E06281A-2A33-473F-8294-1E3B20FAC51D}" type="presParOf" srcId="{FE47777B-138D-407E-B81A-327B7F1F4A73}" destId="{F5F328CA-227E-4AEB-94C1-84E5F578BEEE}" srcOrd="0" destOrd="0" presId="urn:microsoft.com/office/officeart/2018/2/layout/IconVerticalSolidList"/>
    <dgm:cxn modelId="{05AA9261-3751-437A-941D-7EE96A9E1AF5}" type="presParOf" srcId="{FE47777B-138D-407E-B81A-327B7F1F4A73}" destId="{CF40129A-F28A-47E4-80E0-9A221EBCAFDA}" srcOrd="1" destOrd="0" presId="urn:microsoft.com/office/officeart/2018/2/layout/IconVerticalSolidList"/>
    <dgm:cxn modelId="{77F9904E-B961-438F-A0B4-025E0605B83F}" type="presParOf" srcId="{FE47777B-138D-407E-B81A-327B7F1F4A73}" destId="{2D0A8676-5A4E-42D5-8B3A-D5946D610321}" srcOrd="2" destOrd="0" presId="urn:microsoft.com/office/officeart/2018/2/layout/IconVerticalSolidList"/>
    <dgm:cxn modelId="{F5338C7C-55FB-4172-8CEB-10A99627CC81}" type="presParOf" srcId="{FE47777B-138D-407E-B81A-327B7F1F4A73}" destId="{9CEE3365-78B2-4F91-893B-C44C22724CA7}" srcOrd="3" destOrd="0" presId="urn:microsoft.com/office/officeart/2018/2/layout/IconVerticalSolidList"/>
    <dgm:cxn modelId="{9BDD243F-1B4E-4FD4-BE05-0CA42E76D9E9}" type="presParOf" srcId="{58570623-11E0-4272-8BBB-F3B5913CCAF9}" destId="{BDE8D718-B5F2-46BA-915A-13E91739D13D}" srcOrd="3" destOrd="0" presId="urn:microsoft.com/office/officeart/2018/2/layout/IconVerticalSolidList"/>
    <dgm:cxn modelId="{0B112377-A7ED-4B26-A8B7-4BAD67B6864B}" type="presParOf" srcId="{58570623-11E0-4272-8BBB-F3B5913CCAF9}" destId="{C7BC0973-7BA5-43CB-9165-711C19ECDE77}" srcOrd="4" destOrd="0" presId="urn:microsoft.com/office/officeart/2018/2/layout/IconVerticalSolidList"/>
    <dgm:cxn modelId="{7853E140-6FB7-465E-921B-E4215D512006}" type="presParOf" srcId="{C7BC0973-7BA5-43CB-9165-711C19ECDE77}" destId="{C3FC73C3-C22E-472E-8E57-DA29471FCC10}" srcOrd="0" destOrd="0" presId="urn:microsoft.com/office/officeart/2018/2/layout/IconVerticalSolidList"/>
    <dgm:cxn modelId="{89652B87-4C8E-460A-860F-AC8B0AA1B580}" type="presParOf" srcId="{C7BC0973-7BA5-43CB-9165-711C19ECDE77}" destId="{851CE3C5-3E6B-4F85-8D7F-A9D0CF806307}" srcOrd="1" destOrd="0" presId="urn:microsoft.com/office/officeart/2018/2/layout/IconVerticalSolidList"/>
    <dgm:cxn modelId="{E943ABAF-E6CF-4DBC-BE27-9381C903B9B9}" type="presParOf" srcId="{C7BC0973-7BA5-43CB-9165-711C19ECDE77}" destId="{7D045ADE-E551-4E74-AA5B-099ED5D36AC1}" srcOrd="2" destOrd="0" presId="urn:microsoft.com/office/officeart/2018/2/layout/IconVerticalSolidList"/>
    <dgm:cxn modelId="{42DBDF4C-8B8D-45A5-B783-1C93AE61CC21}" type="presParOf" srcId="{C7BC0973-7BA5-43CB-9165-711C19ECDE77}" destId="{CBA3404D-A8A9-4DF0-B5EE-AD0B6227F767}" srcOrd="3" destOrd="0" presId="urn:microsoft.com/office/officeart/2018/2/layout/IconVerticalSolidList"/>
    <dgm:cxn modelId="{12AAFA21-3B27-470B-B025-7EE13085D905}" type="presParOf" srcId="{58570623-11E0-4272-8BBB-F3B5913CCAF9}" destId="{DD792E98-B8DB-4535-A7E4-8064F50A804A}" srcOrd="5" destOrd="0" presId="urn:microsoft.com/office/officeart/2018/2/layout/IconVerticalSolidList"/>
    <dgm:cxn modelId="{1627007D-F9AE-4B1F-8324-F91181F9BFCF}" type="presParOf" srcId="{58570623-11E0-4272-8BBB-F3B5913CCAF9}" destId="{F1FBBD9E-2C7B-4939-97B7-793957EA6ED2}" srcOrd="6" destOrd="0" presId="urn:microsoft.com/office/officeart/2018/2/layout/IconVerticalSolidList"/>
    <dgm:cxn modelId="{3DA921FB-5947-4E34-8776-AC400FB9C61F}" type="presParOf" srcId="{F1FBBD9E-2C7B-4939-97B7-793957EA6ED2}" destId="{AFF5B948-1844-4DB5-9E21-13E38E2E4D4C}" srcOrd="0" destOrd="0" presId="urn:microsoft.com/office/officeart/2018/2/layout/IconVerticalSolidList"/>
    <dgm:cxn modelId="{8CFE0252-D7CB-4EC8-8AFA-0159BCA26F61}" type="presParOf" srcId="{F1FBBD9E-2C7B-4939-97B7-793957EA6ED2}" destId="{942B3B9F-FB11-4106-9EE9-1FEAFB6C40B0}" srcOrd="1" destOrd="0" presId="urn:microsoft.com/office/officeart/2018/2/layout/IconVerticalSolidList"/>
    <dgm:cxn modelId="{0CD5E076-6153-4641-A619-AF6BB9CCD5D9}" type="presParOf" srcId="{F1FBBD9E-2C7B-4939-97B7-793957EA6ED2}" destId="{EA08D4BB-378A-4E52-8EB9-D4F05150CCDC}" srcOrd="2" destOrd="0" presId="urn:microsoft.com/office/officeart/2018/2/layout/IconVerticalSolidList"/>
    <dgm:cxn modelId="{6421F95F-054E-4882-AEB6-2516EF27781D}" type="presParOf" srcId="{F1FBBD9E-2C7B-4939-97B7-793957EA6ED2}" destId="{ADE56A77-727F-430E-8FAC-4A60978E16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AFB68-8FCB-4898-83AE-06FD220B590C}">
      <dsp:nvSpPr>
        <dsp:cNvPr id="0" name=""/>
        <dsp:cNvSpPr/>
      </dsp:nvSpPr>
      <dsp:spPr>
        <a:xfrm>
          <a:off x="0" y="656"/>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78E53-018B-4D59-A889-A64569358A80}">
      <dsp:nvSpPr>
        <dsp:cNvPr id="0" name=""/>
        <dsp:cNvSpPr/>
      </dsp:nvSpPr>
      <dsp:spPr>
        <a:xfrm>
          <a:off x="464989" y="346516"/>
          <a:ext cx="845435" cy="8454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78E23-1678-4378-8BCF-F4D4948E84AD}">
      <dsp:nvSpPr>
        <dsp:cNvPr id="0" name=""/>
        <dsp:cNvSpPr/>
      </dsp:nvSpPr>
      <dsp:spPr>
        <a:xfrm>
          <a:off x="1775413" y="656"/>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To build a data science pipeline to predict future sales of a product for the next month. </a:t>
          </a:r>
          <a:endParaRPr lang="en-US" sz="2400" kern="1200"/>
        </a:p>
      </dsp:txBody>
      <dsp:txXfrm>
        <a:off x="1775413" y="656"/>
        <a:ext cx="4859846" cy="1537154"/>
      </dsp:txXfrm>
    </dsp:sp>
    <dsp:sp modelId="{652EF2F1-143E-4630-B7B8-A980587EAD5B}">
      <dsp:nvSpPr>
        <dsp:cNvPr id="0" name=""/>
        <dsp:cNvSpPr/>
      </dsp:nvSpPr>
      <dsp:spPr>
        <a:xfrm>
          <a:off x="0" y="1922100"/>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9D6C3-C6EE-4099-923C-C658DECEDC27}">
      <dsp:nvSpPr>
        <dsp:cNvPr id="0" name=""/>
        <dsp:cNvSpPr/>
      </dsp:nvSpPr>
      <dsp:spPr>
        <a:xfrm>
          <a:off x="464989" y="2267959"/>
          <a:ext cx="845435" cy="845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6F4F6-B581-4526-ACBA-438E649C115F}">
      <dsp:nvSpPr>
        <dsp:cNvPr id="0" name=""/>
        <dsp:cNvSpPr/>
      </dsp:nvSpPr>
      <dsp:spPr>
        <a:xfrm>
          <a:off x="1775413" y="1922100"/>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This pipeline will include essential components like data loading, data preparation, model training, and forecasting. </a:t>
          </a:r>
          <a:endParaRPr lang="en-US" sz="2400" kern="1200"/>
        </a:p>
      </dsp:txBody>
      <dsp:txXfrm>
        <a:off x="1775413" y="1922100"/>
        <a:ext cx="4859846" cy="1537154"/>
      </dsp:txXfrm>
    </dsp:sp>
    <dsp:sp modelId="{866C1047-1DA8-467E-B8F4-B072F963B7E8}">
      <dsp:nvSpPr>
        <dsp:cNvPr id="0" name=""/>
        <dsp:cNvSpPr/>
      </dsp:nvSpPr>
      <dsp:spPr>
        <a:xfrm>
          <a:off x="0" y="3843543"/>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5DFF3-C13B-4580-926F-D7A0F1AB1005}">
      <dsp:nvSpPr>
        <dsp:cNvPr id="0" name=""/>
        <dsp:cNvSpPr/>
      </dsp:nvSpPr>
      <dsp:spPr>
        <a:xfrm>
          <a:off x="464989" y="4189403"/>
          <a:ext cx="845435" cy="8454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44F17-8939-480C-A3DC-ACA77FA1823B}">
      <dsp:nvSpPr>
        <dsp:cNvPr id="0" name=""/>
        <dsp:cNvSpPr/>
      </dsp:nvSpPr>
      <dsp:spPr>
        <a:xfrm>
          <a:off x="1775413" y="3843543"/>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By following these steps, we can gain valuable insights into future sales trends and make informed business decisions.</a:t>
          </a:r>
          <a:endParaRPr lang="en-US" sz="2400" kern="1200"/>
        </a:p>
      </dsp:txBody>
      <dsp:txXfrm>
        <a:off x="1775413" y="3843543"/>
        <a:ext cx="4859846" cy="1537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E4FE-9FCE-426E-8EF2-62C285EC6548}">
      <dsp:nvSpPr>
        <dsp:cNvPr id="0" name=""/>
        <dsp:cNvSpPr/>
      </dsp:nvSpPr>
      <dsp:spPr>
        <a:xfrm>
          <a:off x="0" y="2277"/>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30FD-3B3B-4924-81E0-2BE5113E93C4}">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860C1-2768-42B0-BB80-1397B6545373}">
      <dsp:nvSpPr>
        <dsp:cNvPr id="0" name=""/>
        <dsp:cNvSpPr/>
      </dsp:nvSpPr>
      <dsp:spPr>
        <a:xfrm>
          <a:off x="1332954" y="2277"/>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Load data</a:t>
          </a:r>
          <a:endParaRPr lang="en-US" sz="2200" kern="1200"/>
        </a:p>
      </dsp:txBody>
      <dsp:txXfrm>
        <a:off x="1332954" y="2277"/>
        <a:ext cx="4907714" cy="1154072"/>
      </dsp:txXfrm>
    </dsp:sp>
    <dsp:sp modelId="{F5F328CA-227E-4AEB-94C1-84E5F578BEEE}">
      <dsp:nvSpPr>
        <dsp:cNvPr id="0" name=""/>
        <dsp:cNvSpPr/>
      </dsp:nvSpPr>
      <dsp:spPr>
        <a:xfrm>
          <a:off x="0" y="1444868"/>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0129A-F28A-47E4-80E0-9A221EBCAFDA}">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EE3365-78B2-4F91-893B-C44C22724CA7}">
      <dsp:nvSpPr>
        <dsp:cNvPr id="0" name=""/>
        <dsp:cNvSpPr/>
      </dsp:nvSpPr>
      <dsp:spPr>
        <a:xfrm>
          <a:off x="1332954" y="1444868"/>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Prepare data</a:t>
          </a:r>
          <a:endParaRPr lang="en-US" sz="2200" kern="1200"/>
        </a:p>
      </dsp:txBody>
      <dsp:txXfrm>
        <a:off x="1332954" y="1444868"/>
        <a:ext cx="4907714" cy="1154072"/>
      </dsp:txXfrm>
    </dsp:sp>
    <dsp:sp modelId="{C3FC73C3-C22E-472E-8E57-DA29471FCC10}">
      <dsp:nvSpPr>
        <dsp:cNvPr id="0" name=""/>
        <dsp:cNvSpPr/>
      </dsp:nvSpPr>
      <dsp:spPr>
        <a:xfrm>
          <a:off x="0" y="2887459"/>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CE3C5-3E6B-4F85-8D7F-A9D0CF806307}">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3404D-A8A9-4DF0-B5EE-AD0B6227F767}">
      <dsp:nvSpPr>
        <dsp:cNvPr id="0" name=""/>
        <dsp:cNvSpPr/>
      </dsp:nvSpPr>
      <dsp:spPr>
        <a:xfrm>
          <a:off x="1332954" y="2887459"/>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Train model</a:t>
          </a:r>
          <a:endParaRPr lang="en-US" sz="2200" kern="1200"/>
        </a:p>
      </dsp:txBody>
      <dsp:txXfrm>
        <a:off x="1332954" y="2887459"/>
        <a:ext cx="4907714" cy="1154072"/>
      </dsp:txXfrm>
    </dsp:sp>
    <dsp:sp modelId="{AFF5B948-1844-4DB5-9E21-13E38E2E4D4C}">
      <dsp:nvSpPr>
        <dsp:cNvPr id="0" name=""/>
        <dsp:cNvSpPr/>
      </dsp:nvSpPr>
      <dsp:spPr>
        <a:xfrm>
          <a:off x="0" y="4330050"/>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B3B9F-FB11-4106-9EE9-1FEAFB6C40B0}">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56A77-727F-430E-8FAC-4A60978E169A}">
      <dsp:nvSpPr>
        <dsp:cNvPr id="0" name=""/>
        <dsp:cNvSpPr/>
      </dsp:nvSpPr>
      <dsp:spPr>
        <a:xfrm>
          <a:off x="1332954" y="4330050"/>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Forecast</a:t>
          </a:r>
          <a:endParaRPr lang="en-US" sz="2200" kern="1200"/>
        </a:p>
      </dsp:txBody>
      <dsp:txXfrm>
        <a:off x="1332954" y="4330050"/>
        <a:ext cx="4907714" cy="11540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E612B-EBCB-8740-8E0E-19C126A5A316}" type="datetimeFigureOut">
              <a:rPr lang="en-AT" smtClean="0"/>
              <a:t>21.07.24</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6A622-221E-B944-AD6A-08F1D1E71735}" type="slidenum">
              <a:rPr lang="en-AT" smtClean="0"/>
              <a:t>‹#›</a:t>
            </a:fld>
            <a:endParaRPr lang="en-AT"/>
          </a:p>
        </p:txBody>
      </p:sp>
    </p:spTree>
    <p:extLst>
      <p:ext uri="{BB962C8B-B14F-4D97-AF65-F5344CB8AC3E}">
        <p14:creationId xmlns:p14="http://schemas.microsoft.com/office/powerpoint/2010/main" val="58920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E0D6A622-221E-B944-AD6A-08F1D1E71735}" type="slidenum">
              <a:rPr lang="en-AT" smtClean="0"/>
              <a:t>1</a:t>
            </a:fld>
            <a:endParaRPr lang="en-AT"/>
          </a:p>
        </p:txBody>
      </p:sp>
    </p:spTree>
    <p:extLst>
      <p:ext uri="{BB962C8B-B14F-4D97-AF65-F5344CB8AC3E}">
        <p14:creationId xmlns:p14="http://schemas.microsoft.com/office/powerpoint/2010/main" val="329118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Sunday, July 21,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8532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Sunday, July 21,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5948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Sunday, July 21,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46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6645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Sunday, July 21,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344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Sunday, July 21,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3162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Sunday, July 21,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3528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Sunday, July 21,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681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Sunday, July 21,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2827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Sunday, July 21,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94915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Sunday, July 21,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2629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Sunday, July 21,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6054590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eptune.ai/blog/improving-ml-model-performa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8DDAD-6F61-72D5-D3C7-1BD15A73D9DF}"/>
              </a:ext>
            </a:extLst>
          </p:cNvPr>
          <p:cNvSpPr>
            <a:spLocks noGrp="1"/>
          </p:cNvSpPr>
          <p:nvPr>
            <p:ph type="ctrTitle"/>
          </p:nvPr>
        </p:nvSpPr>
        <p:spPr>
          <a:xfrm>
            <a:off x="1849824" y="3854831"/>
            <a:ext cx="9317260" cy="2156581"/>
          </a:xfrm>
        </p:spPr>
        <p:txBody>
          <a:bodyPr anchor="t">
            <a:normAutofit/>
          </a:bodyPr>
          <a:lstStyle/>
          <a:p>
            <a:br>
              <a:rPr lang="en-AT" sz="4000" dirty="0">
                <a:latin typeface="Arial" panose="020B0604020202020204" pitchFamily="34" charset="0"/>
                <a:cs typeface="Arial" panose="020B0604020202020204" pitchFamily="34" charset="0"/>
              </a:rPr>
            </a:br>
            <a:r>
              <a:rPr lang="en-GB" sz="4000" dirty="0"/>
              <a:t>Predict Future Sales of an item</a:t>
            </a:r>
            <a:endParaRPr lang="en-AT" sz="4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85EA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3D Hologram from iPad">
            <a:extLst>
              <a:ext uri="{FF2B5EF4-FFF2-40B4-BE49-F238E27FC236}">
                <a16:creationId xmlns:a16="http://schemas.microsoft.com/office/drawing/2014/main" id="{9C75F853-75B8-23F6-31A4-8950D438FA28}"/>
              </a:ext>
            </a:extLst>
          </p:cNvPr>
          <p:cNvPicPr>
            <a:picLocks noChangeAspect="1"/>
          </p:cNvPicPr>
          <p:nvPr/>
        </p:nvPicPr>
        <p:blipFill>
          <a:blip r:embed="rId3"/>
          <a:srcRect t="25434" r="-1" b="25914"/>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B311-BA7C-9EF9-3602-356FFE05B9A3}"/>
              </a:ext>
            </a:extLst>
          </p:cNvPr>
          <p:cNvSpPr>
            <a:spLocks noGrp="1"/>
          </p:cNvSpPr>
          <p:nvPr>
            <p:ph type="title"/>
          </p:nvPr>
        </p:nvSpPr>
        <p:spPr>
          <a:xfrm>
            <a:off x="1734207" y="777766"/>
            <a:ext cx="9198842" cy="858220"/>
          </a:xfrm>
        </p:spPr>
        <p:txBody>
          <a:bodyPr>
            <a:normAutofit/>
          </a:bodyPr>
          <a:lstStyle/>
          <a:p>
            <a:r>
              <a:rPr lang="en-GB" sz="3200" dirty="0">
                <a:latin typeface="Arial" panose="020B0604020202020204" pitchFamily="34" charset="0"/>
                <a:cs typeface="Arial" panose="020B0604020202020204" pitchFamily="34" charset="0"/>
              </a:rPr>
              <a:t>Checking for Stationarity, Seasonality and Trends</a:t>
            </a:r>
            <a:endParaRPr lang="en-AT" sz="3200" dirty="0"/>
          </a:p>
        </p:txBody>
      </p:sp>
      <p:sp>
        <p:nvSpPr>
          <p:cNvPr id="4" name="Text Placeholder 3">
            <a:extLst>
              <a:ext uri="{FF2B5EF4-FFF2-40B4-BE49-F238E27FC236}">
                <a16:creationId xmlns:a16="http://schemas.microsoft.com/office/drawing/2014/main" id="{6119F1DE-4DE9-E995-0D79-015239B359E7}"/>
              </a:ext>
            </a:extLst>
          </p:cNvPr>
          <p:cNvSpPr>
            <a:spLocks noGrp="1"/>
          </p:cNvSpPr>
          <p:nvPr>
            <p:ph type="body" sz="half" idx="2"/>
          </p:nvPr>
        </p:nvSpPr>
        <p:spPr>
          <a:xfrm>
            <a:off x="1471448" y="1734206"/>
            <a:ext cx="4709896" cy="4227681"/>
          </a:xfrm>
        </p:spPr>
        <p:txBody>
          <a:bodyPr>
            <a:normAutofit/>
          </a:bodyPr>
          <a:lstStyle/>
          <a:p>
            <a:pPr marL="742950" lvl="1" indent="-285750">
              <a:buFont typeface="Arial" panose="020B0604020202020204" pitchFamily="34" charset="0"/>
              <a:buChar char="•"/>
            </a:pPr>
            <a:r>
              <a:rPr lang="en-GB" dirty="0"/>
              <a:t>Stationarity:</a:t>
            </a:r>
          </a:p>
          <a:p>
            <a:pPr marL="1143000" lvl="2" indent="-228600">
              <a:buFont typeface="Arial" panose="020B0604020202020204" pitchFamily="34" charset="0"/>
              <a:buChar char="•"/>
            </a:pPr>
            <a:r>
              <a:rPr lang="en-GB" dirty="0"/>
              <a:t> Augmented Dickey-Fuller (ADF) test</a:t>
            </a:r>
          </a:p>
          <a:p>
            <a:pPr marL="1143000" lvl="2" indent="-228600">
              <a:buFont typeface="Arial" panose="020B0604020202020204" pitchFamily="34" charset="0"/>
              <a:buChar char="•"/>
            </a:pPr>
            <a:r>
              <a:rPr lang="en-GB" dirty="0"/>
              <a:t>Data was found to be stationary</a:t>
            </a:r>
          </a:p>
          <a:p>
            <a:pPr marL="742950" lvl="1" indent="-285750">
              <a:buFont typeface="Arial" panose="020B0604020202020204" pitchFamily="34" charset="0"/>
              <a:buChar char="•"/>
            </a:pPr>
            <a:r>
              <a:rPr lang="en-GB" dirty="0"/>
              <a:t>Seasonality:</a:t>
            </a:r>
          </a:p>
          <a:p>
            <a:pPr marL="1143000" lvl="2" indent="-228600">
              <a:buFont typeface="Arial" panose="020B0604020202020204" pitchFamily="34" charset="0"/>
              <a:buChar char="•"/>
            </a:pPr>
            <a:r>
              <a:rPr lang="en-GB" dirty="0"/>
              <a:t>Seasonal decomposition of time series</a:t>
            </a:r>
          </a:p>
          <a:p>
            <a:pPr marL="1143000" lvl="2" indent="-228600">
              <a:buFont typeface="Arial" panose="020B0604020202020204" pitchFamily="34" charset="0"/>
              <a:buChar char="•"/>
            </a:pPr>
            <a:r>
              <a:rPr lang="en-GB" dirty="0">
                <a:solidFill>
                  <a:srgbClr val="000000"/>
                </a:solidFill>
                <a:highlight>
                  <a:srgbClr val="FFFFFF"/>
                </a:highlight>
                <a:latin typeface="Helvetica Neue" panose="02000503000000020004" pitchFamily="2" charset="0"/>
              </a:rPr>
              <a:t>S</a:t>
            </a:r>
            <a:r>
              <a:rPr lang="en-GB" b="0" i="0" dirty="0">
                <a:solidFill>
                  <a:srgbClr val="000000"/>
                </a:solidFill>
                <a:effectLst/>
                <a:highlight>
                  <a:srgbClr val="FFFFFF"/>
                </a:highlight>
                <a:latin typeface="Helvetica Neue" panose="02000503000000020004" pitchFamily="2" charset="0"/>
              </a:rPr>
              <a:t>easonal decomposition could not be performed as we had only 13 data points</a:t>
            </a:r>
            <a:endParaRPr lang="en-GB" dirty="0"/>
          </a:p>
          <a:p>
            <a:pPr marL="742950" lvl="1" indent="-285750">
              <a:buFont typeface="Arial" panose="020B0604020202020204" pitchFamily="34" charset="0"/>
              <a:buChar char="•"/>
            </a:pPr>
            <a:r>
              <a:rPr lang="en-GB" dirty="0"/>
              <a:t>Trend Analysis:</a:t>
            </a:r>
          </a:p>
          <a:p>
            <a:pPr marL="1143000" lvl="2" indent="-228600">
              <a:buFont typeface="Arial" panose="020B0604020202020204" pitchFamily="34" charset="0"/>
              <a:buChar char="•"/>
            </a:pPr>
            <a:r>
              <a:rPr lang="en-GB" dirty="0"/>
              <a:t>Fitting a linear regression model to check for trend.</a:t>
            </a:r>
          </a:p>
          <a:p>
            <a:pPr marL="1143000" lvl="2" indent="-228600">
              <a:buFont typeface="Arial" panose="020B0604020202020204" pitchFamily="34" charset="0"/>
              <a:buChar char="•"/>
            </a:pPr>
            <a:r>
              <a:rPr lang="en-GB" b="0" i="0" dirty="0">
                <a:solidFill>
                  <a:srgbClr val="000000"/>
                </a:solidFill>
                <a:effectLst/>
                <a:highlight>
                  <a:srgbClr val="FFFFFF"/>
                </a:highlight>
                <a:latin typeface="Helvetica Neue" panose="02000503000000020004" pitchFamily="2" charset="0"/>
              </a:rPr>
              <a:t>A negative slope indicates a downward trend.</a:t>
            </a:r>
            <a:endParaRPr lang="en-GB" dirty="0"/>
          </a:p>
          <a:p>
            <a:endParaRPr lang="en-AT" dirty="0"/>
          </a:p>
        </p:txBody>
      </p:sp>
      <p:sp>
        <p:nvSpPr>
          <p:cNvPr id="5" name="Date Placeholder 4">
            <a:extLst>
              <a:ext uri="{FF2B5EF4-FFF2-40B4-BE49-F238E27FC236}">
                <a16:creationId xmlns:a16="http://schemas.microsoft.com/office/drawing/2014/main" id="{B900F25F-CB03-DFA3-B945-494C12E11EF9}"/>
              </a:ext>
            </a:extLst>
          </p:cNvPr>
          <p:cNvSpPr>
            <a:spLocks noGrp="1"/>
          </p:cNvSpPr>
          <p:nvPr>
            <p:ph type="dt" sz="half" idx="10"/>
          </p:nvPr>
        </p:nvSpPr>
        <p:spPr/>
        <p:txBody>
          <a:bodyPr/>
          <a:lstStyle/>
          <a:p>
            <a:fld id="{792630FD-0818-4065-B5FE-410552D9B1BC}" type="datetime2">
              <a:rPr lang="en-US" smtClean="0"/>
              <a:t>Sunday, July 21, 2024</a:t>
            </a:fld>
            <a:endParaRPr lang="en-US"/>
          </a:p>
        </p:txBody>
      </p:sp>
      <p:sp>
        <p:nvSpPr>
          <p:cNvPr id="6" name="Footer Placeholder 5">
            <a:extLst>
              <a:ext uri="{FF2B5EF4-FFF2-40B4-BE49-F238E27FC236}">
                <a16:creationId xmlns:a16="http://schemas.microsoft.com/office/drawing/2014/main" id="{2D0C7798-819F-736F-C60B-22068CBECC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3D36979-4038-F7E3-DC7A-B3F667814FC6}"/>
              </a:ext>
            </a:extLst>
          </p:cNvPr>
          <p:cNvSpPr>
            <a:spLocks noGrp="1"/>
          </p:cNvSpPr>
          <p:nvPr>
            <p:ph type="sldNum" sz="quarter" idx="12"/>
          </p:nvPr>
        </p:nvSpPr>
        <p:spPr/>
        <p:txBody>
          <a:bodyPr/>
          <a:lstStyle/>
          <a:p>
            <a:fld id="{7BE69E03-4804-4553-A1EC-F089884EF50F}" type="slidenum">
              <a:rPr lang="en-US" smtClean="0"/>
              <a:t>10</a:t>
            </a:fld>
            <a:endParaRPr lang="en-US"/>
          </a:p>
        </p:txBody>
      </p:sp>
      <p:pic>
        <p:nvPicPr>
          <p:cNvPr id="4098" name="Picture 2">
            <a:extLst>
              <a:ext uri="{FF2B5EF4-FFF2-40B4-BE49-F238E27FC236}">
                <a16:creationId xmlns:a16="http://schemas.microsoft.com/office/drawing/2014/main" id="{0A9FBCD8-D667-5DC1-F18B-30024BF4AC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9856" y="3992304"/>
            <a:ext cx="3703193" cy="2093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4652497-59F7-FC49-97C5-DF43CA60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828662"/>
            <a:ext cx="3922649" cy="191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4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F1E-3C8C-9215-0092-F305232B107F}"/>
              </a:ext>
            </a:extLst>
          </p:cNvPr>
          <p:cNvSpPr>
            <a:spLocks noGrp="1"/>
          </p:cNvSpPr>
          <p:nvPr>
            <p:ph type="title"/>
          </p:nvPr>
        </p:nvSpPr>
        <p:spPr>
          <a:xfrm>
            <a:off x="1566040" y="746234"/>
            <a:ext cx="9370183" cy="944454"/>
          </a:xfrm>
        </p:spPr>
        <p:txBody>
          <a:bodyPr/>
          <a:lstStyle/>
          <a:p>
            <a:endParaRPr lang="en-AT" dirty="0"/>
          </a:p>
        </p:txBody>
      </p:sp>
      <p:sp>
        <p:nvSpPr>
          <p:cNvPr id="3" name="Content Placeholder 2">
            <a:extLst>
              <a:ext uri="{FF2B5EF4-FFF2-40B4-BE49-F238E27FC236}">
                <a16:creationId xmlns:a16="http://schemas.microsoft.com/office/drawing/2014/main" id="{A9AA961D-1B8C-4329-604E-36717AC137BD}"/>
              </a:ext>
            </a:extLst>
          </p:cNvPr>
          <p:cNvSpPr>
            <a:spLocks noGrp="1"/>
          </p:cNvSpPr>
          <p:nvPr>
            <p:ph idx="1"/>
          </p:nvPr>
        </p:nvSpPr>
        <p:spPr>
          <a:xfrm>
            <a:off x="1566040" y="1807779"/>
            <a:ext cx="9370184" cy="4224229"/>
          </a:xfrm>
        </p:spPr>
        <p:txBody>
          <a:bodyPr/>
          <a:lstStyle/>
          <a:p>
            <a:endParaRPr lang="en-AT" dirty="0"/>
          </a:p>
        </p:txBody>
      </p:sp>
      <p:sp>
        <p:nvSpPr>
          <p:cNvPr id="4" name="Date Placeholder 3">
            <a:extLst>
              <a:ext uri="{FF2B5EF4-FFF2-40B4-BE49-F238E27FC236}">
                <a16:creationId xmlns:a16="http://schemas.microsoft.com/office/drawing/2014/main" id="{3980C002-85BE-BFBE-0DD5-89E534B02A64}"/>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CEADA33F-E37E-7707-67BA-2F8822A9BA2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FAA98CF-8F47-813B-9C3F-50D10D97FFE9}"/>
              </a:ext>
            </a:extLst>
          </p:cNvPr>
          <p:cNvSpPr>
            <a:spLocks noGrp="1"/>
          </p:cNvSpPr>
          <p:nvPr>
            <p:ph type="sldNum" sz="quarter" idx="12"/>
          </p:nvPr>
        </p:nvSpPr>
        <p:spPr/>
        <p:txBody>
          <a:bodyPr/>
          <a:lstStyle/>
          <a:p>
            <a:fld id="{7BE69E03-4804-4553-A1EC-F089884EF50F}" type="slidenum">
              <a:rPr lang="en-US" smtClean="0"/>
              <a:t>11</a:t>
            </a:fld>
            <a:endParaRPr lang="en-US"/>
          </a:p>
        </p:txBody>
      </p:sp>
    </p:spTree>
    <p:extLst>
      <p:ext uri="{BB962C8B-B14F-4D97-AF65-F5344CB8AC3E}">
        <p14:creationId xmlns:p14="http://schemas.microsoft.com/office/powerpoint/2010/main" val="289295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098B-088A-8C28-DD0A-6BD359A4F4A8}"/>
              </a:ext>
            </a:extLst>
          </p:cNvPr>
          <p:cNvSpPr>
            <a:spLocks noGrp="1"/>
          </p:cNvSpPr>
          <p:nvPr>
            <p:ph type="title"/>
          </p:nvPr>
        </p:nvSpPr>
        <p:spPr>
          <a:xfrm>
            <a:off x="1765738" y="825992"/>
            <a:ext cx="9170486" cy="864696"/>
          </a:xfrm>
        </p:spPr>
        <p:txBody>
          <a:bodyPr/>
          <a:lstStyle/>
          <a:p>
            <a:pPr algn="ctr"/>
            <a:r>
              <a:rPr lang="en-GB" dirty="0"/>
              <a:t>Train Model</a:t>
            </a:r>
            <a:endParaRPr lang="en-AT" dirty="0"/>
          </a:p>
        </p:txBody>
      </p:sp>
      <p:sp>
        <p:nvSpPr>
          <p:cNvPr id="3" name="Content Placeholder 2">
            <a:extLst>
              <a:ext uri="{FF2B5EF4-FFF2-40B4-BE49-F238E27FC236}">
                <a16:creationId xmlns:a16="http://schemas.microsoft.com/office/drawing/2014/main" id="{BADDB51A-9065-FC38-27CF-BCD08AD5F808}"/>
              </a:ext>
            </a:extLst>
          </p:cNvPr>
          <p:cNvSpPr>
            <a:spLocks noGrp="1"/>
          </p:cNvSpPr>
          <p:nvPr>
            <p:ph idx="1"/>
          </p:nvPr>
        </p:nvSpPr>
        <p:spPr>
          <a:xfrm>
            <a:off x="1524000" y="1933903"/>
            <a:ext cx="9979152" cy="4098105"/>
          </a:xfrm>
        </p:spPr>
        <p:txBody>
          <a:bodyPr/>
          <a:lstStyle/>
          <a:p>
            <a:pPr>
              <a:buFont typeface="Arial" panose="020B0604020202020204" pitchFamily="34" charset="0"/>
              <a:buChar char="•"/>
            </a:pPr>
            <a:endParaRPr lang="en-GB" dirty="0"/>
          </a:p>
          <a:p>
            <a:pPr>
              <a:buFont typeface="Arial" panose="020B0604020202020204" pitchFamily="34" charset="0"/>
              <a:buChar char="•"/>
            </a:pPr>
            <a:endParaRPr lang="en-GB" dirty="0"/>
          </a:p>
          <a:p>
            <a:pPr marL="742950" lvl="1" indent="-285750">
              <a:buFont typeface="Arial" panose="020B0604020202020204" pitchFamily="34" charset="0"/>
              <a:buChar char="•"/>
            </a:pPr>
            <a:r>
              <a:rPr lang="en-GB" dirty="0"/>
              <a:t>Selecting appropriate models:</a:t>
            </a:r>
          </a:p>
          <a:p>
            <a:pPr marL="1143000" lvl="2" indent="-228600">
              <a:buFont typeface="Arial" panose="020B0604020202020204" pitchFamily="34" charset="0"/>
              <a:buChar char="•"/>
            </a:pPr>
            <a:r>
              <a:rPr lang="en-GB" dirty="0"/>
              <a:t>LSTM, ARIMA, SARIMA</a:t>
            </a:r>
          </a:p>
          <a:p>
            <a:pPr marL="742950" lvl="1" indent="-285750">
              <a:buFont typeface="Arial" panose="020B0604020202020204" pitchFamily="34" charset="0"/>
              <a:buChar char="•"/>
            </a:pPr>
            <a:r>
              <a:rPr lang="en-GB" dirty="0"/>
              <a:t>Training the models</a:t>
            </a:r>
          </a:p>
          <a:p>
            <a:pPr marL="742950" lvl="1" indent="-285750">
              <a:buFont typeface="Arial" panose="020B0604020202020204" pitchFamily="34" charset="0"/>
              <a:buChar char="•"/>
            </a:pPr>
            <a:r>
              <a:rPr lang="en-GB" dirty="0"/>
              <a:t>Evaluating the models:</a:t>
            </a:r>
          </a:p>
          <a:p>
            <a:pPr marL="1143000" lvl="2" indent="-228600">
              <a:buFont typeface="Arial" panose="020B0604020202020204" pitchFamily="34" charset="0"/>
              <a:buChar char="•"/>
            </a:pPr>
            <a:r>
              <a:rPr lang="en-GB" dirty="0"/>
              <a:t>Performance metrics: RMSE, MAE</a:t>
            </a:r>
          </a:p>
          <a:p>
            <a:endParaRPr lang="en-AT" dirty="0"/>
          </a:p>
        </p:txBody>
      </p:sp>
      <p:sp>
        <p:nvSpPr>
          <p:cNvPr id="4" name="Date Placeholder 3">
            <a:extLst>
              <a:ext uri="{FF2B5EF4-FFF2-40B4-BE49-F238E27FC236}">
                <a16:creationId xmlns:a16="http://schemas.microsoft.com/office/drawing/2014/main" id="{07DEE1B8-DDAE-1C81-2C1F-86384280BC08}"/>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D538812C-329E-D007-3D40-6C414B290B0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849D2D0-01BF-4A24-775E-808B14EF6ECA}"/>
              </a:ext>
            </a:extLst>
          </p:cNvPr>
          <p:cNvSpPr>
            <a:spLocks noGrp="1"/>
          </p:cNvSpPr>
          <p:nvPr>
            <p:ph type="sldNum" sz="quarter" idx="12"/>
          </p:nvPr>
        </p:nvSpPr>
        <p:spPr/>
        <p:txBody>
          <a:bodyPr/>
          <a:lstStyle/>
          <a:p>
            <a:fld id="{7BE69E03-4804-4553-A1EC-F089884EF50F}" type="slidenum">
              <a:rPr lang="en-US" smtClean="0"/>
              <a:t>12</a:t>
            </a:fld>
            <a:endParaRPr lang="en-US"/>
          </a:p>
        </p:txBody>
      </p:sp>
    </p:spTree>
    <p:extLst>
      <p:ext uri="{BB962C8B-B14F-4D97-AF65-F5344CB8AC3E}">
        <p14:creationId xmlns:p14="http://schemas.microsoft.com/office/powerpoint/2010/main" val="3624473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522B-725B-EB7F-98D7-0E58D166C357}"/>
              </a:ext>
            </a:extLst>
          </p:cNvPr>
          <p:cNvSpPr>
            <a:spLocks noGrp="1"/>
          </p:cNvSpPr>
          <p:nvPr>
            <p:ph type="title"/>
          </p:nvPr>
        </p:nvSpPr>
        <p:spPr>
          <a:xfrm>
            <a:off x="1513490" y="825992"/>
            <a:ext cx="9422734" cy="864696"/>
          </a:xfrm>
        </p:spPr>
        <p:txBody>
          <a:bodyPr/>
          <a:lstStyle/>
          <a:p>
            <a:pPr algn="ctr"/>
            <a:r>
              <a:rPr lang="en-GB" dirty="0"/>
              <a:t>Forecast</a:t>
            </a:r>
            <a:endParaRPr lang="en-AT" dirty="0"/>
          </a:p>
        </p:txBody>
      </p:sp>
      <p:sp>
        <p:nvSpPr>
          <p:cNvPr id="3" name="Content Placeholder 2">
            <a:extLst>
              <a:ext uri="{FF2B5EF4-FFF2-40B4-BE49-F238E27FC236}">
                <a16:creationId xmlns:a16="http://schemas.microsoft.com/office/drawing/2014/main" id="{275018A6-2E47-2411-05FD-5C56479BEB88}"/>
              </a:ext>
            </a:extLst>
          </p:cNvPr>
          <p:cNvSpPr>
            <a:spLocks noGrp="1"/>
          </p:cNvSpPr>
          <p:nvPr>
            <p:ph idx="1"/>
          </p:nvPr>
        </p:nvSpPr>
        <p:spPr>
          <a:xfrm>
            <a:off x="1587062" y="2217683"/>
            <a:ext cx="4508938" cy="3814325"/>
          </a:xfrm>
        </p:spPr>
        <p:txBody>
          <a:bodyPr/>
          <a:lstStyle/>
          <a:p>
            <a:pPr>
              <a:buFont typeface="Arial" panose="020B0604020202020204" pitchFamily="34" charset="0"/>
              <a:buChar char="•"/>
            </a:pPr>
            <a:endParaRPr lang="en-GB" dirty="0"/>
          </a:p>
          <a:p>
            <a:pPr marL="742950" lvl="1" indent="-285750">
              <a:buFont typeface="Arial" panose="020B0604020202020204" pitchFamily="34" charset="0"/>
              <a:buChar char="•"/>
            </a:pPr>
            <a:r>
              <a:rPr lang="en-GB" dirty="0"/>
              <a:t>Using the trained models to predict future sales</a:t>
            </a:r>
          </a:p>
          <a:p>
            <a:pPr marL="742950" lvl="1" indent="-285750">
              <a:buFont typeface="Arial" panose="020B0604020202020204" pitchFamily="34" charset="0"/>
              <a:buChar char="•"/>
            </a:pPr>
            <a:r>
              <a:rPr lang="en-GB" dirty="0"/>
              <a:t>Post-processing predictions for reporting</a:t>
            </a:r>
          </a:p>
          <a:p>
            <a:pPr marL="742950" lvl="1" indent="-285750">
              <a:buFont typeface="Arial" panose="020B0604020202020204" pitchFamily="34" charset="0"/>
              <a:buChar char="•"/>
            </a:pPr>
            <a:r>
              <a:rPr lang="en-GB" dirty="0"/>
              <a:t>Validating the forecasted results and documenting the findings</a:t>
            </a:r>
          </a:p>
          <a:p>
            <a:endParaRPr lang="en-AT" dirty="0"/>
          </a:p>
        </p:txBody>
      </p:sp>
      <p:sp>
        <p:nvSpPr>
          <p:cNvPr id="4" name="Date Placeholder 3">
            <a:extLst>
              <a:ext uri="{FF2B5EF4-FFF2-40B4-BE49-F238E27FC236}">
                <a16:creationId xmlns:a16="http://schemas.microsoft.com/office/drawing/2014/main" id="{203DCCDC-96EF-D405-0F6E-0C889037488A}"/>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864DFC8B-617A-84FD-5296-A25259BAF3D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44687C5-BFC2-C02E-44E8-C72E57732D65}"/>
              </a:ext>
            </a:extLst>
          </p:cNvPr>
          <p:cNvSpPr>
            <a:spLocks noGrp="1"/>
          </p:cNvSpPr>
          <p:nvPr>
            <p:ph type="sldNum" sz="quarter" idx="12"/>
          </p:nvPr>
        </p:nvSpPr>
        <p:spPr/>
        <p:txBody>
          <a:bodyPr/>
          <a:lstStyle/>
          <a:p>
            <a:fld id="{7BE69E03-4804-4553-A1EC-F089884EF50F}" type="slidenum">
              <a:rPr lang="en-US" smtClean="0"/>
              <a:t>13</a:t>
            </a:fld>
            <a:endParaRPr lang="en-US"/>
          </a:p>
        </p:txBody>
      </p:sp>
      <p:pic>
        <p:nvPicPr>
          <p:cNvPr id="5122" name="Picture 2">
            <a:extLst>
              <a:ext uri="{FF2B5EF4-FFF2-40B4-BE49-F238E27FC236}">
                <a16:creationId xmlns:a16="http://schemas.microsoft.com/office/drawing/2014/main" id="{9397A7A1-FC42-B6E2-1FEF-C12EBFBFA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16303"/>
            <a:ext cx="5029536" cy="265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3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8481-8754-D83D-85CC-1F99442F3A7B}"/>
              </a:ext>
            </a:extLst>
          </p:cNvPr>
          <p:cNvSpPr>
            <a:spLocks noGrp="1"/>
          </p:cNvSpPr>
          <p:nvPr>
            <p:ph type="title"/>
          </p:nvPr>
        </p:nvSpPr>
        <p:spPr>
          <a:xfrm>
            <a:off x="1608082" y="667512"/>
            <a:ext cx="9328141" cy="1023176"/>
          </a:xfrm>
        </p:spPr>
        <p:txBody>
          <a:bodyPr/>
          <a:lstStyle/>
          <a:p>
            <a:pPr algn="ctr"/>
            <a:r>
              <a:rPr lang="en-GB" dirty="0"/>
              <a:t>Interpretation of Results</a:t>
            </a:r>
            <a:endParaRPr lang="en-AT" dirty="0"/>
          </a:p>
        </p:txBody>
      </p:sp>
      <p:sp>
        <p:nvSpPr>
          <p:cNvPr id="3" name="Content Placeholder 2">
            <a:extLst>
              <a:ext uri="{FF2B5EF4-FFF2-40B4-BE49-F238E27FC236}">
                <a16:creationId xmlns:a16="http://schemas.microsoft.com/office/drawing/2014/main" id="{BAB325DF-1EAD-E25E-9812-4A94161C9DCC}"/>
              </a:ext>
            </a:extLst>
          </p:cNvPr>
          <p:cNvSpPr>
            <a:spLocks noGrp="1"/>
          </p:cNvSpPr>
          <p:nvPr>
            <p:ph idx="1"/>
          </p:nvPr>
        </p:nvSpPr>
        <p:spPr>
          <a:xfrm>
            <a:off x="1460938" y="1860331"/>
            <a:ext cx="9475286" cy="4171677"/>
          </a:xfrm>
        </p:spPr>
        <p:txBody>
          <a:bodyPr>
            <a:normAutofit fontScale="77500" lnSpcReduction="20000"/>
          </a:bodyPr>
          <a:lstStyle/>
          <a:p>
            <a:pPr algn="l"/>
            <a:r>
              <a:rPr lang="en-GB" b="1" i="0" dirty="0">
                <a:effectLst/>
                <a:highlight>
                  <a:srgbClr val="FFFFFF"/>
                </a:highlight>
                <a:latin typeface="var(--jp-content-font-family)"/>
              </a:rPr>
              <a:t>Interpretation of Results</a:t>
            </a:r>
          </a:p>
          <a:p>
            <a:pPr algn="l"/>
            <a:r>
              <a:rPr lang="en-GB" b="0" i="0" dirty="0">
                <a:effectLst/>
                <a:highlight>
                  <a:srgbClr val="FFFFFF"/>
                </a:highlight>
                <a:latin typeface="var(--jp-content-font-family)"/>
              </a:rPr>
              <a:t>Based on the above analysis the ARIMA model performed best in predicting future sales. The SARIMA forecast line tracks the historical sales data most closely, particularly for the last two years.</a:t>
            </a:r>
          </a:p>
          <a:p>
            <a:pPr algn="l"/>
            <a:r>
              <a:rPr lang="en-GB" b="0" i="0" dirty="0">
                <a:effectLst/>
                <a:highlight>
                  <a:srgbClr val="FFFFFF"/>
                </a:highlight>
                <a:latin typeface="var(--jp-content-font-family)"/>
              </a:rPr>
              <a:t>Here are some of the limitations to consider when interpreting forecast graphs like this one:</a:t>
            </a:r>
          </a:p>
          <a:p>
            <a:pPr algn="l"/>
            <a:r>
              <a:rPr lang="en-GB" b="0" i="0" dirty="0">
                <a:effectLst/>
                <a:highlight>
                  <a:srgbClr val="FFFFFF"/>
                </a:highlight>
                <a:latin typeface="var(--jp-content-font-family)"/>
              </a:rPr>
              <a:t>The forecast may only be accurate for a short period of time. This is because future sales can be influenced by many factors that are difficult to predict, such as changes in the economy, consumer preferences, and competitor activity.</a:t>
            </a:r>
          </a:p>
          <a:p>
            <a:pPr algn="l"/>
            <a:r>
              <a:rPr lang="en-GB" b="0" i="0" dirty="0">
                <a:effectLst/>
                <a:highlight>
                  <a:srgbClr val="FFFFFF"/>
                </a:highlight>
                <a:latin typeface="var(--jp-content-font-family)"/>
              </a:rPr>
              <a:t>The graph may not show the confidence interval around the forecast. The confidence interval is a range of values that are likely to contain the actual future sales. A wider confidence interval indicates that the forecast is more uncertain.</a:t>
            </a:r>
          </a:p>
          <a:p>
            <a:pPr algn="l"/>
            <a:r>
              <a:rPr lang="en-GB" b="0" i="0" dirty="0">
                <a:effectLst/>
                <a:highlight>
                  <a:srgbClr val="FFFFFF"/>
                </a:highlight>
                <a:latin typeface="var(--jp-content-font-family)"/>
              </a:rPr>
              <a:t>It is important to consider these limitations when using sales forecasts for decision-making.</a:t>
            </a:r>
          </a:p>
          <a:p>
            <a:pPr algn="l"/>
            <a:r>
              <a:rPr lang="en-GB" b="0" i="0" dirty="0">
                <a:effectLst/>
                <a:highlight>
                  <a:srgbClr val="FFFFFF"/>
                </a:highlight>
                <a:latin typeface="var(--jp-content-font-family)"/>
              </a:rPr>
              <a:t>Forecasts can be a valuable tool, but they should not be used as the only source of information.</a:t>
            </a:r>
          </a:p>
          <a:p>
            <a:endParaRPr lang="en-AT" dirty="0"/>
          </a:p>
        </p:txBody>
      </p:sp>
      <p:sp>
        <p:nvSpPr>
          <p:cNvPr id="4" name="Date Placeholder 3">
            <a:extLst>
              <a:ext uri="{FF2B5EF4-FFF2-40B4-BE49-F238E27FC236}">
                <a16:creationId xmlns:a16="http://schemas.microsoft.com/office/drawing/2014/main" id="{BFB2DA9A-F490-065D-957C-1867080553A3}"/>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2C713482-695E-6DFA-AC61-E654E60FA3A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9D24C12-3BB4-B365-C90D-82F1D7418AA1}"/>
              </a:ext>
            </a:extLst>
          </p:cNvPr>
          <p:cNvSpPr>
            <a:spLocks noGrp="1"/>
          </p:cNvSpPr>
          <p:nvPr>
            <p:ph type="sldNum" sz="quarter" idx="12"/>
          </p:nvPr>
        </p:nvSpPr>
        <p:spPr/>
        <p:txBody>
          <a:bodyPr/>
          <a:lstStyle/>
          <a:p>
            <a:fld id="{7BE69E03-4804-4553-A1EC-F089884EF50F}" type="slidenum">
              <a:rPr lang="en-US" smtClean="0"/>
              <a:t>14</a:t>
            </a:fld>
            <a:endParaRPr lang="en-US"/>
          </a:p>
        </p:txBody>
      </p:sp>
    </p:spTree>
    <p:extLst>
      <p:ext uri="{BB962C8B-B14F-4D97-AF65-F5344CB8AC3E}">
        <p14:creationId xmlns:p14="http://schemas.microsoft.com/office/powerpoint/2010/main" val="20324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540A-602F-6200-0BA1-FA40FCCA7E51}"/>
              </a:ext>
            </a:extLst>
          </p:cNvPr>
          <p:cNvSpPr>
            <a:spLocks noGrp="1"/>
          </p:cNvSpPr>
          <p:nvPr>
            <p:ph type="title"/>
          </p:nvPr>
        </p:nvSpPr>
        <p:spPr>
          <a:xfrm>
            <a:off x="2060028" y="667512"/>
            <a:ext cx="8876196" cy="1023176"/>
          </a:xfrm>
        </p:spPr>
        <p:txBody>
          <a:bodyPr>
            <a:normAutofit fontScale="90000"/>
          </a:bodyPr>
          <a:lstStyle/>
          <a:p>
            <a:pPr algn="ctr"/>
            <a:br>
              <a:rPr lang="en-GB" sz="4000" b="1" i="0" dirty="0">
                <a:effectLst/>
                <a:highlight>
                  <a:srgbClr val="FFFFFF"/>
                </a:highlight>
                <a:latin typeface="Arial" panose="020B0604020202020204" pitchFamily="34" charset="0"/>
                <a:cs typeface="Arial" panose="020B0604020202020204" pitchFamily="34" charset="0"/>
              </a:rPr>
            </a:br>
            <a:r>
              <a:rPr lang="en-GB" sz="4000" b="1" i="0" dirty="0">
                <a:effectLst/>
                <a:highlight>
                  <a:srgbClr val="FFFFFF"/>
                </a:highlight>
                <a:latin typeface="Arial" panose="020B0604020202020204" pitchFamily="34" charset="0"/>
                <a:cs typeface="Arial" panose="020B0604020202020204" pitchFamily="34" charset="0"/>
              </a:rPr>
              <a:t>Next Steps</a:t>
            </a:r>
            <a:br>
              <a:rPr lang="en-GB" b="1" i="0" dirty="0">
                <a:effectLst/>
                <a:highlight>
                  <a:srgbClr val="FFFFFF"/>
                </a:highlight>
                <a:latin typeface="var(--jp-content-font-family)"/>
              </a:rPr>
            </a:br>
            <a:endParaRPr lang="en-AT" dirty="0"/>
          </a:p>
        </p:txBody>
      </p:sp>
      <p:sp>
        <p:nvSpPr>
          <p:cNvPr id="3" name="Content Placeholder 2">
            <a:extLst>
              <a:ext uri="{FF2B5EF4-FFF2-40B4-BE49-F238E27FC236}">
                <a16:creationId xmlns:a16="http://schemas.microsoft.com/office/drawing/2014/main" id="{9143C45A-CC23-0CFE-663F-218205D9456B}"/>
              </a:ext>
            </a:extLst>
          </p:cNvPr>
          <p:cNvSpPr>
            <a:spLocks noGrp="1"/>
          </p:cNvSpPr>
          <p:nvPr>
            <p:ph idx="1"/>
          </p:nvPr>
        </p:nvSpPr>
        <p:spPr>
          <a:xfrm>
            <a:off x="1534510" y="2165131"/>
            <a:ext cx="9401714" cy="3866877"/>
          </a:xfrm>
        </p:spPr>
        <p:txBody>
          <a:bodyPr>
            <a:normAutofit fontScale="70000" lnSpcReduction="20000"/>
          </a:bodyPr>
          <a:lstStyle/>
          <a:p>
            <a:pPr algn="l"/>
            <a:r>
              <a:rPr lang="en-GB" b="0" i="0" dirty="0">
                <a:effectLst/>
                <a:highlight>
                  <a:srgbClr val="FFFFFF"/>
                </a:highlight>
                <a:latin typeface="var(--jp-content-font-family)"/>
              </a:rPr>
              <a:t>There are several ways to improve the performance of your ARIMA, SARIMA and LSTM models for sales forecasting. Here are some steps you can follow:</a:t>
            </a:r>
          </a:p>
          <a:p>
            <a:pPr algn="l"/>
            <a:r>
              <a:rPr lang="en-GB" b="0" i="0" dirty="0">
                <a:effectLst/>
                <a:highlight>
                  <a:srgbClr val="FFFFFF"/>
                </a:highlight>
                <a:latin typeface="var(--jp-content-font-family)"/>
              </a:rPr>
              <a:t>Improve data quality: Ensure your sales data is clean and free of errors. Address missing values and outliers.</a:t>
            </a:r>
          </a:p>
          <a:p>
            <a:pPr algn="l"/>
            <a:r>
              <a:rPr lang="en-GB" b="0" i="0" dirty="0">
                <a:effectLst/>
                <a:highlight>
                  <a:srgbClr val="FFFFFF"/>
                </a:highlight>
                <a:latin typeface="var(--jp-content-font-family)"/>
              </a:rPr>
              <a:t>Feature engineering: Consider including additional relevant features that might influence sales, like holidays, promotions, or economic indicators.</a:t>
            </a:r>
          </a:p>
          <a:p>
            <a:pPr algn="l"/>
            <a:r>
              <a:rPr lang="en-GB" b="0" i="0" dirty="0">
                <a:effectLst/>
                <a:highlight>
                  <a:srgbClr val="FFFFFF"/>
                </a:highlight>
                <a:latin typeface="var(--jp-content-font-family)"/>
              </a:rPr>
              <a:t>Hyperparameter tuning: Experiment with different hyperparameter values for each model. This can involve adjusting the number of lags in ARIMA/SARIMA or the network architecture in LSTM. Techniques like </a:t>
            </a:r>
            <a:r>
              <a:rPr lang="en-GB" b="0" i="0" dirty="0" err="1">
                <a:effectLst/>
                <a:highlight>
                  <a:srgbClr val="FFFFFF"/>
                </a:highlight>
                <a:latin typeface="var(--jp-content-font-family)"/>
              </a:rPr>
              <a:t>GridSearchCV</a:t>
            </a:r>
            <a:r>
              <a:rPr lang="en-GB" b="0" i="0" dirty="0">
                <a:effectLst/>
                <a:highlight>
                  <a:srgbClr val="FFFFFF"/>
                </a:highlight>
                <a:latin typeface="var(--jp-content-font-family)"/>
              </a:rPr>
              <a:t> or </a:t>
            </a:r>
            <a:r>
              <a:rPr lang="en-GB" b="0" i="0" dirty="0" err="1">
                <a:effectLst/>
                <a:highlight>
                  <a:srgbClr val="FFFFFF"/>
                </a:highlight>
                <a:latin typeface="var(--jp-content-font-family)"/>
              </a:rPr>
              <a:t>RandomizedSearchCV</a:t>
            </a:r>
            <a:r>
              <a:rPr lang="en-GB" b="0" i="0" dirty="0">
                <a:effectLst/>
                <a:highlight>
                  <a:srgbClr val="FFFFFF"/>
                </a:highlight>
                <a:latin typeface="var(--jp-content-font-family)"/>
              </a:rPr>
              <a:t> can automate this process </a:t>
            </a:r>
            <a:r>
              <a:rPr lang="en-GB" b="0" i="0" u="none" strike="noStrike" dirty="0">
                <a:effectLst/>
                <a:highlight>
                  <a:srgbClr val="FFFFFF"/>
                </a:highlight>
                <a:latin typeface="var(--jp-content-font-family)"/>
                <a:hlinkClick r:id="rId2"/>
              </a:rPr>
              <a:t>https://neptune.ai/blog/improving-ml-model-performance</a:t>
            </a:r>
            <a:r>
              <a:rPr lang="en-GB" b="0" i="0" dirty="0">
                <a:effectLst/>
                <a:highlight>
                  <a:srgbClr val="FFFFFF"/>
                </a:highlight>
                <a:latin typeface="var(--jp-content-font-family)"/>
              </a:rPr>
              <a:t>.</a:t>
            </a:r>
          </a:p>
          <a:p>
            <a:pPr algn="l"/>
            <a:r>
              <a:rPr lang="en-GB" b="0" i="0" dirty="0">
                <a:effectLst/>
                <a:highlight>
                  <a:srgbClr val="FFFFFF"/>
                </a:highlight>
                <a:latin typeface="var(--jp-content-font-family)"/>
              </a:rPr>
              <a:t>Early stopping: Implement early stopping to prevent overfitting. This technique stops training the model once the validation error starts to increase, allowing it to focus on generalizability.</a:t>
            </a:r>
          </a:p>
          <a:p>
            <a:pPr algn="l"/>
            <a:r>
              <a:rPr lang="en-GB" b="0" i="0" dirty="0">
                <a:effectLst/>
                <a:highlight>
                  <a:srgbClr val="FFFFFF"/>
                </a:highlight>
                <a:latin typeface="var(--jp-content-font-family)"/>
              </a:rPr>
              <a:t>Ensemble methods: Explore combining multiple models (ARIMA, SARIMA, LSTM) using ensemble methods like averaging or stacking. This can often improve overall accuracy by leveraging the strengths of each model.</a:t>
            </a:r>
          </a:p>
          <a:p>
            <a:endParaRPr lang="en-AT" dirty="0"/>
          </a:p>
        </p:txBody>
      </p:sp>
      <p:sp>
        <p:nvSpPr>
          <p:cNvPr id="4" name="Date Placeholder 3">
            <a:extLst>
              <a:ext uri="{FF2B5EF4-FFF2-40B4-BE49-F238E27FC236}">
                <a16:creationId xmlns:a16="http://schemas.microsoft.com/office/drawing/2014/main" id="{347AD447-EBF2-4FA4-06FF-CFA793631CF3}"/>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B0EF9663-6621-3367-99C5-8A636DABC80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26F7B3B-8406-E42F-5C53-B013F35642AB}"/>
              </a:ext>
            </a:extLst>
          </p:cNvPr>
          <p:cNvSpPr>
            <a:spLocks noGrp="1"/>
          </p:cNvSpPr>
          <p:nvPr>
            <p:ph type="sldNum" sz="quarter" idx="12"/>
          </p:nvPr>
        </p:nvSpPr>
        <p:spPr/>
        <p:txBody>
          <a:bodyPr/>
          <a:lstStyle/>
          <a:p>
            <a:fld id="{7BE69E03-4804-4553-A1EC-F089884EF50F}" type="slidenum">
              <a:rPr lang="en-US" smtClean="0"/>
              <a:t>15</a:t>
            </a:fld>
            <a:endParaRPr lang="en-US"/>
          </a:p>
        </p:txBody>
      </p:sp>
    </p:spTree>
    <p:extLst>
      <p:ext uri="{BB962C8B-B14F-4D97-AF65-F5344CB8AC3E}">
        <p14:creationId xmlns:p14="http://schemas.microsoft.com/office/powerpoint/2010/main" val="1088919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9C04-F0B5-AE15-96F1-BDA515565B39}"/>
              </a:ext>
            </a:extLst>
          </p:cNvPr>
          <p:cNvSpPr>
            <a:spLocks noGrp="1"/>
          </p:cNvSpPr>
          <p:nvPr>
            <p:ph type="title"/>
          </p:nvPr>
        </p:nvSpPr>
        <p:spPr>
          <a:xfrm>
            <a:off x="1912882" y="914400"/>
            <a:ext cx="9023341" cy="776288"/>
          </a:xfrm>
        </p:spPr>
        <p:txBody>
          <a:bodyPr>
            <a:normAutofit fontScale="90000"/>
          </a:bodyPr>
          <a:lstStyle/>
          <a:p>
            <a:br>
              <a:rPr lang="en-GB" sz="3600" b="1" i="0" dirty="0">
                <a:effectLst/>
                <a:latin typeface="Arial" panose="020B0604020202020204" pitchFamily="34" charset="0"/>
                <a:cs typeface="Arial" panose="020B0604020202020204" pitchFamily="34" charset="0"/>
              </a:rPr>
            </a:br>
            <a:r>
              <a:rPr lang="en-GB" sz="3600" b="1" i="0" dirty="0">
                <a:effectLst/>
                <a:latin typeface="Arial" panose="020B0604020202020204" pitchFamily="34" charset="0"/>
                <a:cs typeface="Arial" panose="020B0604020202020204" pitchFamily="34" charset="0"/>
              </a:rPr>
              <a:t> Tuning the Models for Better Performance</a:t>
            </a:r>
            <a:br>
              <a:rPr lang="en-GB" b="1" i="0" dirty="0">
                <a:effectLst/>
                <a:latin typeface="var(--jp-content-font-family)"/>
              </a:rPr>
            </a:br>
            <a:endParaRPr lang="en-AT" dirty="0"/>
          </a:p>
        </p:txBody>
      </p:sp>
      <p:sp>
        <p:nvSpPr>
          <p:cNvPr id="3" name="Content Placeholder 2">
            <a:extLst>
              <a:ext uri="{FF2B5EF4-FFF2-40B4-BE49-F238E27FC236}">
                <a16:creationId xmlns:a16="http://schemas.microsoft.com/office/drawing/2014/main" id="{E00816EE-A082-3C0B-04DB-F5F7891778D8}"/>
              </a:ext>
            </a:extLst>
          </p:cNvPr>
          <p:cNvSpPr>
            <a:spLocks noGrp="1"/>
          </p:cNvSpPr>
          <p:nvPr>
            <p:ph idx="1"/>
          </p:nvPr>
        </p:nvSpPr>
        <p:spPr>
          <a:xfrm>
            <a:off x="1765738" y="1891862"/>
            <a:ext cx="9170486" cy="4140146"/>
          </a:xfrm>
        </p:spPr>
        <p:txBody>
          <a:bodyPr/>
          <a:lstStyle/>
          <a:p>
            <a:pPr algn="l"/>
            <a:r>
              <a:rPr lang="en-GB" dirty="0">
                <a:effectLst/>
                <a:latin typeface="var(--jp-content-font-family)"/>
              </a:rPr>
              <a:t>To improve the performance of the ARIMA, and SARIMA models, we can adjust their parameters and conduct cross-validation. Here are detailed steps for each model.</a:t>
            </a:r>
          </a:p>
          <a:p>
            <a:pPr algn="l"/>
            <a:r>
              <a:rPr lang="en-GB" dirty="0">
                <a:effectLst/>
                <a:latin typeface="var(--jp-content-font-family)"/>
              </a:rPr>
              <a:t>Tuning ARIMA and SARIMA Models We'll use a grid search approach to find the best parameters for ARIMA and SARIMA models.</a:t>
            </a:r>
          </a:p>
          <a:p>
            <a:pPr algn="l"/>
            <a:br>
              <a:rPr lang="en-GB" b="0" i="0" dirty="0">
                <a:effectLst/>
                <a:highlight>
                  <a:srgbClr val="FFFFFF"/>
                </a:highlight>
                <a:latin typeface="var(--jp-content-font-family)"/>
              </a:rPr>
            </a:br>
            <a:endParaRPr lang="en-GB" b="0" i="0" dirty="0">
              <a:effectLst/>
              <a:highlight>
                <a:srgbClr val="FFFFFF"/>
              </a:highlight>
              <a:latin typeface="var(--jp-content-font-family)"/>
            </a:endParaRPr>
          </a:p>
          <a:p>
            <a:endParaRPr lang="en-AT" dirty="0"/>
          </a:p>
        </p:txBody>
      </p:sp>
      <p:sp>
        <p:nvSpPr>
          <p:cNvPr id="4" name="Date Placeholder 3">
            <a:extLst>
              <a:ext uri="{FF2B5EF4-FFF2-40B4-BE49-F238E27FC236}">
                <a16:creationId xmlns:a16="http://schemas.microsoft.com/office/drawing/2014/main" id="{58E9608E-E6C7-AD7C-0FAA-D20D77D0603E}"/>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6B6F0F97-D497-64A5-B527-039F7FCC757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3348934-C2FF-AC73-1248-22083DF1CC7D}"/>
              </a:ext>
            </a:extLst>
          </p:cNvPr>
          <p:cNvSpPr>
            <a:spLocks noGrp="1"/>
          </p:cNvSpPr>
          <p:nvPr>
            <p:ph type="sldNum" sz="quarter" idx="12"/>
          </p:nvPr>
        </p:nvSpPr>
        <p:spPr/>
        <p:txBody>
          <a:bodyPr/>
          <a:lstStyle/>
          <a:p>
            <a:fld id="{7BE69E03-4804-4553-A1EC-F089884EF50F}" type="slidenum">
              <a:rPr lang="en-US" smtClean="0"/>
              <a:t>16</a:t>
            </a:fld>
            <a:endParaRPr lang="en-US"/>
          </a:p>
        </p:txBody>
      </p:sp>
    </p:spTree>
    <p:extLst>
      <p:ext uri="{BB962C8B-B14F-4D97-AF65-F5344CB8AC3E}">
        <p14:creationId xmlns:p14="http://schemas.microsoft.com/office/powerpoint/2010/main" val="390892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D035-C9A3-4C97-57B8-F7DB1695EBBE}"/>
              </a:ext>
            </a:extLst>
          </p:cNvPr>
          <p:cNvSpPr>
            <a:spLocks noGrp="1"/>
          </p:cNvSpPr>
          <p:nvPr>
            <p:ph type="title"/>
          </p:nvPr>
        </p:nvSpPr>
        <p:spPr>
          <a:xfrm>
            <a:off x="1560576" y="804672"/>
            <a:ext cx="9375648" cy="886016"/>
          </a:xfrm>
        </p:spPr>
        <p:txBody>
          <a:bodyPr>
            <a:normAutofit fontScale="90000"/>
          </a:bodyPr>
          <a:lstStyle/>
          <a:p>
            <a:r>
              <a:rPr lang="en-AT" dirty="0"/>
              <a:t>Sales Forecast after Fine Tuning</a:t>
            </a:r>
          </a:p>
        </p:txBody>
      </p:sp>
      <p:sp>
        <p:nvSpPr>
          <p:cNvPr id="4" name="Date Placeholder 3">
            <a:extLst>
              <a:ext uri="{FF2B5EF4-FFF2-40B4-BE49-F238E27FC236}">
                <a16:creationId xmlns:a16="http://schemas.microsoft.com/office/drawing/2014/main" id="{75B15107-883F-CC25-9F75-A05387FF2075}"/>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6198AE32-9FEB-094F-0C61-24AF5CE3251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8204C7B-2001-BAF9-6934-0B567E6DD6C2}"/>
              </a:ext>
            </a:extLst>
          </p:cNvPr>
          <p:cNvSpPr>
            <a:spLocks noGrp="1"/>
          </p:cNvSpPr>
          <p:nvPr>
            <p:ph type="sldNum" sz="quarter" idx="12"/>
          </p:nvPr>
        </p:nvSpPr>
        <p:spPr/>
        <p:txBody>
          <a:bodyPr/>
          <a:lstStyle/>
          <a:p>
            <a:fld id="{7BE69E03-4804-4553-A1EC-F089884EF50F}" type="slidenum">
              <a:rPr lang="en-US" smtClean="0"/>
              <a:t>17</a:t>
            </a:fld>
            <a:endParaRPr lang="en-US"/>
          </a:p>
        </p:txBody>
      </p:sp>
      <p:pic>
        <p:nvPicPr>
          <p:cNvPr id="6146" name="Picture 2">
            <a:extLst>
              <a:ext uri="{FF2B5EF4-FFF2-40B4-BE49-F238E27FC236}">
                <a16:creationId xmlns:a16="http://schemas.microsoft.com/office/drawing/2014/main" id="{D5BE3BE7-DC9C-B354-98B4-BF1FB36126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8074" y="1825625"/>
            <a:ext cx="4215563" cy="222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83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8556-9577-5D0C-B3CD-7450C111A8BB}"/>
              </a:ext>
            </a:extLst>
          </p:cNvPr>
          <p:cNvSpPr>
            <a:spLocks noGrp="1"/>
          </p:cNvSpPr>
          <p:nvPr>
            <p:ph type="title"/>
          </p:nvPr>
        </p:nvSpPr>
        <p:spPr>
          <a:xfrm>
            <a:off x="1513490" y="667512"/>
            <a:ext cx="9422734" cy="1023176"/>
          </a:xfrm>
        </p:spPr>
        <p:txBody>
          <a:bodyPr/>
          <a:lstStyle/>
          <a:p>
            <a:pPr algn="ctr"/>
            <a:r>
              <a:rPr lang="en-GB" dirty="0"/>
              <a:t>Conclusion</a:t>
            </a:r>
            <a:endParaRPr lang="en-AT" dirty="0"/>
          </a:p>
        </p:txBody>
      </p:sp>
      <p:sp>
        <p:nvSpPr>
          <p:cNvPr id="3" name="Content Placeholder 2">
            <a:extLst>
              <a:ext uri="{FF2B5EF4-FFF2-40B4-BE49-F238E27FC236}">
                <a16:creationId xmlns:a16="http://schemas.microsoft.com/office/drawing/2014/main" id="{0DACDA59-878D-A3DC-7AAD-F9C0CEA84DD4}"/>
              </a:ext>
            </a:extLst>
          </p:cNvPr>
          <p:cNvSpPr>
            <a:spLocks noGrp="1"/>
          </p:cNvSpPr>
          <p:nvPr>
            <p:ph idx="1"/>
          </p:nvPr>
        </p:nvSpPr>
        <p:spPr>
          <a:xfrm>
            <a:off x="1513488" y="1996966"/>
            <a:ext cx="9422735" cy="4035042"/>
          </a:xfrm>
        </p:spPr>
        <p:txBody>
          <a:bodyPr/>
          <a:lstStyle/>
          <a:p>
            <a:r>
              <a:rPr lang="en-GB" dirty="0"/>
              <a:t>Summarizing the data science pipeline</a:t>
            </a:r>
          </a:p>
          <a:p>
            <a:r>
              <a:rPr lang="en-GB" dirty="0"/>
              <a:t>Highlighting future improvements and directions</a:t>
            </a:r>
            <a:endParaRPr lang="en-AT" dirty="0"/>
          </a:p>
        </p:txBody>
      </p:sp>
      <p:sp>
        <p:nvSpPr>
          <p:cNvPr id="4" name="Date Placeholder 3">
            <a:extLst>
              <a:ext uri="{FF2B5EF4-FFF2-40B4-BE49-F238E27FC236}">
                <a16:creationId xmlns:a16="http://schemas.microsoft.com/office/drawing/2014/main" id="{3BE7BF97-8D71-FB10-9592-6F30AF492811}"/>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C52A5215-282D-318D-D9DF-D751DCED0F9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E0E92F2-DAA8-95EA-EB64-C7B457A5CAAD}"/>
              </a:ext>
            </a:extLst>
          </p:cNvPr>
          <p:cNvSpPr>
            <a:spLocks noGrp="1"/>
          </p:cNvSpPr>
          <p:nvPr>
            <p:ph type="sldNum" sz="quarter" idx="12"/>
          </p:nvPr>
        </p:nvSpPr>
        <p:spPr/>
        <p:txBody>
          <a:bodyPr/>
          <a:lstStyle/>
          <a:p>
            <a:fld id="{7BE69E03-4804-4553-A1EC-F089884EF50F}" type="slidenum">
              <a:rPr lang="en-US" smtClean="0"/>
              <a:t>18</a:t>
            </a:fld>
            <a:endParaRPr lang="en-US"/>
          </a:p>
        </p:txBody>
      </p:sp>
    </p:spTree>
    <p:extLst>
      <p:ext uri="{BB962C8B-B14F-4D97-AF65-F5344CB8AC3E}">
        <p14:creationId xmlns:p14="http://schemas.microsoft.com/office/powerpoint/2010/main" val="318916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E0C7-F121-F7A6-13E3-EA5717420B10}"/>
              </a:ext>
            </a:extLst>
          </p:cNvPr>
          <p:cNvSpPr>
            <a:spLocks noGrp="1"/>
          </p:cNvSpPr>
          <p:nvPr>
            <p:ph type="title"/>
          </p:nvPr>
        </p:nvSpPr>
        <p:spPr>
          <a:xfrm>
            <a:off x="1776248" y="736333"/>
            <a:ext cx="9159976" cy="851835"/>
          </a:xfrm>
        </p:spPr>
        <p:txBody>
          <a:bodyPr/>
          <a:lstStyle/>
          <a:p>
            <a:pPr algn="ctr"/>
            <a:r>
              <a:rPr lang="en-GB" b="1" dirty="0"/>
              <a:t>Objective</a:t>
            </a:r>
            <a:endParaRPr lang="en-AT" dirty="0"/>
          </a:p>
        </p:txBody>
      </p:sp>
      <p:sp>
        <p:nvSpPr>
          <p:cNvPr id="3" name="Content Placeholder 2">
            <a:extLst>
              <a:ext uri="{FF2B5EF4-FFF2-40B4-BE49-F238E27FC236}">
                <a16:creationId xmlns:a16="http://schemas.microsoft.com/office/drawing/2014/main" id="{377995D6-8CB5-7A5D-486D-622538332329}"/>
              </a:ext>
            </a:extLst>
          </p:cNvPr>
          <p:cNvSpPr>
            <a:spLocks noGrp="1"/>
          </p:cNvSpPr>
          <p:nvPr>
            <p:ph idx="1"/>
          </p:nvPr>
        </p:nvSpPr>
        <p:spPr>
          <a:xfrm>
            <a:off x="1482290" y="1825625"/>
            <a:ext cx="9453933" cy="4296042"/>
          </a:xfrm>
        </p:spPr>
        <p:txBody>
          <a:bodyPr/>
          <a:lstStyle/>
          <a:p>
            <a:pPr marL="480060" indent="-342900">
              <a:spcBef>
                <a:spcPts val="0"/>
              </a:spcBef>
              <a:spcAft>
                <a:spcPts val="800"/>
              </a:spcAft>
              <a:buSzPct val="100000"/>
            </a:pPr>
            <a:r>
              <a:rPr lang="en-GB" dirty="0"/>
              <a:t>To develop a predictive model that forecasts the future sales of an item for the next X days using a CSV file containing historical sales data. </a:t>
            </a:r>
          </a:p>
          <a:p>
            <a:pPr marL="480060" indent="-342900">
              <a:spcBef>
                <a:spcPts val="0"/>
              </a:spcBef>
              <a:spcAft>
                <a:spcPts val="800"/>
              </a:spcAft>
              <a:buSzPct val="100000"/>
            </a:pPr>
            <a:r>
              <a:rPr lang="en-GB" dirty="0"/>
              <a:t>The focus will be on data preparation, model training, and generating forecasts.</a:t>
            </a:r>
          </a:p>
          <a:p>
            <a:pPr marL="137160" indent="0" algn="l">
              <a:spcBef>
                <a:spcPts val="0"/>
              </a:spcBef>
              <a:spcAft>
                <a:spcPts val="800"/>
              </a:spcAft>
              <a:buSzPct val="100000"/>
              <a:buNone/>
            </a:pPr>
            <a:endParaRPr lang="en-AT" dirty="0"/>
          </a:p>
        </p:txBody>
      </p:sp>
      <p:sp>
        <p:nvSpPr>
          <p:cNvPr id="4" name="Date Placeholder 3">
            <a:extLst>
              <a:ext uri="{FF2B5EF4-FFF2-40B4-BE49-F238E27FC236}">
                <a16:creationId xmlns:a16="http://schemas.microsoft.com/office/drawing/2014/main" id="{591C69D6-2523-510E-344A-7FFE46EB4B0A}"/>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E30E7026-3AE0-317E-7490-B37372B6F21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45DDC84-A93C-F63E-810B-B5525E9F26B6}"/>
              </a:ext>
            </a:extLst>
          </p:cNvPr>
          <p:cNvSpPr>
            <a:spLocks noGrp="1"/>
          </p:cNvSpPr>
          <p:nvPr>
            <p:ph type="sldNum" sz="quarter" idx="12"/>
          </p:nvPr>
        </p:nvSpPr>
        <p:spPr/>
        <p:txBody>
          <a:bodyPr/>
          <a:lstStyle/>
          <a:p>
            <a:fld id="{7BE69E03-4804-4553-A1EC-F089884EF50F}" type="slidenum">
              <a:rPr lang="en-US" smtClean="0"/>
              <a:t>2</a:t>
            </a:fld>
            <a:endParaRPr lang="en-US"/>
          </a:p>
        </p:txBody>
      </p:sp>
    </p:spTree>
    <p:extLst>
      <p:ext uri="{BB962C8B-B14F-4D97-AF65-F5344CB8AC3E}">
        <p14:creationId xmlns:p14="http://schemas.microsoft.com/office/powerpoint/2010/main" val="378030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9286D4-7AB4-4607-B491-39A595357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C5547980-FC15-420A-AB09-867110FD6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B5A9F3F-CEFA-48C9-BA7B-BD2EBBC71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44E6B-80DF-3D4D-EC7A-51A7AC0C64C8}"/>
              </a:ext>
            </a:extLst>
          </p:cNvPr>
          <p:cNvSpPr>
            <a:spLocks noGrp="1"/>
          </p:cNvSpPr>
          <p:nvPr>
            <p:ph type="title"/>
          </p:nvPr>
        </p:nvSpPr>
        <p:spPr>
          <a:xfrm>
            <a:off x="7221688" y="948519"/>
            <a:ext cx="4185360" cy="4976179"/>
          </a:xfrm>
        </p:spPr>
        <p:txBody>
          <a:bodyPr>
            <a:normAutofit/>
          </a:bodyPr>
          <a:lstStyle/>
          <a:p>
            <a:r>
              <a:rPr lang="en-AT" dirty="0"/>
              <a:t>Problem Statement:</a:t>
            </a:r>
          </a:p>
        </p:txBody>
      </p:sp>
      <p:sp>
        <p:nvSpPr>
          <p:cNvPr id="6" name="Slide Number Placeholder 5">
            <a:extLst>
              <a:ext uri="{FF2B5EF4-FFF2-40B4-BE49-F238E27FC236}">
                <a16:creationId xmlns:a16="http://schemas.microsoft.com/office/drawing/2014/main" id="{C3FA3D05-FED1-D12C-2481-FE040EFFACF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4" name="Date Placeholder 3">
            <a:extLst>
              <a:ext uri="{FF2B5EF4-FFF2-40B4-BE49-F238E27FC236}">
                <a16:creationId xmlns:a16="http://schemas.microsoft.com/office/drawing/2014/main" id="{9452E2AF-84D4-F064-C3F0-7792672EB542}"/>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July 21, 2024</a:t>
            </a:fld>
            <a:endParaRPr lang="en-US"/>
          </a:p>
        </p:txBody>
      </p:sp>
      <p:sp>
        <p:nvSpPr>
          <p:cNvPr id="5" name="Footer Placeholder 4">
            <a:extLst>
              <a:ext uri="{FF2B5EF4-FFF2-40B4-BE49-F238E27FC236}">
                <a16:creationId xmlns:a16="http://schemas.microsoft.com/office/drawing/2014/main" id="{1A65FF40-2632-6349-493B-B4D3EED056D0}"/>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5EF257B4-536F-43F8-B592-C5C82EC9DB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267A879-D70E-4568-868D-00157FAC4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E6583586-8BF2-3493-657D-0BE35D42F6FE}"/>
              </a:ext>
            </a:extLst>
          </p:cNvPr>
          <p:cNvGraphicFramePr>
            <a:graphicFrameLocks noGrp="1"/>
          </p:cNvGraphicFramePr>
          <p:nvPr>
            <p:ph idx="1"/>
            <p:extLst>
              <p:ext uri="{D42A27DB-BD31-4B8C-83A1-F6EECF244321}">
                <p14:modId xmlns:p14="http://schemas.microsoft.com/office/powerpoint/2010/main" val="1901461930"/>
              </p:ext>
            </p:extLst>
          </p:nvPr>
        </p:nvGraphicFramePr>
        <p:xfrm>
          <a:off x="248140" y="753026"/>
          <a:ext cx="6635260"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60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4C962-B09E-A869-A637-F4CC8C5A9FBE}"/>
              </a:ext>
            </a:extLst>
          </p:cNvPr>
          <p:cNvSpPr>
            <a:spLocks noGrp="1"/>
          </p:cNvSpPr>
          <p:nvPr>
            <p:ph type="title"/>
          </p:nvPr>
        </p:nvSpPr>
        <p:spPr>
          <a:xfrm>
            <a:off x="1659467" y="940911"/>
            <a:ext cx="3234266" cy="4647090"/>
          </a:xfrm>
        </p:spPr>
        <p:txBody>
          <a:bodyPr>
            <a:normAutofit/>
          </a:bodyPr>
          <a:lstStyle/>
          <a:p>
            <a:r>
              <a:rPr lang="en-GB" sz="4000" dirty="0">
                <a:latin typeface="Arial" panose="020B0604020202020204" pitchFamily="34" charset="0"/>
                <a:cs typeface="Arial" panose="020B0604020202020204" pitchFamily="34" charset="0"/>
              </a:rPr>
              <a:t>Data Science Pipeline</a:t>
            </a:r>
            <a:endParaRPr lang="en-AT" sz="40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86667FA-014E-45FC-F16B-0ADCBE2A763C}"/>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sp>
        <p:nvSpPr>
          <p:cNvPr id="4" name="Date Placeholder 3">
            <a:extLst>
              <a:ext uri="{FF2B5EF4-FFF2-40B4-BE49-F238E27FC236}">
                <a16:creationId xmlns:a16="http://schemas.microsoft.com/office/drawing/2014/main" id="{4DBEDC8F-21FA-6381-BD88-097CAA9B594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July 21, 2024</a:t>
            </a:fld>
            <a:endParaRPr lang="en-US"/>
          </a:p>
        </p:txBody>
      </p:sp>
      <p:sp>
        <p:nvSpPr>
          <p:cNvPr id="5" name="Footer Placeholder 4">
            <a:extLst>
              <a:ext uri="{FF2B5EF4-FFF2-40B4-BE49-F238E27FC236}">
                <a16:creationId xmlns:a16="http://schemas.microsoft.com/office/drawing/2014/main" id="{7F14EDF4-B496-7683-EAD0-DDD43BA719DB}"/>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7CD2396-1B65-C8E5-DFCE-62166C4A626B}"/>
              </a:ext>
            </a:extLst>
          </p:cNvPr>
          <p:cNvGraphicFramePr>
            <a:graphicFrameLocks noGrp="1"/>
          </p:cNvGraphicFramePr>
          <p:nvPr>
            <p:ph idx="1"/>
            <p:extLst>
              <p:ext uri="{D42A27DB-BD31-4B8C-83A1-F6EECF244321}">
                <p14:modId xmlns:p14="http://schemas.microsoft.com/office/powerpoint/2010/main" val="2559098525"/>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4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CD62-1DDC-656F-69CC-B1E4608721EF}"/>
              </a:ext>
            </a:extLst>
          </p:cNvPr>
          <p:cNvSpPr>
            <a:spLocks noGrp="1"/>
          </p:cNvSpPr>
          <p:nvPr>
            <p:ph type="title"/>
          </p:nvPr>
        </p:nvSpPr>
        <p:spPr>
          <a:xfrm>
            <a:off x="1629102" y="667512"/>
            <a:ext cx="9307121" cy="1023176"/>
          </a:xfrm>
        </p:spPr>
        <p:txBody>
          <a:bodyPr/>
          <a:lstStyle/>
          <a:p>
            <a:pPr algn="ctr"/>
            <a:r>
              <a:rPr lang="en-AT" dirty="0"/>
              <a:t>Load Data</a:t>
            </a:r>
          </a:p>
        </p:txBody>
      </p:sp>
      <p:sp>
        <p:nvSpPr>
          <p:cNvPr id="3" name="Content Placeholder 2">
            <a:extLst>
              <a:ext uri="{FF2B5EF4-FFF2-40B4-BE49-F238E27FC236}">
                <a16:creationId xmlns:a16="http://schemas.microsoft.com/office/drawing/2014/main" id="{5D8B9908-CAAB-4B75-B5FA-117970B25BD8}"/>
              </a:ext>
            </a:extLst>
          </p:cNvPr>
          <p:cNvSpPr>
            <a:spLocks noGrp="1"/>
          </p:cNvSpPr>
          <p:nvPr>
            <p:ph idx="1"/>
          </p:nvPr>
        </p:nvSpPr>
        <p:spPr>
          <a:xfrm>
            <a:off x="1545020" y="1933903"/>
            <a:ext cx="9391203" cy="4098105"/>
          </a:xfrm>
        </p:spPr>
        <p:txBody>
          <a:bodyPr/>
          <a:lstStyle/>
          <a:p>
            <a:pPr>
              <a:buFont typeface="Arial" panose="020B0604020202020204" pitchFamily="34" charset="0"/>
              <a:buChar char="•"/>
            </a:pPr>
            <a:endParaRPr lang="en-GB" dirty="0"/>
          </a:p>
          <a:p>
            <a:pPr marL="742950" lvl="1" indent="-285750">
              <a:buFont typeface="Arial" panose="020B0604020202020204" pitchFamily="34" charset="0"/>
              <a:buChar char="•"/>
            </a:pPr>
            <a:r>
              <a:rPr lang="en-GB" dirty="0"/>
              <a:t>Importing the CSV file containing historical sales data</a:t>
            </a:r>
          </a:p>
          <a:p>
            <a:pPr marL="742950" lvl="1" indent="-285750">
              <a:buFont typeface="Arial" panose="020B0604020202020204" pitchFamily="34" charset="0"/>
              <a:buChar char="•"/>
            </a:pPr>
            <a:r>
              <a:rPr lang="en-GB" dirty="0"/>
              <a:t>Initial data checks to ensure data integrity and correctness</a:t>
            </a:r>
          </a:p>
          <a:p>
            <a:endParaRPr lang="en-AT" dirty="0"/>
          </a:p>
        </p:txBody>
      </p:sp>
      <p:sp>
        <p:nvSpPr>
          <p:cNvPr id="4" name="Date Placeholder 3">
            <a:extLst>
              <a:ext uri="{FF2B5EF4-FFF2-40B4-BE49-F238E27FC236}">
                <a16:creationId xmlns:a16="http://schemas.microsoft.com/office/drawing/2014/main" id="{2A56806A-7273-3CE3-2FB0-C14DC0E349B7}"/>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44FEE372-C697-51B6-FD1C-AC1E913797C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E1B7110-C959-8A4B-4B0E-B900880AFC8F}"/>
              </a:ext>
            </a:extLst>
          </p:cNvPr>
          <p:cNvSpPr>
            <a:spLocks noGrp="1"/>
          </p:cNvSpPr>
          <p:nvPr>
            <p:ph type="sldNum" sz="quarter" idx="12"/>
          </p:nvPr>
        </p:nvSpPr>
        <p:spPr/>
        <p:txBody>
          <a:bodyPr/>
          <a:lstStyle/>
          <a:p>
            <a:fld id="{7BE69E03-4804-4553-A1EC-F089884EF50F}" type="slidenum">
              <a:rPr lang="en-US" smtClean="0"/>
              <a:t>5</a:t>
            </a:fld>
            <a:endParaRPr lang="en-US"/>
          </a:p>
        </p:txBody>
      </p:sp>
    </p:spTree>
    <p:extLst>
      <p:ext uri="{BB962C8B-B14F-4D97-AF65-F5344CB8AC3E}">
        <p14:creationId xmlns:p14="http://schemas.microsoft.com/office/powerpoint/2010/main" val="215061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1FFF-3FAF-200F-844C-386347B9FF6C}"/>
              </a:ext>
            </a:extLst>
          </p:cNvPr>
          <p:cNvSpPr>
            <a:spLocks noGrp="1"/>
          </p:cNvSpPr>
          <p:nvPr>
            <p:ph type="title"/>
          </p:nvPr>
        </p:nvSpPr>
        <p:spPr>
          <a:xfrm>
            <a:off x="1639614" y="667511"/>
            <a:ext cx="9296610" cy="1158113"/>
          </a:xfrm>
        </p:spPr>
        <p:txBody>
          <a:bodyPr>
            <a:normAutofit/>
          </a:bodyPr>
          <a:lstStyle/>
          <a:p>
            <a:r>
              <a:rPr lang="en-GB" dirty="0"/>
              <a:t>Data Cleaning and Preparation</a:t>
            </a:r>
            <a:endParaRPr lang="en-AT" dirty="0"/>
          </a:p>
        </p:txBody>
      </p:sp>
      <p:sp>
        <p:nvSpPr>
          <p:cNvPr id="3" name="Content Placeholder 2">
            <a:extLst>
              <a:ext uri="{FF2B5EF4-FFF2-40B4-BE49-F238E27FC236}">
                <a16:creationId xmlns:a16="http://schemas.microsoft.com/office/drawing/2014/main" id="{7B182BE5-7B33-EEBA-EE87-8D9170578055}"/>
              </a:ext>
            </a:extLst>
          </p:cNvPr>
          <p:cNvSpPr>
            <a:spLocks noGrp="1"/>
          </p:cNvSpPr>
          <p:nvPr>
            <p:ph idx="1"/>
          </p:nvPr>
        </p:nvSpPr>
        <p:spPr>
          <a:xfrm>
            <a:off x="1502978" y="1825625"/>
            <a:ext cx="9433245" cy="4206384"/>
          </a:xfrm>
        </p:spPr>
        <p:txBody>
          <a:bodyPr>
            <a:normAutofit fontScale="92500" lnSpcReduction="20000"/>
          </a:bodyPr>
          <a:lstStyle/>
          <a:p>
            <a:pPr>
              <a:buFont typeface="Arial" panose="020B0604020202020204" pitchFamily="34" charset="0"/>
              <a:buChar char="•"/>
            </a:pPr>
            <a:r>
              <a:rPr lang="en-GB" dirty="0"/>
              <a:t>Checking percentage of missing values for each column</a:t>
            </a:r>
          </a:p>
          <a:p>
            <a:pPr>
              <a:buFont typeface="Arial" panose="020B0604020202020204" pitchFamily="34" charset="0"/>
              <a:buChar char="•"/>
            </a:pPr>
            <a:r>
              <a:rPr lang="en-GB" dirty="0"/>
              <a:t>Replacing missing values using forward fill</a:t>
            </a:r>
          </a:p>
          <a:p>
            <a:pPr>
              <a:buFont typeface="Arial" panose="020B0604020202020204" pitchFamily="34" charset="0"/>
              <a:buChar char="•"/>
            </a:pPr>
            <a:r>
              <a:rPr lang="en-GB" dirty="0"/>
              <a:t>Checking for duplicate rows and removing them</a:t>
            </a:r>
          </a:p>
          <a:p>
            <a:pPr>
              <a:buFont typeface="Arial" panose="020B0604020202020204" pitchFamily="34" charset="0"/>
              <a:buChar char="•"/>
            </a:pPr>
            <a:r>
              <a:rPr lang="en-GB" dirty="0"/>
              <a:t>Handling date-time column: Parsing dates</a:t>
            </a:r>
          </a:p>
          <a:p>
            <a:pPr lvl="1">
              <a:buFont typeface="Arial" panose="020B0604020202020204" pitchFamily="34" charset="0"/>
              <a:buChar char="•"/>
            </a:pPr>
            <a:r>
              <a:rPr lang="en-GB" dirty="0"/>
              <a:t>Filtering valid dates</a:t>
            </a:r>
          </a:p>
          <a:p>
            <a:pPr lvl="1">
              <a:buFont typeface="Arial" panose="020B0604020202020204" pitchFamily="34" charset="0"/>
              <a:buChar char="•"/>
            </a:pPr>
            <a:r>
              <a:rPr lang="en-GB" dirty="0"/>
              <a:t>Dropping helper columns</a:t>
            </a:r>
          </a:p>
          <a:p>
            <a:pPr>
              <a:buFont typeface="Arial" panose="020B0604020202020204" pitchFamily="34" charset="0"/>
              <a:buChar char="•"/>
            </a:pPr>
            <a:r>
              <a:rPr lang="en-GB" dirty="0"/>
              <a:t>Label encoding for categorical data: promotion_article, promotion_wgr', 'promotion_global, public_holiday, school_holiday, sunday</a:t>
            </a:r>
          </a:p>
          <a:p>
            <a:r>
              <a:rPr lang="en-GB" dirty="0"/>
              <a:t>Dropping weather-related columns: temp, dwpt, rhum, prcp, snow, wdir, wspd, wpgt, pres, tsun, coco</a:t>
            </a:r>
          </a:p>
          <a:p>
            <a:r>
              <a:rPr lang="en-GB" dirty="0"/>
              <a:t>Omitting Sunday data as it is considered a holiday</a:t>
            </a:r>
            <a:endParaRPr lang="en-AT" dirty="0"/>
          </a:p>
        </p:txBody>
      </p:sp>
      <p:sp>
        <p:nvSpPr>
          <p:cNvPr id="4" name="Date Placeholder 3">
            <a:extLst>
              <a:ext uri="{FF2B5EF4-FFF2-40B4-BE49-F238E27FC236}">
                <a16:creationId xmlns:a16="http://schemas.microsoft.com/office/drawing/2014/main" id="{7FC18FF9-2620-06B6-A1BA-B31749D86920}"/>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F64A6B8C-CFDF-07D2-41FC-0373807D79D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D6C3C2F-8657-F80A-A4A1-8FBB84CDFFCC}"/>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363083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C211-6438-AABF-AFD7-FC7189E9D638}"/>
              </a:ext>
            </a:extLst>
          </p:cNvPr>
          <p:cNvSpPr>
            <a:spLocks noGrp="1"/>
          </p:cNvSpPr>
          <p:nvPr>
            <p:ph type="title"/>
          </p:nvPr>
        </p:nvSpPr>
        <p:spPr>
          <a:xfrm>
            <a:off x="1665171" y="904775"/>
            <a:ext cx="9018872" cy="827772"/>
          </a:xfrm>
        </p:spPr>
        <p:txBody>
          <a:bodyPr>
            <a:normAutofit/>
          </a:bodyPr>
          <a:lstStyle/>
          <a:p>
            <a:r>
              <a:rPr lang="en-AT" dirty="0"/>
              <a:t>      </a:t>
            </a:r>
            <a:r>
              <a:rPr lang="en-AT" sz="4000"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8DE4A126-8580-4D95-0366-D97CBE262A62}"/>
              </a:ext>
            </a:extLst>
          </p:cNvPr>
          <p:cNvSpPr>
            <a:spLocks noGrp="1"/>
          </p:cNvSpPr>
          <p:nvPr>
            <p:ph idx="1"/>
          </p:nvPr>
        </p:nvSpPr>
        <p:spPr>
          <a:xfrm>
            <a:off x="1917350" y="1755371"/>
            <a:ext cx="9018873" cy="4276638"/>
          </a:xfrm>
        </p:spPr>
        <p:txBody>
          <a:bodyPr>
            <a:normAutofit fontScale="92500" lnSpcReduction="20000"/>
          </a:bodyPr>
          <a:lstStyle/>
          <a:p>
            <a:pPr marL="228600" indent="-91440" algn="l">
              <a:spcBef>
                <a:spcPts val="0"/>
              </a:spcBef>
              <a:spcAft>
                <a:spcPts val="800"/>
              </a:spcAft>
              <a:buSzPct val="100000"/>
              <a:buFont typeface="Arial"/>
              <a:buChar char="•"/>
            </a:pPr>
            <a:r>
              <a:rPr lang="en-GB" sz="1200" b="1" i="0" dirty="0">
                <a:solidFill>
                  <a:srgbClr val="616161"/>
                </a:solidFill>
                <a:latin typeface="Arial" panose="020B0604020202020204" pitchFamily="34" charset="0"/>
                <a:cs typeface="Arial" panose="020B0604020202020204" pitchFamily="34" charset="0"/>
              </a:rPr>
              <a:t>Key Findings:</a:t>
            </a:r>
            <a:r>
              <a:rPr lang="en-GB" sz="1200" b="0" i="0" dirty="0">
                <a:solidFill>
                  <a:srgbClr val="616161"/>
                </a:solidFill>
                <a:latin typeface="Arial" panose="020B0604020202020204" pitchFamily="34" charset="0"/>
                <a:cs typeface="Arial" panose="020B0604020202020204" pitchFamily="34" charset="0"/>
              </a:rPr>
              <a:t> Identified sales trends, patterns, and anomalies in the data.</a:t>
            </a:r>
          </a:p>
          <a:p>
            <a:pPr marL="228600" lvl="1" indent="-91440" algn="l">
              <a:spcBef>
                <a:spcPts val="1200"/>
              </a:spcBef>
              <a:spcAft>
                <a:spcPts val="0"/>
              </a:spcAft>
              <a:buSzPct val="100000"/>
              <a:buFont typeface="Arial"/>
              <a:buChar char="•"/>
            </a:pPr>
            <a:r>
              <a:rPr lang="en-GB" sz="1200" b="1" i="0" dirty="0">
                <a:solidFill>
                  <a:srgbClr val="616161"/>
                </a:solidFill>
                <a:latin typeface="Arial" panose="020B0604020202020204" pitchFamily="34" charset="0"/>
                <a:cs typeface="Arial" panose="020B0604020202020204" pitchFamily="34" charset="0"/>
              </a:rPr>
              <a:t>Visualizations:</a:t>
            </a:r>
            <a:r>
              <a:rPr lang="en-GB" sz="1200" b="0" i="0" dirty="0">
                <a:solidFill>
                  <a:srgbClr val="616161"/>
                </a:solidFill>
                <a:latin typeface="Arial" panose="020B0604020202020204" pitchFamily="34" charset="0"/>
                <a:cs typeface="Arial" panose="020B0604020202020204" pitchFamily="34" charset="0"/>
              </a:rPr>
              <a:t> Utilized various plots such as line charts, histograms, and boxplots to understand data distribution and relationships.</a:t>
            </a:r>
          </a:p>
          <a:p>
            <a:pPr marL="228600" lvl="1" indent="-91440" algn="l">
              <a:spcBef>
                <a:spcPts val="1200"/>
              </a:spcBef>
              <a:spcAft>
                <a:spcPts val="0"/>
              </a:spcAft>
              <a:buSzPct val="100000"/>
              <a:buFont typeface="Arial"/>
              <a:buChar char="•"/>
            </a:pPr>
            <a:r>
              <a:rPr lang="en-GB" sz="1200" b="1" i="0" dirty="0">
                <a:solidFill>
                  <a:srgbClr val="616161"/>
                </a:solidFill>
                <a:latin typeface="Arial" panose="020B0604020202020204" pitchFamily="34" charset="0"/>
                <a:cs typeface="Arial" panose="020B0604020202020204" pitchFamily="34" charset="0"/>
              </a:rPr>
              <a:t>Insights:</a:t>
            </a:r>
            <a:r>
              <a:rPr lang="en-GB" sz="1200" b="0" i="0" dirty="0">
                <a:solidFill>
                  <a:srgbClr val="616161"/>
                </a:solidFill>
                <a:latin typeface="Arial" panose="020B0604020202020204" pitchFamily="34" charset="0"/>
                <a:cs typeface="Arial" panose="020B0604020202020204" pitchFamily="34" charset="0"/>
              </a:rPr>
              <a:t> Gained valuable insights into sales performance, contributing factors, and potential areas for improvement.</a:t>
            </a:r>
          </a:p>
          <a:p>
            <a:pPr marL="228600" lvl="1" indent="-91440" algn="l">
              <a:spcBef>
                <a:spcPts val="1200"/>
              </a:spcBef>
              <a:spcAft>
                <a:spcPts val="0"/>
              </a:spcAft>
              <a:buSzPct val="100000"/>
              <a:buFont typeface="Arial"/>
              <a:buChar char="•"/>
            </a:pPr>
            <a:r>
              <a:rPr lang="en-GB" sz="1200" dirty="0">
                <a:solidFill>
                  <a:srgbClr val="616161"/>
                </a:solidFill>
                <a:latin typeface="Arial" panose="020B0604020202020204" pitchFamily="34" charset="0"/>
                <a:cs typeface="Arial" panose="020B0604020202020204" pitchFamily="34" charset="0"/>
              </a:rPr>
              <a:t>I have analysed  the  quantity distribution by : </a:t>
            </a:r>
          </a:p>
          <a:p>
            <a:pPr marL="685800" lvl="2" indent="-91440">
              <a:spcBef>
                <a:spcPts val="1200"/>
              </a:spcBef>
              <a:buSzPct val="100000"/>
              <a:buFont typeface="Arial"/>
              <a:buChar char="•"/>
            </a:pPr>
            <a:r>
              <a:rPr lang="en-GB" sz="1200" b="0" i="0" dirty="0">
                <a:solidFill>
                  <a:srgbClr val="616161"/>
                </a:solidFill>
                <a:latin typeface="Arial" panose="020B0604020202020204" pitchFamily="34" charset="0"/>
                <a:cs typeface="Arial" panose="020B0604020202020204" pitchFamily="34" charset="0"/>
              </a:rPr>
              <a:t>Time</a:t>
            </a:r>
          </a:p>
          <a:p>
            <a:pPr marL="685800" lvl="2" indent="-91440">
              <a:spcBef>
                <a:spcPts val="1200"/>
              </a:spcBef>
              <a:buSzPct val="100000"/>
              <a:buFont typeface="Arial"/>
              <a:buChar char="•"/>
            </a:pPr>
            <a:r>
              <a:rPr lang="en-GB" sz="1200" dirty="0">
                <a:solidFill>
                  <a:srgbClr val="616161"/>
                </a:solidFill>
                <a:latin typeface="Arial" panose="020B0604020202020204" pitchFamily="34" charset="0"/>
                <a:cs typeface="Arial" panose="020B0604020202020204" pitchFamily="34" charset="0"/>
              </a:rPr>
              <a:t>Product Type</a:t>
            </a:r>
          </a:p>
          <a:p>
            <a:pPr marL="685800" lvl="2" indent="-91440">
              <a:spcBef>
                <a:spcPts val="1200"/>
              </a:spcBef>
              <a:buSzPct val="100000"/>
              <a:buFont typeface="Arial"/>
              <a:buChar char="•"/>
            </a:pPr>
            <a:r>
              <a:rPr lang="en-GB" sz="1200" dirty="0">
                <a:solidFill>
                  <a:srgbClr val="616161"/>
                </a:solidFill>
                <a:latin typeface="Arial" panose="020B0604020202020204" pitchFamily="34" charset="0"/>
                <a:cs typeface="Arial" panose="020B0604020202020204" pitchFamily="34" charset="0"/>
              </a:rPr>
              <a:t>Sales Promotions</a:t>
            </a:r>
          </a:p>
          <a:p>
            <a:pPr marL="685800" lvl="2" indent="-91440">
              <a:spcBef>
                <a:spcPts val="1200"/>
              </a:spcBef>
              <a:buSzPct val="100000"/>
              <a:buFont typeface="Arial"/>
              <a:buChar char="•"/>
            </a:pPr>
            <a:r>
              <a:rPr lang="en-GB" sz="1200" b="0" i="0" dirty="0">
                <a:solidFill>
                  <a:srgbClr val="616161"/>
                </a:solidFill>
                <a:latin typeface="Arial" panose="020B0604020202020204" pitchFamily="34" charset="0"/>
                <a:cs typeface="Arial" panose="020B0604020202020204" pitchFamily="34" charset="0"/>
              </a:rPr>
              <a:t>Weather </a:t>
            </a:r>
            <a:endParaRPr lang="en-GB" sz="1200" dirty="0">
              <a:solidFill>
                <a:srgbClr val="616161"/>
              </a:solidFill>
              <a:latin typeface="Arial" panose="020B0604020202020204" pitchFamily="34" charset="0"/>
              <a:cs typeface="Arial" panose="020B0604020202020204" pitchFamily="34" charset="0"/>
            </a:endParaRPr>
          </a:p>
          <a:p>
            <a:pPr marL="228600" lvl="1" indent="-91440">
              <a:spcBef>
                <a:spcPts val="1200"/>
              </a:spcBef>
              <a:buSzPct val="100000"/>
              <a:buFont typeface="Arial"/>
              <a:buChar char="•"/>
            </a:pPr>
            <a:r>
              <a:rPr lang="en-GB" sz="1200" b="1" i="0" dirty="0">
                <a:solidFill>
                  <a:srgbClr val="616161"/>
                </a:solidFill>
                <a:latin typeface="Arial" panose="020B0604020202020204" pitchFamily="34" charset="0"/>
                <a:cs typeface="Arial" panose="020B0604020202020204" pitchFamily="34" charset="0"/>
              </a:rPr>
              <a:t>Correlation Analysis</a:t>
            </a:r>
            <a:r>
              <a:rPr lang="en-GB" sz="1200" b="0" i="0" dirty="0">
                <a:solidFill>
                  <a:srgbClr val="616161"/>
                </a:solidFill>
                <a:latin typeface="Arial" panose="020B0604020202020204" pitchFamily="34" charset="0"/>
                <a:cs typeface="Arial" panose="020B0604020202020204" pitchFamily="34" charset="0"/>
              </a:rPr>
              <a:t>: To identify the relationship between features and also which features are strongly correlated to the </a:t>
            </a:r>
            <a:r>
              <a:rPr lang="en-GB" sz="1200" dirty="0">
                <a:solidFill>
                  <a:srgbClr val="616161"/>
                </a:solidFill>
                <a:latin typeface="Arial" panose="020B0604020202020204" pitchFamily="34" charset="0"/>
                <a:cs typeface="Arial" panose="020B0604020202020204" pitchFamily="34" charset="0"/>
              </a:rPr>
              <a:t>s</a:t>
            </a:r>
            <a:r>
              <a:rPr lang="en-GB" sz="1200" b="0" i="0" dirty="0">
                <a:solidFill>
                  <a:srgbClr val="616161"/>
                </a:solidFill>
                <a:latin typeface="Arial" panose="020B0604020202020204" pitchFamily="34" charset="0"/>
                <a:cs typeface="Arial" panose="020B0604020202020204" pitchFamily="34" charset="0"/>
              </a:rPr>
              <a:t>ales quantity.</a:t>
            </a:r>
          </a:p>
          <a:p>
            <a:pPr marL="228600" lvl="1" indent="-91440">
              <a:spcBef>
                <a:spcPts val="1200"/>
              </a:spcBef>
              <a:buSzPct val="100000"/>
              <a:buFont typeface="Arial"/>
              <a:buChar char="•"/>
            </a:pPr>
            <a:r>
              <a:rPr lang="en-GB" sz="1200" b="1" dirty="0">
                <a:solidFill>
                  <a:srgbClr val="616161"/>
                </a:solidFill>
                <a:latin typeface="Arial" panose="020B0604020202020204" pitchFamily="34" charset="0"/>
                <a:cs typeface="Arial" panose="020B0604020202020204" pitchFamily="34" charset="0"/>
              </a:rPr>
              <a:t>Trend Analysis: </a:t>
            </a:r>
            <a:r>
              <a:rPr lang="en-GB" sz="1200" dirty="0">
                <a:solidFill>
                  <a:srgbClr val="616161"/>
                </a:solidFill>
                <a:latin typeface="Arial" panose="020B0604020202020204" pitchFamily="34" charset="0"/>
                <a:cs typeface="Arial" panose="020B0604020202020204" pitchFamily="34" charset="0"/>
              </a:rPr>
              <a:t>Linear Regression was used.</a:t>
            </a:r>
          </a:p>
          <a:p>
            <a:pPr marL="685800" lvl="2" indent="-91440">
              <a:spcBef>
                <a:spcPts val="1200"/>
              </a:spcBef>
              <a:buSzPct val="100000"/>
              <a:buFont typeface="Arial"/>
              <a:buChar char="•"/>
            </a:pPr>
            <a:r>
              <a:rPr lang="en-GB" sz="1200" dirty="0">
                <a:solidFill>
                  <a:srgbClr val="616161"/>
                </a:solidFill>
                <a:latin typeface="Arial" panose="020B0604020202020204" pitchFamily="34" charset="0"/>
                <a:cs typeface="Arial" panose="020B0604020202020204" pitchFamily="34" charset="0"/>
              </a:rPr>
              <a:t>The  sales declined from  March 2021 to  March 2022 by more than 50% , which makes sense as it was during Covid . </a:t>
            </a:r>
          </a:p>
          <a:p>
            <a:pPr marL="228600" lvl="1" indent="-91440">
              <a:spcBef>
                <a:spcPts val="1200"/>
              </a:spcBef>
              <a:buSzPct val="100000"/>
              <a:buFont typeface="Arial"/>
              <a:buChar char="•"/>
            </a:pPr>
            <a:r>
              <a:rPr lang="en-GB" sz="1300" b="1" i="0" dirty="0">
                <a:solidFill>
                  <a:srgbClr val="616161"/>
                </a:solidFill>
                <a:latin typeface="Arial" panose="020B0604020202020204" pitchFamily="34" charset="0"/>
                <a:cs typeface="Arial" panose="020B0604020202020204" pitchFamily="34" charset="0"/>
              </a:rPr>
              <a:t>Outliers: </a:t>
            </a:r>
            <a:r>
              <a:rPr lang="en-GB" sz="1300" i="0" dirty="0">
                <a:solidFill>
                  <a:srgbClr val="616161"/>
                </a:solidFill>
                <a:latin typeface="Arial" panose="020B0604020202020204" pitchFamily="34" charset="0"/>
                <a:cs typeface="Arial" panose="020B0604020202020204" pitchFamily="34" charset="0"/>
              </a:rPr>
              <a:t>Outliers were detected using the interquartile range method and removed.</a:t>
            </a:r>
          </a:p>
          <a:p>
            <a:pPr marL="685800" lvl="2" indent="-91440">
              <a:spcBef>
                <a:spcPts val="1200"/>
              </a:spcBef>
              <a:buSzPct val="100000"/>
              <a:buFont typeface="Arial"/>
              <a:buChar char="•"/>
            </a:pPr>
            <a:r>
              <a:rPr lang="en-GB" sz="1300" i="0" dirty="0">
                <a:solidFill>
                  <a:srgbClr val="616161"/>
                </a:solidFill>
                <a:latin typeface="Arial" panose="020B0604020202020204" pitchFamily="34" charset="0"/>
                <a:cs typeface="Arial" panose="020B0604020202020204" pitchFamily="34" charset="0"/>
              </a:rPr>
              <a:t>Data was visualized again after the outliers were removed.</a:t>
            </a:r>
            <a:endParaRPr lang="en-GB" sz="1300" b="1" i="0" dirty="0">
              <a:solidFill>
                <a:srgbClr val="616161"/>
              </a:solidFill>
              <a:latin typeface="Arial" panose="020B0604020202020204" pitchFamily="34" charset="0"/>
              <a:cs typeface="Arial" panose="020B0604020202020204" pitchFamily="34" charset="0"/>
            </a:endParaRPr>
          </a:p>
          <a:p>
            <a:pPr marL="0" indent="0">
              <a:buNone/>
            </a:pPr>
            <a:r>
              <a:rPr lang="en-AT" sz="1300" dirty="0">
                <a:latin typeface="Arial" panose="020B0604020202020204" pitchFamily="34" charset="0"/>
                <a:cs typeface="Arial" panose="020B0604020202020204" pitchFamily="34" charset="0"/>
              </a:rPr>
              <a:t>  </a:t>
            </a:r>
          </a:p>
        </p:txBody>
      </p:sp>
      <p:sp>
        <p:nvSpPr>
          <p:cNvPr id="4" name="Date Placeholder 3">
            <a:extLst>
              <a:ext uri="{FF2B5EF4-FFF2-40B4-BE49-F238E27FC236}">
                <a16:creationId xmlns:a16="http://schemas.microsoft.com/office/drawing/2014/main" id="{8EC13E32-8BCC-1FC5-8F35-280CD8BEE648}"/>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BD715ACD-32CC-B8D4-A39F-5E2F707342D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436B97D-7897-1E00-1D1C-8C1E2E6D126E}"/>
              </a:ext>
            </a:extLst>
          </p:cNvPr>
          <p:cNvSpPr>
            <a:spLocks noGrp="1"/>
          </p:cNvSpPr>
          <p:nvPr>
            <p:ph type="sldNum" sz="quarter" idx="12"/>
          </p:nvPr>
        </p:nvSpPr>
        <p:spPr/>
        <p:txBody>
          <a:bodyPr/>
          <a:lstStyle/>
          <a:p>
            <a:fld id="{7BE69E03-4804-4553-A1EC-F089884EF50F}" type="slidenum">
              <a:rPr lang="en-US" smtClean="0"/>
              <a:t>7</a:t>
            </a:fld>
            <a:endParaRPr lang="en-US"/>
          </a:p>
        </p:txBody>
      </p:sp>
      <p:sp>
        <p:nvSpPr>
          <p:cNvPr id="7" name="TextBox 6">
            <a:extLst>
              <a:ext uri="{FF2B5EF4-FFF2-40B4-BE49-F238E27FC236}">
                <a16:creationId xmlns:a16="http://schemas.microsoft.com/office/drawing/2014/main" id="{3B829E84-241B-AA06-087B-24E418BD86C2}"/>
              </a:ext>
            </a:extLst>
          </p:cNvPr>
          <p:cNvSpPr txBox="1"/>
          <p:nvPr/>
        </p:nvSpPr>
        <p:spPr>
          <a:xfrm>
            <a:off x="3542097" y="1386038"/>
            <a:ext cx="184731" cy="369332"/>
          </a:xfrm>
          <a:prstGeom prst="rect">
            <a:avLst/>
          </a:prstGeom>
          <a:noFill/>
        </p:spPr>
        <p:txBody>
          <a:bodyPr wrap="none" rtlCol="0">
            <a:spAutoFit/>
          </a:bodyPr>
          <a:lstStyle/>
          <a:p>
            <a:endParaRPr lang="en-AT" dirty="0"/>
          </a:p>
        </p:txBody>
      </p:sp>
    </p:spTree>
    <p:extLst>
      <p:ext uri="{BB962C8B-B14F-4D97-AF65-F5344CB8AC3E}">
        <p14:creationId xmlns:p14="http://schemas.microsoft.com/office/powerpoint/2010/main" val="250799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D61F-9038-3781-5F9E-66CB4A3EFBD6}"/>
              </a:ext>
            </a:extLst>
          </p:cNvPr>
          <p:cNvSpPr>
            <a:spLocks noGrp="1"/>
          </p:cNvSpPr>
          <p:nvPr>
            <p:ph type="title"/>
          </p:nvPr>
        </p:nvSpPr>
        <p:spPr>
          <a:xfrm>
            <a:off x="1608082" y="825992"/>
            <a:ext cx="9328141" cy="864696"/>
          </a:xfrm>
        </p:spPr>
        <p:txBody>
          <a:bodyPr/>
          <a:lstStyle/>
          <a:p>
            <a:r>
              <a:rPr lang="en-AT" sz="5400" dirty="0">
                <a:latin typeface="Arial" panose="020B0604020202020204" pitchFamily="34" charset="0"/>
                <a:cs typeface="Arial" panose="020B0604020202020204" pitchFamily="34" charset="0"/>
              </a:rPr>
              <a:t>Exploratory Data Analysis</a:t>
            </a:r>
            <a:endParaRPr lang="en-AT" dirty="0"/>
          </a:p>
        </p:txBody>
      </p:sp>
      <p:sp>
        <p:nvSpPr>
          <p:cNvPr id="3" name="Content Placeholder 2">
            <a:extLst>
              <a:ext uri="{FF2B5EF4-FFF2-40B4-BE49-F238E27FC236}">
                <a16:creationId xmlns:a16="http://schemas.microsoft.com/office/drawing/2014/main" id="{55833DB6-94FA-FB84-4CC4-1087FE9F738E}"/>
              </a:ext>
            </a:extLst>
          </p:cNvPr>
          <p:cNvSpPr>
            <a:spLocks noGrp="1"/>
          </p:cNvSpPr>
          <p:nvPr>
            <p:ph idx="1"/>
          </p:nvPr>
        </p:nvSpPr>
        <p:spPr>
          <a:xfrm>
            <a:off x="1471448" y="1965434"/>
            <a:ext cx="9464776" cy="4066574"/>
          </a:xfrm>
        </p:spPr>
        <p:txBody>
          <a:bodyPr/>
          <a:lstStyle/>
          <a:p>
            <a:pPr>
              <a:buFont typeface="Arial" panose="020B0604020202020204" pitchFamily="34" charset="0"/>
              <a:buChar char="•"/>
            </a:pPr>
            <a:r>
              <a:rPr lang="en-GB" dirty="0"/>
              <a:t>Understanding the Data</a:t>
            </a:r>
          </a:p>
          <a:p>
            <a:pPr marL="742950" lvl="1" indent="-285750">
              <a:buFont typeface="Arial" panose="020B0604020202020204" pitchFamily="34" charset="0"/>
              <a:buChar char="•"/>
            </a:pPr>
            <a:r>
              <a:rPr lang="en-GB" dirty="0"/>
              <a:t>Distribution of Variables:</a:t>
            </a:r>
          </a:p>
          <a:p>
            <a:pPr marL="1143000" lvl="2" indent="-228600">
              <a:buFont typeface="Arial" panose="020B0604020202020204" pitchFamily="34" charset="0"/>
              <a:buChar char="•"/>
            </a:pPr>
            <a:r>
              <a:rPr lang="en-GB" dirty="0"/>
              <a:t>Analysis of distribution plot shape and skewness</a:t>
            </a:r>
          </a:p>
          <a:p>
            <a:pPr marL="1143000" lvl="2" indent="-228600">
              <a:buFont typeface="Arial" panose="020B0604020202020204" pitchFamily="34" charset="0"/>
              <a:buChar char="•"/>
            </a:pPr>
            <a:r>
              <a:rPr lang="en-GB" dirty="0"/>
              <a:t>Identification of outliers</a:t>
            </a:r>
          </a:p>
          <a:p>
            <a:pPr marL="742950" lvl="1" indent="-285750">
              <a:buFont typeface="Arial" panose="020B0604020202020204" pitchFamily="34" charset="0"/>
              <a:buChar char="•"/>
            </a:pPr>
            <a:r>
              <a:rPr lang="en-GB" dirty="0"/>
              <a:t>Quantity Distribution Over Time:</a:t>
            </a:r>
          </a:p>
          <a:p>
            <a:pPr marL="1143000" lvl="2" indent="-228600">
              <a:buFont typeface="Arial" panose="020B0604020202020204" pitchFamily="34" charset="0"/>
              <a:buChar char="•"/>
            </a:pPr>
            <a:r>
              <a:rPr lang="en-GB" dirty="0"/>
              <a:t>Grouping data by time periods (e.g., monthly)</a:t>
            </a:r>
          </a:p>
          <a:p>
            <a:pPr marL="1143000" lvl="2" indent="-228600">
              <a:buFont typeface="Arial" panose="020B0604020202020204" pitchFamily="34" charset="0"/>
              <a:buChar char="•"/>
            </a:pPr>
            <a:r>
              <a:rPr lang="en-GB" dirty="0"/>
              <a:t>Visualizing the distribution of quantities</a:t>
            </a:r>
          </a:p>
          <a:p>
            <a:pPr marL="742950" lvl="1" indent="-285750">
              <a:buFont typeface="Arial" panose="020B0604020202020204" pitchFamily="34" charset="0"/>
              <a:buChar char="•"/>
            </a:pPr>
            <a:r>
              <a:rPr lang="en-GB" dirty="0"/>
              <a:t>Quantity Distribution by Product Type:</a:t>
            </a:r>
          </a:p>
          <a:p>
            <a:pPr marL="1143000" lvl="2" indent="-228600">
              <a:buFont typeface="Arial" panose="020B0604020202020204" pitchFamily="34" charset="0"/>
              <a:buChar char="•"/>
            </a:pPr>
            <a:r>
              <a:rPr lang="en-GB" dirty="0"/>
              <a:t>Grouping data by product type</a:t>
            </a:r>
          </a:p>
          <a:p>
            <a:pPr marL="1143000" lvl="2" indent="-228600">
              <a:buFont typeface="Arial" panose="020B0604020202020204" pitchFamily="34" charset="0"/>
              <a:buChar char="•"/>
            </a:pPr>
            <a:r>
              <a:rPr lang="en-GB" dirty="0"/>
              <a:t>Visualizing the distribution of quantities</a:t>
            </a:r>
          </a:p>
          <a:p>
            <a:endParaRPr lang="en-AT" dirty="0"/>
          </a:p>
        </p:txBody>
      </p:sp>
      <p:sp>
        <p:nvSpPr>
          <p:cNvPr id="4" name="Date Placeholder 3">
            <a:extLst>
              <a:ext uri="{FF2B5EF4-FFF2-40B4-BE49-F238E27FC236}">
                <a16:creationId xmlns:a16="http://schemas.microsoft.com/office/drawing/2014/main" id="{76F8F738-146F-0374-A0EF-5E902AE3BF95}"/>
              </a:ext>
            </a:extLst>
          </p:cNvPr>
          <p:cNvSpPr>
            <a:spLocks noGrp="1"/>
          </p:cNvSpPr>
          <p:nvPr>
            <p:ph type="dt" sz="half" idx="10"/>
          </p:nvPr>
        </p:nvSpPr>
        <p:spPr/>
        <p:txBody>
          <a:bodyPr/>
          <a:lstStyle/>
          <a:p>
            <a:fld id="{57997BA6-BEF8-495F-ACCD-8D19769E4FC6}" type="datetime2">
              <a:rPr lang="en-US" smtClean="0"/>
              <a:t>Sunday, July 21, 2024</a:t>
            </a:fld>
            <a:endParaRPr lang="en-US" dirty="0"/>
          </a:p>
        </p:txBody>
      </p:sp>
      <p:sp>
        <p:nvSpPr>
          <p:cNvPr id="5" name="Footer Placeholder 4">
            <a:extLst>
              <a:ext uri="{FF2B5EF4-FFF2-40B4-BE49-F238E27FC236}">
                <a16:creationId xmlns:a16="http://schemas.microsoft.com/office/drawing/2014/main" id="{9D718D98-C695-54B9-FB22-61431BD417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E48DBC86-657B-C6CD-8DEA-25A14A69CE2F}"/>
              </a:ext>
            </a:extLst>
          </p:cNvPr>
          <p:cNvSpPr>
            <a:spLocks noGrp="1"/>
          </p:cNvSpPr>
          <p:nvPr>
            <p:ph type="sldNum" sz="quarter" idx="12"/>
          </p:nvPr>
        </p:nvSpPr>
        <p:spPr/>
        <p:txBody>
          <a:bodyPr/>
          <a:lstStyle/>
          <a:p>
            <a:fld id="{7BE69E03-4804-4553-A1EC-F089884EF50F}" type="slidenum">
              <a:rPr lang="en-US" smtClean="0"/>
              <a:t>8</a:t>
            </a:fld>
            <a:endParaRPr lang="en-US"/>
          </a:p>
        </p:txBody>
      </p:sp>
    </p:spTree>
    <p:extLst>
      <p:ext uri="{BB962C8B-B14F-4D97-AF65-F5344CB8AC3E}">
        <p14:creationId xmlns:p14="http://schemas.microsoft.com/office/powerpoint/2010/main" val="79071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3EB2-8EE7-8FDB-635F-DBAFCA40559F}"/>
              </a:ext>
            </a:extLst>
          </p:cNvPr>
          <p:cNvSpPr>
            <a:spLocks noGrp="1"/>
          </p:cNvSpPr>
          <p:nvPr>
            <p:ph type="title"/>
          </p:nvPr>
        </p:nvSpPr>
        <p:spPr/>
        <p:txBody>
          <a:bodyPr/>
          <a:lstStyle/>
          <a:p>
            <a:r>
              <a:rPr lang="en-GB" dirty="0"/>
              <a:t>Impact of Promotions on Sales</a:t>
            </a:r>
            <a:endParaRPr lang="en-AT" dirty="0"/>
          </a:p>
        </p:txBody>
      </p:sp>
      <p:sp>
        <p:nvSpPr>
          <p:cNvPr id="5" name="Date Placeholder 4">
            <a:extLst>
              <a:ext uri="{FF2B5EF4-FFF2-40B4-BE49-F238E27FC236}">
                <a16:creationId xmlns:a16="http://schemas.microsoft.com/office/drawing/2014/main" id="{47401E3C-8CD8-3CDF-BB21-28EEC99CCBEF}"/>
              </a:ext>
            </a:extLst>
          </p:cNvPr>
          <p:cNvSpPr>
            <a:spLocks noGrp="1"/>
          </p:cNvSpPr>
          <p:nvPr>
            <p:ph type="dt" sz="half" idx="10"/>
          </p:nvPr>
        </p:nvSpPr>
        <p:spPr/>
        <p:txBody>
          <a:bodyPr/>
          <a:lstStyle/>
          <a:p>
            <a:fld id="{003E0E29-2C79-4A2A-B61C-A21B8362A50A}" type="datetime2">
              <a:rPr lang="en-US" smtClean="0"/>
              <a:t>Sunday, July 21, 2024</a:t>
            </a:fld>
            <a:endParaRPr lang="en-US"/>
          </a:p>
        </p:txBody>
      </p:sp>
      <p:sp>
        <p:nvSpPr>
          <p:cNvPr id="6" name="Footer Placeholder 5">
            <a:extLst>
              <a:ext uri="{FF2B5EF4-FFF2-40B4-BE49-F238E27FC236}">
                <a16:creationId xmlns:a16="http://schemas.microsoft.com/office/drawing/2014/main" id="{6759FA40-4126-5F73-35AA-9EA95144755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A6E47D0-F3A8-5738-9248-7059214EAFE1}"/>
              </a:ext>
            </a:extLst>
          </p:cNvPr>
          <p:cNvSpPr>
            <a:spLocks noGrp="1"/>
          </p:cNvSpPr>
          <p:nvPr>
            <p:ph type="sldNum" sz="quarter" idx="12"/>
          </p:nvPr>
        </p:nvSpPr>
        <p:spPr/>
        <p:txBody>
          <a:bodyPr/>
          <a:lstStyle/>
          <a:p>
            <a:fld id="{7BE69E03-4804-4553-A1EC-F089884EF50F}" type="slidenum">
              <a:rPr lang="en-US" smtClean="0"/>
              <a:t>9</a:t>
            </a:fld>
            <a:endParaRPr lang="en-US"/>
          </a:p>
        </p:txBody>
      </p:sp>
      <p:pic>
        <p:nvPicPr>
          <p:cNvPr id="2050" name="Picture 2">
            <a:extLst>
              <a:ext uri="{FF2B5EF4-FFF2-40B4-BE49-F238E27FC236}">
                <a16:creationId xmlns:a16="http://schemas.microsoft.com/office/drawing/2014/main" id="{C74E1D72-E476-A9F1-B1AA-0EB0DD0978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870" y="3108499"/>
            <a:ext cx="3532134" cy="3105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6ED2E0-6EA7-2CC8-4D98-8AAA2745737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42004" y="3108498"/>
            <a:ext cx="3523488" cy="30578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3EA53F2-AC03-9F51-66E9-FB680E1AA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444" y="3108498"/>
            <a:ext cx="3730751" cy="29501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AA2D9-7F6B-3FEE-D1C6-C08098741581}"/>
              </a:ext>
            </a:extLst>
          </p:cNvPr>
          <p:cNvSpPr txBox="1"/>
          <p:nvPr/>
        </p:nvSpPr>
        <p:spPr>
          <a:xfrm>
            <a:off x="567559" y="1818290"/>
            <a:ext cx="10767636" cy="101566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Visualize monthly sales quantities over time, distinguishing between periods with and without promotions.</a:t>
            </a:r>
          </a:p>
          <a:p>
            <a:endParaRPr lang="en-GB" sz="1200" b="1" i="0" dirty="0">
              <a:solidFill>
                <a:srgbClr val="000000"/>
              </a:solidFill>
              <a:effectLst/>
              <a:highlight>
                <a:srgbClr val="FFFFFF"/>
              </a:highligh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 "Promotion" line generally stays higher than the "No Promotion" line throughout the year, indicating that promotions are effective in increasing sales.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Both lines show a spike in sales during July and August, suggesting a seasonal trend likely due to holiday shopping.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There is a noticeable drop in sales in February, which could be due to a specific market event or a correction after high sales in the preceding months.</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2047457"/>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TotalTime>
  <Words>1183</Words>
  <Application>Microsoft Macintosh PowerPoint</Application>
  <PresentationFormat>Widescreen</PresentationFormat>
  <Paragraphs>157</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Dante (Headings)2</vt:lpstr>
      <vt:lpstr>Georgia Pro</vt:lpstr>
      <vt:lpstr>Helvetica Neue</vt:lpstr>
      <vt:lpstr>Helvetica Neue Medium</vt:lpstr>
      <vt:lpstr>var(--jp-content-font-family)</vt:lpstr>
      <vt:lpstr>Wingdings 2</vt:lpstr>
      <vt:lpstr>OffsetVTI</vt:lpstr>
      <vt:lpstr> Predict Future Sales of an item</vt:lpstr>
      <vt:lpstr>Objective</vt:lpstr>
      <vt:lpstr>Problem Statement:</vt:lpstr>
      <vt:lpstr>Data Science Pipeline</vt:lpstr>
      <vt:lpstr>Load Data</vt:lpstr>
      <vt:lpstr>Data Cleaning and Preparation</vt:lpstr>
      <vt:lpstr>      Exploratory Data Analysis</vt:lpstr>
      <vt:lpstr>Exploratory Data Analysis</vt:lpstr>
      <vt:lpstr>Impact of Promotions on Sales</vt:lpstr>
      <vt:lpstr>Checking for Stationarity, Seasonality and Trends</vt:lpstr>
      <vt:lpstr>PowerPoint Presentation</vt:lpstr>
      <vt:lpstr>Train Model</vt:lpstr>
      <vt:lpstr>Forecast</vt:lpstr>
      <vt:lpstr>Interpretation of Results</vt:lpstr>
      <vt:lpstr> Next Steps </vt:lpstr>
      <vt:lpstr>  Tuning the Models for Better Performance </vt:lpstr>
      <vt:lpstr>Sales Forecast after Fine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Future Sales of an item</dc:title>
  <dc:creator>Royden De Souza</dc:creator>
  <cp:lastModifiedBy>Royden De Souza</cp:lastModifiedBy>
  <cp:revision>35</cp:revision>
  <dcterms:created xsi:type="dcterms:W3CDTF">2024-07-18T23:59:46Z</dcterms:created>
  <dcterms:modified xsi:type="dcterms:W3CDTF">2024-07-21T12:15:29Z</dcterms:modified>
</cp:coreProperties>
</file>