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58" r:id="rId4"/>
    <p:sldId id="267" r:id="rId5"/>
    <p:sldId id="293" r:id="rId6"/>
    <p:sldId id="289" r:id="rId7"/>
    <p:sldId id="266" r:id="rId8"/>
    <p:sldId id="269" r:id="rId9"/>
    <p:sldId id="279" r:id="rId10"/>
    <p:sldId id="294" r:id="rId11"/>
    <p:sldId id="291" r:id="rId12"/>
    <p:sldId id="274" r:id="rId13"/>
    <p:sldId id="295" r:id="rId14"/>
    <p:sldId id="296" r:id="rId15"/>
    <p:sldId id="278" r:id="rId16"/>
    <p:sldId id="276" r:id="rId17"/>
    <p:sldId id="299" r:id="rId18"/>
    <p:sldId id="277" r:id="rId19"/>
    <p:sldId id="292" r:id="rId20"/>
    <p:sldId id="300" r:id="rId21"/>
    <p:sldId id="281" r:id="rId22"/>
    <p:sldId id="298"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4660"/>
  </p:normalViewPr>
  <p:slideViewPr>
    <p:cSldViewPr snapToGrid="0">
      <p:cViewPr varScale="1">
        <p:scale>
          <a:sx n="72" d="100"/>
          <a:sy n="72" d="100"/>
        </p:scale>
        <p:origin x="61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99FBC-67E4-4BCB-8857-5483206F6A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7233FE1-6E9E-4701-A269-4003642449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D3378C6-ACE8-4D30-9DC6-B081EA83B87F}"/>
              </a:ext>
            </a:extLst>
          </p:cNvPr>
          <p:cNvSpPr>
            <a:spLocks noGrp="1"/>
          </p:cNvSpPr>
          <p:nvPr>
            <p:ph type="dt" sz="half" idx="10"/>
          </p:nvPr>
        </p:nvSpPr>
        <p:spPr/>
        <p:txBody>
          <a:bodyPr/>
          <a:lstStyle/>
          <a:p>
            <a:fld id="{82B11C0B-8FC2-4CCB-BFC9-20B6AB07564E}" type="datetimeFigureOut">
              <a:rPr lang="en-GB" smtClean="0"/>
              <a:t>25/03/2021</a:t>
            </a:fld>
            <a:endParaRPr lang="en-GB"/>
          </a:p>
        </p:txBody>
      </p:sp>
      <p:sp>
        <p:nvSpPr>
          <p:cNvPr id="5" name="Footer Placeholder 4">
            <a:extLst>
              <a:ext uri="{FF2B5EF4-FFF2-40B4-BE49-F238E27FC236}">
                <a16:creationId xmlns:a16="http://schemas.microsoft.com/office/drawing/2014/main" id="{21B0BFA7-BEA6-4167-82D2-ECC87E4EED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0D6F39-35B1-4532-828D-41DD92B0CBE9}"/>
              </a:ext>
            </a:extLst>
          </p:cNvPr>
          <p:cNvSpPr>
            <a:spLocks noGrp="1"/>
          </p:cNvSpPr>
          <p:nvPr>
            <p:ph type="sldNum" sz="quarter" idx="12"/>
          </p:nvPr>
        </p:nvSpPr>
        <p:spPr/>
        <p:txBody>
          <a:bodyPr/>
          <a:lstStyle/>
          <a:p>
            <a:fld id="{FFAB8B89-9B42-45A4-B801-1A0D78F434A4}" type="slidenum">
              <a:rPr lang="en-GB" smtClean="0"/>
              <a:t>‹#›</a:t>
            </a:fld>
            <a:endParaRPr lang="en-GB"/>
          </a:p>
        </p:txBody>
      </p:sp>
    </p:spTree>
    <p:extLst>
      <p:ext uri="{BB962C8B-B14F-4D97-AF65-F5344CB8AC3E}">
        <p14:creationId xmlns:p14="http://schemas.microsoft.com/office/powerpoint/2010/main" val="2224090471"/>
      </p:ext>
    </p:extLst>
  </p:cSld>
  <p:clrMapOvr>
    <a:masterClrMapping/>
  </p:clrMapOvr>
  <p:transition advTm="52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69F8-7667-4D2B-BFC6-E058DA97B97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FB27F5F-C8EB-4AFF-A84E-0C29B7156A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45BAC8-C40C-4551-AA8F-97B5AD6F8B45}"/>
              </a:ext>
            </a:extLst>
          </p:cNvPr>
          <p:cNvSpPr>
            <a:spLocks noGrp="1"/>
          </p:cNvSpPr>
          <p:nvPr>
            <p:ph type="dt" sz="half" idx="10"/>
          </p:nvPr>
        </p:nvSpPr>
        <p:spPr/>
        <p:txBody>
          <a:bodyPr/>
          <a:lstStyle/>
          <a:p>
            <a:fld id="{82B11C0B-8FC2-4CCB-BFC9-20B6AB07564E}" type="datetimeFigureOut">
              <a:rPr lang="en-GB" smtClean="0"/>
              <a:t>25/03/2021</a:t>
            </a:fld>
            <a:endParaRPr lang="en-GB"/>
          </a:p>
        </p:txBody>
      </p:sp>
      <p:sp>
        <p:nvSpPr>
          <p:cNvPr id="5" name="Footer Placeholder 4">
            <a:extLst>
              <a:ext uri="{FF2B5EF4-FFF2-40B4-BE49-F238E27FC236}">
                <a16:creationId xmlns:a16="http://schemas.microsoft.com/office/drawing/2014/main" id="{2FCD0219-EEA9-416D-BC25-EC59285948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0EA438-C0FB-4792-9FD8-EA9F0880C94E}"/>
              </a:ext>
            </a:extLst>
          </p:cNvPr>
          <p:cNvSpPr>
            <a:spLocks noGrp="1"/>
          </p:cNvSpPr>
          <p:nvPr>
            <p:ph type="sldNum" sz="quarter" idx="12"/>
          </p:nvPr>
        </p:nvSpPr>
        <p:spPr/>
        <p:txBody>
          <a:bodyPr/>
          <a:lstStyle/>
          <a:p>
            <a:fld id="{FFAB8B89-9B42-45A4-B801-1A0D78F434A4}" type="slidenum">
              <a:rPr lang="en-GB" smtClean="0"/>
              <a:t>‹#›</a:t>
            </a:fld>
            <a:endParaRPr lang="en-GB"/>
          </a:p>
        </p:txBody>
      </p:sp>
    </p:spTree>
    <p:extLst>
      <p:ext uri="{BB962C8B-B14F-4D97-AF65-F5344CB8AC3E}">
        <p14:creationId xmlns:p14="http://schemas.microsoft.com/office/powerpoint/2010/main" val="1577544407"/>
      </p:ext>
    </p:extLst>
  </p:cSld>
  <p:clrMapOvr>
    <a:masterClrMapping/>
  </p:clrMapOvr>
  <p:transition advTm="52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B4743C-CDC5-4C90-905F-454EA7E444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8A250DB-49F9-4B92-97B1-61A9AB411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F9D978-85EF-48D3-849E-9AEB57530DF8}"/>
              </a:ext>
            </a:extLst>
          </p:cNvPr>
          <p:cNvSpPr>
            <a:spLocks noGrp="1"/>
          </p:cNvSpPr>
          <p:nvPr>
            <p:ph type="dt" sz="half" idx="10"/>
          </p:nvPr>
        </p:nvSpPr>
        <p:spPr/>
        <p:txBody>
          <a:bodyPr/>
          <a:lstStyle/>
          <a:p>
            <a:fld id="{82B11C0B-8FC2-4CCB-BFC9-20B6AB07564E}" type="datetimeFigureOut">
              <a:rPr lang="en-GB" smtClean="0"/>
              <a:t>25/03/2021</a:t>
            </a:fld>
            <a:endParaRPr lang="en-GB"/>
          </a:p>
        </p:txBody>
      </p:sp>
      <p:sp>
        <p:nvSpPr>
          <p:cNvPr id="5" name="Footer Placeholder 4">
            <a:extLst>
              <a:ext uri="{FF2B5EF4-FFF2-40B4-BE49-F238E27FC236}">
                <a16:creationId xmlns:a16="http://schemas.microsoft.com/office/drawing/2014/main" id="{520B7A6D-3752-43BE-A5B0-86015216CD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782AB1-F9D5-49F6-8504-0A39B8CE6D46}"/>
              </a:ext>
            </a:extLst>
          </p:cNvPr>
          <p:cNvSpPr>
            <a:spLocks noGrp="1"/>
          </p:cNvSpPr>
          <p:nvPr>
            <p:ph type="sldNum" sz="quarter" idx="12"/>
          </p:nvPr>
        </p:nvSpPr>
        <p:spPr/>
        <p:txBody>
          <a:bodyPr/>
          <a:lstStyle/>
          <a:p>
            <a:fld id="{FFAB8B89-9B42-45A4-B801-1A0D78F434A4}" type="slidenum">
              <a:rPr lang="en-GB" smtClean="0"/>
              <a:t>‹#›</a:t>
            </a:fld>
            <a:endParaRPr lang="en-GB"/>
          </a:p>
        </p:txBody>
      </p:sp>
    </p:spTree>
    <p:extLst>
      <p:ext uri="{BB962C8B-B14F-4D97-AF65-F5344CB8AC3E}">
        <p14:creationId xmlns:p14="http://schemas.microsoft.com/office/powerpoint/2010/main" val="1971780508"/>
      </p:ext>
    </p:extLst>
  </p:cSld>
  <p:clrMapOvr>
    <a:masterClrMapping/>
  </p:clrMapOvr>
  <p:transition advTm="52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789E-9880-419B-BC78-B79A7FDDE7B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53A4BFA-90EC-4244-BFC4-52C2948CC0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557489-7FA8-4808-976C-77198A5B2691}"/>
              </a:ext>
            </a:extLst>
          </p:cNvPr>
          <p:cNvSpPr>
            <a:spLocks noGrp="1"/>
          </p:cNvSpPr>
          <p:nvPr>
            <p:ph type="dt" sz="half" idx="10"/>
          </p:nvPr>
        </p:nvSpPr>
        <p:spPr/>
        <p:txBody>
          <a:bodyPr/>
          <a:lstStyle/>
          <a:p>
            <a:fld id="{82B11C0B-8FC2-4CCB-BFC9-20B6AB07564E}" type="datetimeFigureOut">
              <a:rPr lang="en-GB" smtClean="0"/>
              <a:t>25/03/2021</a:t>
            </a:fld>
            <a:endParaRPr lang="en-GB"/>
          </a:p>
        </p:txBody>
      </p:sp>
      <p:sp>
        <p:nvSpPr>
          <p:cNvPr id="5" name="Footer Placeholder 4">
            <a:extLst>
              <a:ext uri="{FF2B5EF4-FFF2-40B4-BE49-F238E27FC236}">
                <a16:creationId xmlns:a16="http://schemas.microsoft.com/office/drawing/2014/main" id="{06943B4E-1159-4A6C-BF7E-8EE2C1BC85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547D1A-BF50-4A72-BCE5-7A6ED7EEDF9F}"/>
              </a:ext>
            </a:extLst>
          </p:cNvPr>
          <p:cNvSpPr>
            <a:spLocks noGrp="1"/>
          </p:cNvSpPr>
          <p:nvPr>
            <p:ph type="sldNum" sz="quarter" idx="12"/>
          </p:nvPr>
        </p:nvSpPr>
        <p:spPr/>
        <p:txBody>
          <a:bodyPr/>
          <a:lstStyle/>
          <a:p>
            <a:fld id="{FFAB8B89-9B42-45A4-B801-1A0D78F434A4}" type="slidenum">
              <a:rPr lang="en-GB" smtClean="0"/>
              <a:t>‹#›</a:t>
            </a:fld>
            <a:endParaRPr lang="en-GB"/>
          </a:p>
        </p:txBody>
      </p:sp>
    </p:spTree>
    <p:extLst>
      <p:ext uri="{BB962C8B-B14F-4D97-AF65-F5344CB8AC3E}">
        <p14:creationId xmlns:p14="http://schemas.microsoft.com/office/powerpoint/2010/main" val="960143007"/>
      </p:ext>
    </p:extLst>
  </p:cSld>
  <p:clrMapOvr>
    <a:masterClrMapping/>
  </p:clrMapOvr>
  <p:transition advTm="52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38BD-5904-4A11-B7F3-F43119C4B7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D269237-5429-49D9-87B5-8680F4EA67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36802C-F179-4393-9A41-483F4AFE0720}"/>
              </a:ext>
            </a:extLst>
          </p:cNvPr>
          <p:cNvSpPr>
            <a:spLocks noGrp="1"/>
          </p:cNvSpPr>
          <p:nvPr>
            <p:ph type="dt" sz="half" idx="10"/>
          </p:nvPr>
        </p:nvSpPr>
        <p:spPr/>
        <p:txBody>
          <a:bodyPr/>
          <a:lstStyle/>
          <a:p>
            <a:fld id="{82B11C0B-8FC2-4CCB-BFC9-20B6AB07564E}" type="datetimeFigureOut">
              <a:rPr lang="en-GB" smtClean="0"/>
              <a:t>25/03/2021</a:t>
            </a:fld>
            <a:endParaRPr lang="en-GB"/>
          </a:p>
        </p:txBody>
      </p:sp>
      <p:sp>
        <p:nvSpPr>
          <p:cNvPr id="5" name="Footer Placeholder 4">
            <a:extLst>
              <a:ext uri="{FF2B5EF4-FFF2-40B4-BE49-F238E27FC236}">
                <a16:creationId xmlns:a16="http://schemas.microsoft.com/office/drawing/2014/main" id="{6839A49D-6431-4CB0-946A-F9DE705B4F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A9DE4B-DD50-49F9-B1AF-08A97AADB9D4}"/>
              </a:ext>
            </a:extLst>
          </p:cNvPr>
          <p:cNvSpPr>
            <a:spLocks noGrp="1"/>
          </p:cNvSpPr>
          <p:nvPr>
            <p:ph type="sldNum" sz="quarter" idx="12"/>
          </p:nvPr>
        </p:nvSpPr>
        <p:spPr/>
        <p:txBody>
          <a:bodyPr/>
          <a:lstStyle/>
          <a:p>
            <a:fld id="{FFAB8B89-9B42-45A4-B801-1A0D78F434A4}" type="slidenum">
              <a:rPr lang="en-GB" smtClean="0"/>
              <a:t>‹#›</a:t>
            </a:fld>
            <a:endParaRPr lang="en-GB"/>
          </a:p>
        </p:txBody>
      </p:sp>
    </p:spTree>
    <p:extLst>
      <p:ext uri="{BB962C8B-B14F-4D97-AF65-F5344CB8AC3E}">
        <p14:creationId xmlns:p14="http://schemas.microsoft.com/office/powerpoint/2010/main" val="394998444"/>
      </p:ext>
    </p:extLst>
  </p:cSld>
  <p:clrMapOvr>
    <a:masterClrMapping/>
  </p:clrMapOvr>
  <p:transition advTm="52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FA1C-42FF-4263-97DE-221041BE93B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F8A6051-4718-4443-A070-A2DF5B695A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2C1F2C2-F01D-42D8-9DA5-70D3DCC9C5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C94A9B1-1ED8-488A-A872-F45353609F44}"/>
              </a:ext>
            </a:extLst>
          </p:cNvPr>
          <p:cNvSpPr>
            <a:spLocks noGrp="1"/>
          </p:cNvSpPr>
          <p:nvPr>
            <p:ph type="dt" sz="half" idx="10"/>
          </p:nvPr>
        </p:nvSpPr>
        <p:spPr/>
        <p:txBody>
          <a:bodyPr/>
          <a:lstStyle/>
          <a:p>
            <a:fld id="{82B11C0B-8FC2-4CCB-BFC9-20B6AB07564E}" type="datetimeFigureOut">
              <a:rPr lang="en-GB" smtClean="0"/>
              <a:t>25/03/2021</a:t>
            </a:fld>
            <a:endParaRPr lang="en-GB"/>
          </a:p>
        </p:txBody>
      </p:sp>
      <p:sp>
        <p:nvSpPr>
          <p:cNvPr id="6" name="Footer Placeholder 5">
            <a:extLst>
              <a:ext uri="{FF2B5EF4-FFF2-40B4-BE49-F238E27FC236}">
                <a16:creationId xmlns:a16="http://schemas.microsoft.com/office/drawing/2014/main" id="{33A7CE73-CC7F-4F95-9AF0-EC457EEA5D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8D94D8-12EF-41A2-A3B9-1161FDB9D246}"/>
              </a:ext>
            </a:extLst>
          </p:cNvPr>
          <p:cNvSpPr>
            <a:spLocks noGrp="1"/>
          </p:cNvSpPr>
          <p:nvPr>
            <p:ph type="sldNum" sz="quarter" idx="12"/>
          </p:nvPr>
        </p:nvSpPr>
        <p:spPr/>
        <p:txBody>
          <a:bodyPr/>
          <a:lstStyle/>
          <a:p>
            <a:fld id="{FFAB8B89-9B42-45A4-B801-1A0D78F434A4}" type="slidenum">
              <a:rPr lang="en-GB" smtClean="0"/>
              <a:t>‹#›</a:t>
            </a:fld>
            <a:endParaRPr lang="en-GB"/>
          </a:p>
        </p:txBody>
      </p:sp>
    </p:spTree>
    <p:extLst>
      <p:ext uri="{BB962C8B-B14F-4D97-AF65-F5344CB8AC3E}">
        <p14:creationId xmlns:p14="http://schemas.microsoft.com/office/powerpoint/2010/main" val="4153079758"/>
      </p:ext>
    </p:extLst>
  </p:cSld>
  <p:clrMapOvr>
    <a:masterClrMapping/>
  </p:clrMapOvr>
  <p:transition advTm="5200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1129-86D5-4D96-8BAE-5A022DF6E4B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F1930D-0E9C-4D88-B01A-5F51249B1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4D13E1-C696-4A79-87CC-68516CA578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E3034E5-8A56-482E-AEBE-AB2AD54312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CE7246-2E5F-476B-86B1-4FEF6E4525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F4E7B38-0DC9-490F-AD39-7429841D2ABC}"/>
              </a:ext>
            </a:extLst>
          </p:cNvPr>
          <p:cNvSpPr>
            <a:spLocks noGrp="1"/>
          </p:cNvSpPr>
          <p:nvPr>
            <p:ph type="dt" sz="half" idx="10"/>
          </p:nvPr>
        </p:nvSpPr>
        <p:spPr/>
        <p:txBody>
          <a:bodyPr/>
          <a:lstStyle/>
          <a:p>
            <a:fld id="{82B11C0B-8FC2-4CCB-BFC9-20B6AB07564E}" type="datetimeFigureOut">
              <a:rPr lang="en-GB" smtClean="0"/>
              <a:t>25/03/2021</a:t>
            </a:fld>
            <a:endParaRPr lang="en-GB"/>
          </a:p>
        </p:txBody>
      </p:sp>
      <p:sp>
        <p:nvSpPr>
          <p:cNvPr id="8" name="Footer Placeholder 7">
            <a:extLst>
              <a:ext uri="{FF2B5EF4-FFF2-40B4-BE49-F238E27FC236}">
                <a16:creationId xmlns:a16="http://schemas.microsoft.com/office/drawing/2014/main" id="{E50F96A4-6AC0-4169-9C9B-B05DAF7DFE4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D1A363E-EF23-46DA-A850-3F298F66B960}"/>
              </a:ext>
            </a:extLst>
          </p:cNvPr>
          <p:cNvSpPr>
            <a:spLocks noGrp="1"/>
          </p:cNvSpPr>
          <p:nvPr>
            <p:ph type="sldNum" sz="quarter" idx="12"/>
          </p:nvPr>
        </p:nvSpPr>
        <p:spPr/>
        <p:txBody>
          <a:bodyPr/>
          <a:lstStyle/>
          <a:p>
            <a:fld id="{FFAB8B89-9B42-45A4-B801-1A0D78F434A4}" type="slidenum">
              <a:rPr lang="en-GB" smtClean="0"/>
              <a:t>‹#›</a:t>
            </a:fld>
            <a:endParaRPr lang="en-GB"/>
          </a:p>
        </p:txBody>
      </p:sp>
    </p:spTree>
    <p:extLst>
      <p:ext uri="{BB962C8B-B14F-4D97-AF65-F5344CB8AC3E}">
        <p14:creationId xmlns:p14="http://schemas.microsoft.com/office/powerpoint/2010/main" val="3602186220"/>
      </p:ext>
    </p:extLst>
  </p:cSld>
  <p:clrMapOvr>
    <a:masterClrMapping/>
  </p:clrMapOvr>
  <p:transition advTm="52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DA5C-187F-494F-AD76-5698FEB81FE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9C2C401-F5DC-4FFD-8839-3A41E430C557}"/>
              </a:ext>
            </a:extLst>
          </p:cNvPr>
          <p:cNvSpPr>
            <a:spLocks noGrp="1"/>
          </p:cNvSpPr>
          <p:nvPr>
            <p:ph type="dt" sz="half" idx="10"/>
          </p:nvPr>
        </p:nvSpPr>
        <p:spPr/>
        <p:txBody>
          <a:bodyPr/>
          <a:lstStyle/>
          <a:p>
            <a:fld id="{82B11C0B-8FC2-4CCB-BFC9-20B6AB07564E}" type="datetimeFigureOut">
              <a:rPr lang="en-GB" smtClean="0"/>
              <a:t>25/03/2021</a:t>
            </a:fld>
            <a:endParaRPr lang="en-GB"/>
          </a:p>
        </p:txBody>
      </p:sp>
      <p:sp>
        <p:nvSpPr>
          <p:cNvPr id="4" name="Footer Placeholder 3">
            <a:extLst>
              <a:ext uri="{FF2B5EF4-FFF2-40B4-BE49-F238E27FC236}">
                <a16:creationId xmlns:a16="http://schemas.microsoft.com/office/drawing/2014/main" id="{6F59922C-A492-4D0C-ADE8-E490D985A5B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7791F9E-DC20-4C00-A19A-3AC696A4EDBD}"/>
              </a:ext>
            </a:extLst>
          </p:cNvPr>
          <p:cNvSpPr>
            <a:spLocks noGrp="1"/>
          </p:cNvSpPr>
          <p:nvPr>
            <p:ph type="sldNum" sz="quarter" idx="12"/>
          </p:nvPr>
        </p:nvSpPr>
        <p:spPr/>
        <p:txBody>
          <a:bodyPr/>
          <a:lstStyle/>
          <a:p>
            <a:fld id="{FFAB8B89-9B42-45A4-B801-1A0D78F434A4}" type="slidenum">
              <a:rPr lang="en-GB" smtClean="0"/>
              <a:t>‹#›</a:t>
            </a:fld>
            <a:endParaRPr lang="en-GB"/>
          </a:p>
        </p:txBody>
      </p:sp>
    </p:spTree>
    <p:extLst>
      <p:ext uri="{BB962C8B-B14F-4D97-AF65-F5344CB8AC3E}">
        <p14:creationId xmlns:p14="http://schemas.microsoft.com/office/powerpoint/2010/main" val="2214453725"/>
      </p:ext>
    </p:extLst>
  </p:cSld>
  <p:clrMapOvr>
    <a:masterClrMapping/>
  </p:clrMapOvr>
  <p:transition advTm="52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4A0E3F-6880-454E-9D02-536F7B213979}"/>
              </a:ext>
            </a:extLst>
          </p:cNvPr>
          <p:cNvSpPr>
            <a:spLocks noGrp="1"/>
          </p:cNvSpPr>
          <p:nvPr>
            <p:ph type="dt" sz="half" idx="10"/>
          </p:nvPr>
        </p:nvSpPr>
        <p:spPr/>
        <p:txBody>
          <a:bodyPr/>
          <a:lstStyle/>
          <a:p>
            <a:fld id="{82B11C0B-8FC2-4CCB-BFC9-20B6AB07564E}" type="datetimeFigureOut">
              <a:rPr lang="en-GB" smtClean="0"/>
              <a:t>25/03/2021</a:t>
            </a:fld>
            <a:endParaRPr lang="en-GB"/>
          </a:p>
        </p:txBody>
      </p:sp>
      <p:sp>
        <p:nvSpPr>
          <p:cNvPr id="3" name="Footer Placeholder 2">
            <a:extLst>
              <a:ext uri="{FF2B5EF4-FFF2-40B4-BE49-F238E27FC236}">
                <a16:creationId xmlns:a16="http://schemas.microsoft.com/office/drawing/2014/main" id="{81022F55-0C98-4570-BD03-30EEFCEE933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BDB1A87-BC2B-43B1-B761-F8AD5A2A0B69}"/>
              </a:ext>
            </a:extLst>
          </p:cNvPr>
          <p:cNvSpPr>
            <a:spLocks noGrp="1"/>
          </p:cNvSpPr>
          <p:nvPr>
            <p:ph type="sldNum" sz="quarter" idx="12"/>
          </p:nvPr>
        </p:nvSpPr>
        <p:spPr/>
        <p:txBody>
          <a:bodyPr/>
          <a:lstStyle/>
          <a:p>
            <a:fld id="{FFAB8B89-9B42-45A4-B801-1A0D78F434A4}" type="slidenum">
              <a:rPr lang="en-GB" smtClean="0"/>
              <a:t>‹#›</a:t>
            </a:fld>
            <a:endParaRPr lang="en-GB"/>
          </a:p>
        </p:txBody>
      </p:sp>
    </p:spTree>
    <p:extLst>
      <p:ext uri="{BB962C8B-B14F-4D97-AF65-F5344CB8AC3E}">
        <p14:creationId xmlns:p14="http://schemas.microsoft.com/office/powerpoint/2010/main" val="1840937697"/>
      </p:ext>
    </p:extLst>
  </p:cSld>
  <p:clrMapOvr>
    <a:masterClrMapping/>
  </p:clrMapOvr>
  <p:transition advTm="52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F74A4-D098-437A-AE0D-01B14086E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A46F5AD-254E-4D9C-9795-0587A1C479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842E148-33BA-4B30-AABF-0B9E01611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34187-6CEE-4410-9FBE-8FB4415E8F12}"/>
              </a:ext>
            </a:extLst>
          </p:cNvPr>
          <p:cNvSpPr>
            <a:spLocks noGrp="1"/>
          </p:cNvSpPr>
          <p:nvPr>
            <p:ph type="dt" sz="half" idx="10"/>
          </p:nvPr>
        </p:nvSpPr>
        <p:spPr/>
        <p:txBody>
          <a:bodyPr/>
          <a:lstStyle/>
          <a:p>
            <a:fld id="{82B11C0B-8FC2-4CCB-BFC9-20B6AB07564E}" type="datetimeFigureOut">
              <a:rPr lang="en-GB" smtClean="0"/>
              <a:t>25/03/2021</a:t>
            </a:fld>
            <a:endParaRPr lang="en-GB"/>
          </a:p>
        </p:txBody>
      </p:sp>
      <p:sp>
        <p:nvSpPr>
          <p:cNvPr id="6" name="Footer Placeholder 5">
            <a:extLst>
              <a:ext uri="{FF2B5EF4-FFF2-40B4-BE49-F238E27FC236}">
                <a16:creationId xmlns:a16="http://schemas.microsoft.com/office/drawing/2014/main" id="{9A344CA4-171A-4963-852E-5419AFB1A0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6BFE2E-9034-49DB-829B-9593CDDE6DDA}"/>
              </a:ext>
            </a:extLst>
          </p:cNvPr>
          <p:cNvSpPr>
            <a:spLocks noGrp="1"/>
          </p:cNvSpPr>
          <p:nvPr>
            <p:ph type="sldNum" sz="quarter" idx="12"/>
          </p:nvPr>
        </p:nvSpPr>
        <p:spPr/>
        <p:txBody>
          <a:bodyPr/>
          <a:lstStyle/>
          <a:p>
            <a:fld id="{FFAB8B89-9B42-45A4-B801-1A0D78F434A4}" type="slidenum">
              <a:rPr lang="en-GB" smtClean="0"/>
              <a:t>‹#›</a:t>
            </a:fld>
            <a:endParaRPr lang="en-GB"/>
          </a:p>
        </p:txBody>
      </p:sp>
    </p:spTree>
    <p:extLst>
      <p:ext uri="{BB962C8B-B14F-4D97-AF65-F5344CB8AC3E}">
        <p14:creationId xmlns:p14="http://schemas.microsoft.com/office/powerpoint/2010/main" val="3795530444"/>
      </p:ext>
    </p:extLst>
  </p:cSld>
  <p:clrMapOvr>
    <a:masterClrMapping/>
  </p:clrMapOvr>
  <p:transition advTm="52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99D8-1F0B-4120-A2E7-012A3776D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055A55-0930-4D1C-9F8C-7C54AF0EFB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DE0C787-ABA8-40C1-86F3-E8492A825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764AA5-2672-44FF-ABE2-557264232C61}"/>
              </a:ext>
            </a:extLst>
          </p:cNvPr>
          <p:cNvSpPr>
            <a:spLocks noGrp="1"/>
          </p:cNvSpPr>
          <p:nvPr>
            <p:ph type="dt" sz="half" idx="10"/>
          </p:nvPr>
        </p:nvSpPr>
        <p:spPr/>
        <p:txBody>
          <a:bodyPr/>
          <a:lstStyle/>
          <a:p>
            <a:fld id="{82B11C0B-8FC2-4CCB-BFC9-20B6AB07564E}" type="datetimeFigureOut">
              <a:rPr lang="en-GB" smtClean="0"/>
              <a:t>25/03/2021</a:t>
            </a:fld>
            <a:endParaRPr lang="en-GB"/>
          </a:p>
        </p:txBody>
      </p:sp>
      <p:sp>
        <p:nvSpPr>
          <p:cNvPr id="6" name="Footer Placeholder 5">
            <a:extLst>
              <a:ext uri="{FF2B5EF4-FFF2-40B4-BE49-F238E27FC236}">
                <a16:creationId xmlns:a16="http://schemas.microsoft.com/office/drawing/2014/main" id="{585CA762-AB45-4137-821B-F2C1602902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E85728-7CEE-41F5-9B87-B0986CA4C1CF}"/>
              </a:ext>
            </a:extLst>
          </p:cNvPr>
          <p:cNvSpPr>
            <a:spLocks noGrp="1"/>
          </p:cNvSpPr>
          <p:nvPr>
            <p:ph type="sldNum" sz="quarter" idx="12"/>
          </p:nvPr>
        </p:nvSpPr>
        <p:spPr/>
        <p:txBody>
          <a:bodyPr/>
          <a:lstStyle/>
          <a:p>
            <a:fld id="{FFAB8B89-9B42-45A4-B801-1A0D78F434A4}" type="slidenum">
              <a:rPr lang="en-GB" smtClean="0"/>
              <a:t>‹#›</a:t>
            </a:fld>
            <a:endParaRPr lang="en-GB"/>
          </a:p>
        </p:txBody>
      </p:sp>
    </p:spTree>
    <p:extLst>
      <p:ext uri="{BB962C8B-B14F-4D97-AF65-F5344CB8AC3E}">
        <p14:creationId xmlns:p14="http://schemas.microsoft.com/office/powerpoint/2010/main" val="3611561266"/>
      </p:ext>
    </p:extLst>
  </p:cSld>
  <p:clrMapOvr>
    <a:masterClrMapping/>
  </p:clrMapOvr>
  <p:transition advTm="52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0673FC-EF9D-4F31-8D69-F64C815C11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5172179-E2AE-4326-8B78-7A51930A7B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9AF3D5-38D0-48D1-9F18-06C4FF0030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11C0B-8FC2-4CCB-BFC9-20B6AB07564E}" type="datetimeFigureOut">
              <a:rPr lang="en-GB" smtClean="0"/>
              <a:t>25/03/2021</a:t>
            </a:fld>
            <a:endParaRPr lang="en-GB"/>
          </a:p>
        </p:txBody>
      </p:sp>
      <p:sp>
        <p:nvSpPr>
          <p:cNvPr id="5" name="Footer Placeholder 4">
            <a:extLst>
              <a:ext uri="{FF2B5EF4-FFF2-40B4-BE49-F238E27FC236}">
                <a16:creationId xmlns:a16="http://schemas.microsoft.com/office/drawing/2014/main" id="{39D6AFFC-247C-4E88-B626-AC20C0050F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7E98B5D-1805-4E09-92E1-B96784E8BD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AB8B89-9B42-45A4-B801-1A0D78F434A4}" type="slidenum">
              <a:rPr lang="en-GB" smtClean="0"/>
              <a:t>‹#›</a:t>
            </a:fld>
            <a:endParaRPr lang="en-GB"/>
          </a:p>
        </p:txBody>
      </p:sp>
    </p:spTree>
    <p:extLst>
      <p:ext uri="{BB962C8B-B14F-4D97-AF65-F5344CB8AC3E}">
        <p14:creationId xmlns:p14="http://schemas.microsoft.com/office/powerpoint/2010/main" val="1518070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Tm="52000">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KarishmaFernandes/Predicting-ICU-Transfer-in-hospitalized-COVID-19-patients/blob/main/Kaggle_Sirio_Libanes_ICU_Prediction.ipynb"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hyperlink" Target="https://en.wikipedia.org/wiki/COVID-19_pandemic" TargetMode="External"/><Relationship Id="rId1" Type="http://schemas.openxmlformats.org/officeDocument/2006/relationships/slideLayout" Target="../slideLayouts/slideLayout2.xml"/><Relationship Id="rId5" Type="http://schemas.openxmlformats.org/officeDocument/2006/relationships/hyperlink" Target="https://www.mdpi.com/2077-0383/9/6/1668" TargetMode="External"/><Relationship Id="rId4" Type="http://schemas.openxmlformats.org/officeDocument/2006/relationships/hyperlink" Target="https://labblog.uofmhealth.org/rounds/using-machine-learning-to-predict-which-covid-19-patients-will-get-wors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kaggle.com/S%C3%ADrio-Libanes/covid1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1CFA-ACE0-4A03-BAC5-306344F36CD7}"/>
              </a:ext>
            </a:extLst>
          </p:cNvPr>
          <p:cNvSpPr>
            <a:spLocks noGrp="1"/>
          </p:cNvSpPr>
          <p:nvPr>
            <p:ph type="title"/>
          </p:nvPr>
        </p:nvSpPr>
        <p:spPr>
          <a:xfrm>
            <a:off x="481013" y="3752849"/>
            <a:ext cx="3481387" cy="2452687"/>
          </a:xfrm>
        </p:spPr>
        <p:txBody>
          <a:bodyPr anchor="ctr">
            <a:normAutofit/>
          </a:bodyPr>
          <a:lstStyle/>
          <a:p>
            <a:r>
              <a:rPr lang="en-GB" sz="2800" b="1" dirty="0">
                <a:solidFill>
                  <a:srgbClr val="0070C0"/>
                </a:solidFill>
                <a:latin typeface="+mn-lt"/>
                <a:cs typeface="Arial" panose="020B0604020202020204" pitchFamily="34" charset="0"/>
              </a:rPr>
              <a:t>Capstone Project </a:t>
            </a:r>
            <a:br>
              <a:rPr lang="en-GB" sz="2400" b="1" dirty="0">
                <a:solidFill>
                  <a:srgbClr val="0070C0"/>
                </a:solidFill>
                <a:latin typeface="Garamond" panose="02020404030301010803" pitchFamily="18" charset="0"/>
                <a:cs typeface="Arial" panose="020B0604020202020204" pitchFamily="34" charset="0"/>
              </a:rPr>
            </a:br>
            <a:br>
              <a:rPr lang="en-GB" sz="2400" b="1" dirty="0">
                <a:solidFill>
                  <a:srgbClr val="0070C0"/>
                </a:solidFill>
                <a:latin typeface="Garamond" panose="02020404030301010803" pitchFamily="18" charset="0"/>
                <a:cs typeface="Arial" panose="020B0604020202020204" pitchFamily="34" charset="0"/>
              </a:rPr>
            </a:br>
            <a:r>
              <a:rPr lang="en-GB" sz="2000" b="1" dirty="0">
                <a:solidFill>
                  <a:srgbClr val="0070C0"/>
                </a:solidFill>
                <a:latin typeface="+mn-lt"/>
                <a:cs typeface="Arial" panose="020B0604020202020204" pitchFamily="34" charset="0"/>
              </a:rPr>
              <a:t>By Karishmaa Fernandes</a:t>
            </a:r>
            <a:br>
              <a:rPr lang="en-GB" sz="2000" b="1" dirty="0">
                <a:solidFill>
                  <a:srgbClr val="0070C0"/>
                </a:solidFill>
                <a:latin typeface="+mn-lt"/>
                <a:cs typeface="Arial" panose="020B0604020202020204" pitchFamily="34" charset="0"/>
              </a:rPr>
            </a:br>
            <a:r>
              <a:rPr lang="en-GB" sz="2000" b="1" dirty="0">
                <a:solidFill>
                  <a:srgbClr val="0070C0"/>
                </a:solidFill>
                <a:latin typeface="+mn-lt"/>
                <a:cs typeface="Arial" panose="020B0604020202020204" pitchFamily="34" charset="0"/>
              </a:rPr>
              <a:t>20/3/2021</a:t>
            </a:r>
          </a:p>
        </p:txBody>
      </p:sp>
      <p:pic>
        <p:nvPicPr>
          <p:cNvPr id="5" name="Content Placeholder 4" descr="A picture containing text&#10;&#10;Description automatically generated">
            <a:extLst>
              <a:ext uri="{FF2B5EF4-FFF2-40B4-BE49-F238E27FC236}">
                <a16:creationId xmlns:a16="http://schemas.microsoft.com/office/drawing/2014/main" id="{AC396A86-829E-4267-ABDC-60EDB1EB7CC9}"/>
              </a:ext>
            </a:extLst>
          </p:cNvPr>
          <p:cNvPicPr>
            <a:picLocks noChangeAspect="1"/>
          </p:cNvPicPr>
          <p:nvPr/>
        </p:nvPicPr>
        <p:blipFill rotWithShape="1">
          <a:blip r:embed="rId2">
            <a:extLst>
              <a:ext uri="{28A0092B-C50C-407E-A947-70E740481C1C}">
                <a14:useLocalDpi xmlns:a14="http://schemas.microsoft.com/office/drawing/2010/main" val="0"/>
              </a:ext>
            </a:extLst>
          </a:blip>
          <a:srcRect t="18073" b="27579"/>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24" name="Content Placeholder 8">
            <a:extLst>
              <a:ext uri="{FF2B5EF4-FFF2-40B4-BE49-F238E27FC236}">
                <a16:creationId xmlns:a16="http://schemas.microsoft.com/office/drawing/2014/main" id="{99809B5A-AAEC-49A9-B547-2258ACA9FF89}"/>
              </a:ext>
            </a:extLst>
          </p:cNvPr>
          <p:cNvSpPr>
            <a:spLocks noGrp="1"/>
          </p:cNvSpPr>
          <p:nvPr>
            <p:ph idx="1"/>
          </p:nvPr>
        </p:nvSpPr>
        <p:spPr>
          <a:xfrm>
            <a:off x="4223982" y="3752850"/>
            <a:ext cx="7485413" cy="2992507"/>
          </a:xfrm>
        </p:spPr>
        <p:txBody>
          <a:bodyPr anchor="ctr">
            <a:noAutofit/>
          </a:bodyPr>
          <a:lstStyle/>
          <a:p>
            <a:pPr marL="0" indent="0">
              <a:buNone/>
            </a:pPr>
            <a:r>
              <a:rPr kumimoji="0" lang="en-GB" sz="4000" b="1" i="0" u="none" strike="noStrike" kern="1200" cap="none" spc="0" normalizeH="0" baseline="0" noProof="0" dirty="0">
                <a:ln>
                  <a:noFill/>
                </a:ln>
                <a:solidFill>
                  <a:srgbClr val="0070C0"/>
                </a:solidFill>
                <a:effectLst/>
                <a:uLnTx/>
                <a:uFillTx/>
                <a:latin typeface="+mj-lt"/>
                <a:ea typeface="+mj-ea"/>
                <a:cs typeface="+mj-cs"/>
              </a:rPr>
              <a:t>Using Machine Learning to predict ICU Transfer in Hospitalized COVID-19 patients.</a:t>
            </a:r>
            <a:endParaRPr lang="en-US" sz="4000" dirty="0">
              <a:solidFill>
                <a:srgbClr val="0070C0"/>
              </a:solidFill>
              <a:latin typeface="+mj-lt"/>
            </a:endParaRPr>
          </a:p>
        </p:txBody>
      </p:sp>
    </p:spTree>
    <p:extLst>
      <p:ext uri="{BB962C8B-B14F-4D97-AF65-F5344CB8AC3E}">
        <p14:creationId xmlns:p14="http://schemas.microsoft.com/office/powerpoint/2010/main" val="3889244405"/>
      </p:ext>
    </p:extLst>
  </p:cSld>
  <p:clrMapOvr>
    <a:masterClrMapping/>
  </p:clrMapOvr>
  <p:transition advTm="52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7ACA-F153-47F9-B8EE-17B22ECECA69}"/>
              </a:ext>
            </a:extLst>
          </p:cNvPr>
          <p:cNvSpPr>
            <a:spLocks noGrp="1"/>
          </p:cNvSpPr>
          <p:nvPr>
            <p:ph type="title"/>
          </p:nvPr>
        </p:nvSpPr>
        <p:spPr>
          <a:xfrm>
            <a:off x="838200" y="1"/>
            <a:ext cx="10515600" cy="1033669"/>
          </a:xfrm>
        </p:spPr>
        <p:txBody>
          <a:bodyPr/>
          <a:lstStyle/>
          <a:p>
            <a:pPr algn="ctr"/>
            <a:r>
              <a:rPr kumimoji="0" lang="en-GB" sz="3600" b="1" i="0" u="sng" strike="noStrike" kern="1200" cap="none" spc="0" normalizeH="0" baseline="0" noProof="0" dirty="0">
                <a:ln>
                  <a:noFill/>
                </a:ln>
                <a:solidFill>
                  <a:srgbClr val="0070C0"/>
                </a:solidFill>
                <a:effectLst/>
                <a:uLnTx/>
                <a:uFillTx/>
                <a:latin typeface="Arial" panose="020B0604020202020204"/>
                <a:ea typeface="+mj-ea"/>
                <a:cs typeface="Arial" panose="020B0604020202020204" pitchFamily="34" charset="0"/>
              </a:rPr>
              <a:t>Visualizations</a:t>
            </a:r>
            <a:endParaRPr lang="en-GB" dirty="0"/>
          </a:p>
        </p:txBody>
      </p:sp>
      <p:sp>
        <p:nvSpPr>
          <p:cNvPr id="3" name="Content Placeholder 2">
            <a:extLst>
              <a:ext uri="{FF2B5EF4-FFF2-40B4-BE49-F238E27FC236}">
                <a16:creationId xmlns:a16="http://schemas.microsoft.com/office/drawing/2014/main" id="{286D73B9-E781-4DFA-B4A0-07734E14B2FB}"/>
              </a:ext>
            </a:extLst>
          </p:cNvPr>
          <p:cNvSpPr>
            <a:spLocks noGrp="1"/>
          </p:cNvSpPr>
          <p:nvPr>
            <p:ph idx="1"/>
          </p:nvPr>
        </p:nvSpPr>
        <p:spPr>
          <a:xfrm>
            <a:off x="132521" y="834887"/>
            <a:ext cx="11953461" cy="5910470"/>
          </a:xfrm>
        </p:spPr>
        <p:txBody>
          <a:bodyPr/>
          <a:lstStyle/>
          <a:p>
            <a:pPr marL="0" indent="0">
              <a:buNone/>
            </a:pPr>
            <a:r>
              <a:rPr lang="en-GB" sz="2400" b="1" u="sng" dirty="0">
                <a:solidFill>
                  <a:schemeClr val="accent1"/>
                </a:solidFill>
              </a:rPr>
              <a:t>1.Demographics</a:t>
            </a:r>
          </a:p>
          <a:p>
            <a:pPr marL="0" indent="0">
              <a:buNone/>
            </a:pPr>
            <a:r>
              <a:rPr kumimoji="0" lang="en-GB" sz="2000" b="0" i="0" u="none" strike="noStrike" kern="1200" cap="none" spc="0" normalizeH="0" baseline="0" noProof="0" dirty="0">
                <a:ln>
                  <a:noFill/>
                </a:ln>
                <a:solidFill>
                  <a:prstClr val="black"/>
                </a:solidFill>
                <a:effectLst/>
                <a:uLnTx/>
                <a:uFillTx/>
                <a:latin typeface="Arial" panose="020B0604020202020204"/>
                <a:ea typeface="Calibri" panose="020F0502020204030204" pitchFamily="34" charset="0"/>
                <a:cs typeface="Arial" panose="020B0604020202020204" pitchFamily="34" charset="0"/>
              </a:rPr>
              <a:t>After analysing the demographics of data:</a:t>
            </a:r>
          </a:p>
          <a:p>
            <a:r>
              <a:rPr kumimoji="0" lang="en-GB" sz="2000" b="0" i="0" u="none" strike="noStrike" kern="1200" cap="none" spc="0" normalizeH="0" baseline="0" noProof="0" dirty="0">
                <a:ln>
                  <a:noFill/>
                </a:ln>
                <a:solidFill>
                  <a:prstClr val="black"/>
                </a:solidFill>
                <a:effectLst/>
                <a:uLnTx/>
                <a:uFillTx/>
                <a:latin typeface="Arial" panose="020B0604020202020204"/>
                <a:ea typeface="Calibri" panose="020F0502020204030204" pitchFamily="34" charset="0"/>
                <a:cs typeface="Arial" panose="020B0604020202020204" pitchFamily="34" charset="0"/>
              </a:rPr>
              <a:t>I found that patients above the age of 65 are more likely to be admitted in the ICU than people with lower ages.</a:t>
            </a:r>
          </a:p>
          <a:p>
            <a:r>
              <a:rPr lang="en-GB" sz="2000" dirty="0">
                <a:solidFill>
                  <a:prstClr val="black"/>
                </a:solidFill>
                <a:latin typeface="Arial" panose="020B0604020202020204"/>
                <a:ea typeface="Calibri" panose="020F0502020204030204" pitchFamily="34" charset="0"/>
                <a:cs typeface="Arial" panose="020B0604020202020204" pitchFamily="34" charset="0"/>
              </a:rPr>
              <a:t>T</a:t>
            </a:r>
            <a:r>
              <a:rPr kumimoji="0" lang="en-GB" sz="2000" b="0" i="0" u="none" strike="noStrike" kern="1200" cap="none" spc="0" normalizeH="0" baseline="0" noProof="0" dirty="0">
                <a:ln>
                  <a:noFill/>
                </a:ln>
                <a:solidFill>
                  <a:prstClr val="black"/>
                </a:solidFill>
                <a:effectLst/>
                <a:uLnTx/>
                <a:uFillTx/>
                <a:latin typeface="Arial" panose="020B0604020202020204"/>
                <a:ea typeface="Calibri" panose="020F0502020204030204" pitchFamily="34" charset="0"/>
                <a:cs typeface="Arial" panose="020B0604020202020204" pitchFamily="34" charset="0"/>
              </a:rPr>
              <a:t>here are more  males in the ICU then females.</a:t>
            </a:r>
          </a:p>
          <a:p>
            <a:endParaRPr kumimoji="0" lang="en-GB" sz="2000" b="0" i="0" u="none" strike="noStrike" kern="1200" cap="none" spc="0" normalizeH="0" baseline="0" noProof="0" dirty="0">
              <a:ln>
                <a:noFill/>
              </a:ln>
              <a:solidFill>
                <a:prstClr val="black"/>
              </a:solidFill>
              <a:effectLst/>
              <a:uLnTx/>
              <a:uFillTx/>
              <a:latin typeface="Arial" panose="020B0604020202020204"/>
              <a:ea typeface="Calibri" panose="020F0502020204030204" pitchFamily="34" charset="0"/>
              <a:cs typeface="Arial" panose="020B0604020202020204" pitchFamily="34" charset="0"/>
            </a:endParaRPr>
          </a:p>
          <a:p>
            <a:endParaRPr lang="en-GB" sz="1800" dirty="0"/>
          </a:p>
        </p:txBody>
      </p:sp>
      <p:pic>
        <p:nvPicPr>
          <p:cNvPr id="6" name="Picture 5" descr="Chart, bar chart&#10;&#10;Description automatically generated">
            <a:extLst>
              <a:ext uri="{FF2B5EF4-FFF2-40B4-BE49-F238E27FC236}">
                <a16:creationId xmlns:a16="http://schemas.microsoft.com/office/drawing/2014/main" id="{4BF5328E-49C4-4FFA-ACDB-09C37E8EB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10" y="2971801"/>
            <a:ext cx="3234315" cy="3773556"/>
          </a:xfrm>
          <a:prstGeom prst="rect">
            <a:avLst/>
          </a:prstGeom>
        </p:spPr>
      </p:pic>
      <p:pic>
        <p:nvPicPr>
          <p:cNvPr id="10" name="Picture 9" descr="Chart, bar chart&#10;&#10;Description automatically generated">
            <a:extLst>
              <a:ext uri="{FF2B5EF4-FFF2-40B4-BE49-F238E27FC236}">
                <a16:creationId xmlns:a16="http://schemas.microsoft.com/office/drawing/2014/main" id="{D999D7AA-1D5B-416E-8816-98DE3DF53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7634" y="2971801"/>
            <a:ext cx="4338386" cy="3773556"/>
          </a:xfrm>
          <a:prstGeom prst="rect">
            <a:avLst/>
          </a:prstGeom>
        </p:spPr>
      </p:pic>
      <p:pic>
        <p:nvPicPr>
          <p:cNvPr id="12" name="Picture 11" descr="Chart, bar chart&#10;&#10;Description automatically generated">
            <a:extLst>
              <a:ext uri="{FF2B5EF4-FFF2-40B4-BE49-F238E27FC236}">
                <a16:creationId xmlns:a16="http://schemas.microsoft.com/office/drawing/2014/main" id="{70369903-3873-4DB0-B2C2-7D39EB4287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8930" y="2971801"/>
            <a:ext cx="3560549" cy="3773556"/>
          </a:xfrm>
          <a:prstGeom prst="rect">
            <a:avLst/>
          </a:prstGeom>
        </p:spPr>
      </p:pic>
    </p:spTree>
    <p:extLst>
      <p:ext uri="{BB962C8B-B14F-4D97-AF65-F5344CB8AC3E}">
        <p14:creationId xmlns:p14="http://schemas.microsoft.com/office/powerpoint/2010/main" val="2684323556"/>
      </p:ext>
    </p:extLst>
  </p:cSld>
  <p:clrMapOvr>
    <a:masterClrMapping/>
  </p:clrMapOvr>
  <p:transition advTm="52000">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4BE267-DBB0-4B46-A068-B3B91EDFED06}"/>
              </a:ext>
            </a:extLst>
          </p:cNvPr>
          <p:cNvSpPr>
            <a:spLocks noGrp="1"/>
          </p:cNvSpPr>
          <p:nvPr>
            <p:ph type="title"/>
          </p:nvPr>
        </p:nvSpPr>
        <p:spPr>
          <a:xfrm>
            <a:off x="838199" y="214313"/>
            <a:ext cx="4783697" cy="1128712"/>
          </a:xfrm>
        </p:spPr>
        <p:txBody>
          <a:bodyPr anchor="b">
            <a:normAutofit/>
          </a:bodyPr>
          <a:lstStyle/>
          <a:p>
            <a:r>
              <a:rPr kumimoji="0" lang="en-GB" sz="4000" b="1" i="0" u="sng" strike="noStrike" kern="1200" cap="none" spc="0" normalizeH="0" baseline="0" noProof="0" dirty="0">
                <a:ln>
                  <a:noFill/>
                </a:ln>
                <a:solidFill>
                  <a:schemeClr val="accent1"/>
                </a:solidFill>
                <a:effectLst/>
                <a:uLnTx/>
                <a:uFillTx/>
                <a:latin typeface="Arial" panose="020B0604020202020204"/>
                <a:ea typeface="+mj-ea"/>
                <a:cs typeface="Arial" panose="020B0604020202020204" pitchFamily="34" charset="0"/>
              </a:rPr>
              <a:t>Visualizations</a:t>
            </a:r>
            <a:endParaRPr lang="en-GB" sz="4000" dirty="0">
              <a:solidFill>
                <a:schemeClr val="accent1"/>
              </a:solidFill>
            </a:endParaRPr>
          </a:p>
        </p:txBody>
      </p:sp>
      <p:sp>
        <p:nvSpPr>
          <p:cNvPr id="3" name="Content Placeholder 2">
            <a:extLst>
              <a:ext uri="{FF2B5EF4-FFF2-40B4-BE49-F238E27FC236}">
                <a16:creationId xmlns:a16="http://schemas.microsoft.com/office/drawing/2014/main" id="{051AE27C-303D-4B2C-9BFD-8ECF78B8793A}"/>
              </a:ext>
            </a:extLst>
          </p:cNvPr>
          <p:cNvSpPr>
            <a:spLocks noGrp="1"/>
          </p:cNvSpPr>
          <p:nvPr>
            <p:ph idx="1"/>
          </p:nvPr>
        </p:nvSpPr>
        <p:spPr>
          <a:xfrm>
            <a:off x="838199" y="1557339"/>
            <a:ext cx="4224131" cy="4273618"/>
          </a:xfrm>
        </p:spPr>
        <p:txBody>
          <a:bodyPr>
            <a:normAutofit/>
          </a:bodyPr>
          <a:lstStyle/>
          <a:p>
            <a:pPr marL="0" indent="0">
              <a:buNone/>
            </a:pPr>
            <a:r>
              <a:rPr lang="en-GB" sz="2400" b="1" u="sng" dirty="0">
                <a:solidFill>
                  <a:schemeClr val="accent1"/>
                </a:solidFill>
              </a:rPr>
              <a:t>2.Past Comorbidities:</a:t>
            </a:r>
          </a:p>
          <a:p>
            <a:r>
              <a:rPr lang="en-GB" sz="2400" dirty="0"/>
              <a:t>The labels for the past comorbidities were anonymized by the dataset author to respect the privacy of patients.</a:t>
            </a:r>
          </a:p>
          <a:p>
            <a:pPr marL="228600" marR="0" lvl="0" indent="-228600" defTabSz="914400" rtl="0" eaLnBrk="1" fontAlgn="auto" latinLnBrk="0" hangingPunct="1">
              <a:spcBef>
                <a:spcPts val="1000"/>
              </a:spcBef>
              <a:spcAft>
                <a:spcPts val="800"/>
              </a:spcAft>
              <a:buClrTx/>
              <a:buSzTx/>
              <a:buFont typeface="Arial" panose="020B0604020202020204" pitchFamily="34" charset="0"/>
              <a:buChar char="•"/>
              <a:tabLst/>
              <a:defRPr/>
            </a:pPr>
            <a:r>
              <a:rPr kumimoji="0" lang="en-GB" sz="2400" b="0" i="0" u="none" strike="noStrike" kern="1200" cap="none" spc="0" normalizeH="0" baseline="0" noProof="0" dirty="0">
                <a:ln>
                  <a:noFill/>
                </a:ln>
                <a:effectLst/>
                <a:uLnTx/>
                <a:uFillTx/>
                <a:latin typeface="Arial" panose="020B0604020202020204"/>
                <a:ea typeface="Calibri" panose="020F0502020204030204" pitchFamily="34" charset="0"/>
                <a:cs typeface="Arial" panose="020B0604020202020204" pitchFamily="34" charset="0"/>
              </a:rPr>
              <a:t>Disease groupings 1,3,5 as well as patients with hypertension and who are  Immunocompromised are more likely to be in ICU.</a:t>
            </a:r>
          </a:p>
          <a:p>
            <a:endParaRPr lang="en-GB" sz="2400" dirty="0"/>
          </a:p>
          <a:p>
            <a:endParaRPr lang="en-GB" sz="2000" dirty="0"/>
          </a:p>
        </p:txBody>
      </p:sp>
      <p:pic>
        <p:nvPicPr>
          <p:cNvPr id="6" name="Picture 5" descr="Chart, bar chart&#10;&#10;Description automatically generated">
            <a:extLst>
              <a:ext uri="{FF2B5EF4-FFF2-40B4-BE49-F238E27FC236}">
                <a16:creationId xmlns:a16="http://schemas.microsoft.com/office/drawing/2014/main" id="{9E476805-7FD2-442F-8B2E-C9F1B09BE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1896" y="1372430"/>
            <a:ext cx="6391492" cy="4643436"/>
          </a:xfrm>
          <a:prstGeom prst="rect">
            <a:avLst/>
          </a:prstGeom>
        </p:spPr>
      </p:pic>
    </p:spTree>
    <p:extLst>
      <p:ext uri="{BB962C8B-B14F-4D97-AF65-F5344CB8AC3E}">
        <p14:creationId xmlns:p14="http://schemas.microsoft.com/office/powerpoint/2010/main" val="3546328352"/>
      </p:ext>
    </p:extLst>
  </p:cSld>
  <p:clrMapOvr>
    <a:masterClrMapping/>
  </p:clrMapOvr>
  <p:transition advTm="52000">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C0A42A-5342-42AF-8FB8-6CAD35B5C4B6}"/>
              </a:ext>
            </a:extLst>
          </p:cNvPr>
          <p:cNvSpPr>
            <a:spLocks noGrp="1"/>
          </p:cNvSpPr>
          <p:nvPr>
            <p:ph type="title"/>
          </p:nvPr>
        </p:nvSpPr>
        <p:spPr>
          <a:xfrm>
            <a:off x="188095" y="132522"/>
            <a:ext cx="5033262" cy="1497495"/>
          </a:xfrm>
        </p:spPr>
        <p:txBody>
          <a:bodyPr>
            <a:normAutofit/>
          </a:bodyPr>
          <a:lstStyle/>
          <a:p>
            <a:pPr algn="ctr"/>
            <a:r>
              <a:rPr lang="en-GB" sz="4000" b="1" u="sng" dirty="0">
                <a:solidFill>
                  <a:schemeClr val="accent1"/>
                </a:solidFill>
                <a:cs typeface="Arial" panose="020B0604020202020204" pitchFamily="34" charset="0"/>
              </a:rPr>
              <a:t>Visualizations</a:t>
            </a:r>
          </a:p>
        </p:txBody>
      </p:sp>
      <p:sp>
        <p:nvSpPr>
          <p:cNvPr id="7" name="Content Placeholder 6">
            <a:extLst>
              <a:ext uri="{FF2B5EF4-FFF2-40B4-BE49-F238E27FC236}">
                <a16:creationId xmlns:a16="http://schemas.microsoft.com/office/drawing/2014/main" id="{6A76894A-B591-4B96-9A7C-D0EBBDE54B48}"/>
              </a:ext>
            </a:extLst>
          </p:cNvPr>
          <p:cNvSpPr>
            <a:spLocks noGrp="1"/>
          </p:cNvSpPr>
          <p:nvPr>
            <p:ph idx="1"/>
          </p:nvPr>
        </p:nvSpPr>
        <p:spPr>
          <a:xfrm>
            <a:off x="325686" y="1338471"/>
            <a:ext cx="4895671" cy="5387008"/>
          </a:xfrm>
        </p:spPr>
        <p:txBody>
          <a:bodyPr>
            <a:normAutofit/>
          </a:bodyPr>
          <a:lstStyle/>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lang="en-GB" sz="1800" b="1" u="sng" dirty="0">
                <a:solidFill>
                  <a:schemeClr val="accent1"/>
                </a:solidFill>
                <a:cs typeface="Arial" panose="020B0604020202020204" pitchFamily="34" charset="0"/>
              </a:rPr>
              <a:t>3.Blood Results:</a:t>
            </a:r>
          </a:p>
          <a:p>
            <a:pPr marL="228600" marR="0" lvl="0" indent="-228600" defTabSz="914400" rtl="0" eaLnBrk="1" fontAlgn="auto" latinLnBrk="0" hangingPunct="1">
              <a:spcBef>
                <a:spcPts val="1000"/>
              </a:spcBef>
              <a:spcAft>
                <a:spcPts val="800"/>
              </a:spcAft>
              <a:buClrTx/>
              <a:buSzTx/>
              <a:buFont typeface="Arial" panose="020B0604020202020204" pitchFamily="34" charset="0"/>
              <a:buChar char="•"/>
              <a:tabLst/>
              <a:defRPr/>
            </a:pPr>
            <a:r>
              <a:rPr kumimoji="0" lang="en-GB" sz="1800" b="0" i="0" u="none" strike="noStrike" kern="1200" cap="none" spc="0" normalizeH="0" baseline="0" noProof="0" dirty="0">
                <a:ln>
                  <a:noFill/>
                </a:ln>
                <a:effectLst/>
                <a:uLnTx/>
                <a:uFillTx/>
                <a:latin typeface="Arial" panose="020B0604020202020204"/>
                <a:ea typeface="Calibri" panose="020F0502020204030204" pitchFamily="34" charset="0"/>
                <a:cs typeface="Arial" panose="020B0604020202020204" pitchFamily="34" charset="0"/>
              </a:rPr>
              <a:t>Now , for vital signs and Laboratory results there were a large number of features, so I used a correlation matrix for feature selection and  visualized it through heatmap.</a:t>
            </a:r>
          </a:p>
          <a:p>
            <a:pPr marL="228600" marR="0" lvl="0" indent="-228600" defTabSz="914400" rtl="0" eaLnBrk="1" fontAlgn="auto" latinLnBrk="0" hangingPunct="1">
              <a:spcBef>
                <a:spcPts val="1000"/>
              </a:spcBef>
              <a:spcAft>
                <a:spcPts val="800"/>
              </a:spcAft>
              <a:buClrTx/>
              <a:buSzTx/>
              <a:buFont typeface="Arial" panose="020B0604020202020204" pitchFamily="34" charset="0"/>
              <a:buChar char="•"/>
              <a:tabLst/>
              <a:defRPr/>
            </a:pPr>
            <a:r>
              <a:rPr kumimoji="0" lang="en-GB" sz="1800" b="0" i="0" u="none" strike="noStrike" kern="1200" cap="none" spc="0" normalizeH="0" baseline="0" noProof="0" dirty="0">
                <a:ln>
                  <a:noFill/>
                </a:ln>
                <a:effectLst/>
                <a:uLnTx/>
                <a:uFillTx/>
                <a:latin typeface="Arial" panose="020B0604020202020204"/>
                <a:ea typeface="Calibri" panose="020F0502020204030204" pitchFamily="34" charset="0"/>
                <a:cs typeface="Arial" panose="020B0604020202020204" pitchFamily="34" charset="0"/>
              </a:rPr>
              <a:t>I noticed that features having a high correlation with the target label i.e. ICU admissions are important and can be used for prediction.</a:t>
            </a:r>
          </a:p>
          <a:p>
            <a:pPr marL="228600" marR="0" lvl="0" indent="-228600" defTabSz="914400" rtl="0" eaLnBrk="1" fontAlgn="auto" latinLnBrk="0" hangingPunct="1">
              <a:spcBef>
                <a:spcPts val="1000"/>
              </a:spcBef>
              <a:spcAft>
                <a:spcPts val="800"/>
              </a:spcAft>
              <a:buClrTx/>
              <a:buSzTx/>
              <a:buFont typeface="Arial" panose="020B0604020202020204" pitchFamily="34" charset="0"/>
              <a:buChar char="•"/>
              <a:tabLst/>
              <a:defRPr/>
            </a:pPr>
            <a:r>
              <a:rPr lang="en-GB" sz="1800" dirty="0">
                <a:latin typeface="Arial" panose="020B0604020202020204"/>
                <a:ea typeface="Calibri" panose="020F0502020204030204" pitchFamily="34" charset="0"/>
                <a:cs typeface="Arial" panose="020B0604020202020204" pitchFamily="34" charset="0"/>
              </a:rPr>
              <a:t>I analysed the laboratory results in both ICU admitted and not Admitted patients and found that platelets ,Leukocytes, Neutrophils are some of the major indicators where I saw a  significant difference.</a:t>
            </a:r>
          </a:p>
          <a:p>
            <a:pPr marL="228600" marR="0" lvl="0" indent="-228600" defTabSz="914400" rtl="0" eaLnBrk="1" fontAlgn="auto" latinLnBrk="0" hangingPunct="1">
              <a:spcBef>
                <a:spcPts val="1000"/>
              </a:spcBef>
              <a:spcAft>
                <a:spcPts val="800"/>
              </a:spcAft>
              <a:buClrTx/>
              <a:buSzTx/>
              <a:buFont typeface="Arial" panose="020B0604020202020204" pitchFamily="34" charset="0"/>
              <a:buChar char="•"/>
              <a:tabLst/>
              <a:defRPr/>
            </a:pPr>
            <a:r>
              <a:rPr kumimoji="0" lang="en-GB" sz="1800" b="0" i="0" u="none" strike="noStrike" kern="1200" cap="none" spc="0" normalizeH="0" baseline="0" noProof="0" dirty="0">
                <a:ln>
                  <a:noFill/>
                </a:ln>
                <a:effectLst/>
                <a:uLnTx/>
                <a:uFillTx/>
                <a:latin typeface="Arial" panose="020B0604020202020204"/>
                <a:ea typeface="Calibri" panose="020F0502020204030204" pitchFamily="34" charset="0"/>
                <a:cs typeface="Arial" panose="020B0604020202020204" pitchFamily="34" charset="0"/>
              </a:rPr>
              <a:t>I haven’t included all the attributes for the purpose of simpler visualization.</a:t>
            </a: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endParaRPr kumimoji="0" lang="en-GB" sz="1800" b="1" i="0" u="sng" strike="noStrike" kern="1200" cap="none" spc="0" normalizeH="0" baseline="0" noProof="0" dirty="0">
              <a:ln>
                <a:noFill/>
              </a:ln>
              <a:effectLst/>
              <a:uLnTx/>
              <a:uFillTx/>
              <a:cs typeface="Arial" panose="020B0604020202020204" pitchFamily="34" charset="0"/>
            </a:endParaRPr>
          </a:p>
          <a:p>
            <a:endParaRPr lang="en-GB" sz="1400" dirty="0"/>
          </a:p>
        </p:txBody>
      </p:sp>
      <p:pic>
        <p:nvPicPr>
          <p:cNvPr id="6" name="Picture 5" descr="Chart&#10;&#10;Description automatically generated">
            <a:extLst>
              <a:ext uri="{FF2B5EF4-FFF2-40B4-BE49-F238E27FC236}">
                <a16:creationId xmlns:a16="http://schemas.microsoft.com/office/drawing/2014/main" id="{FCD32C0E-7F88-4BD7-A96E-8C0F9DAD6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350" y="363233"/>
            <a:ext cx="6421556" cy="6494767"/>
          </a:xfrm>
          <a:prstGeom prst="rect">
            <a:avLst/>
          </a:prstGeom>
        </p:spPr>
      </p:pic>
    </p:spTree>
    <p:extLst>
      <p:ext uri="{BB962C8B-B14F-4D97-AF65-F5344CB8AC3E}">
        <p14:creationId xmlns:p14="http://schemas.microsoft.com/office/powerpoint/2010/main" val="1300216365"/>
      </p:ext>
    </p:extLst>
  </p:cSld>
  <p:clrMapOvr>
    <a:masterClrMapping/>
  </p:clrMapOvr>
  <p:transition advTm="52000">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4489D8-C166-4F97-976B-BBBB14BFF953}"/>
              </a:ext>
            </a:extLst>
          </p:cNvPr>
          <p:cNvSpPr>
            <a:spLocks noGrp="1"/>
          </p:cNvSpPr>
          <p:nvPr>
            <p:ph type="title"/>
          </p:nvPr>
        </p:nvSpPr>
        <p:spPr>
          <a:xfrm>
            <a:off x="100012" y="92765"/>
            <a:ext cx="3517831" cy="1150250"/>
          </a:xfrm>
        </p:spPr>
        <p:txBody>
          <a:bodyPr anchor="b">
            <a:normAutofit fontScale="90000"/>
          </a:bodyPr>
          <a:lstStyle/>
          <a:p>
            <a:br>
              <a:rPr kumimoji="0" lang="en-GB" sz="2200" b="1" i="0" u="sng" strike="noStrike" kern="1200" cap="none" spc="0" normalizeH="0" baseline="0" noProof="0" dirty="0">
                <a:ln>
                  <a:noFill/>
                </a:ln>
                <a:solidFill>
                  <a:schemeClr val="accent1"/>
                </a:solidFill>
                <a:effectLst/>
                <a:uLnTx/>
                <a:uFillTx/>
                <a:latin typeface="Arial" panose="020B0604020202020204"/>
                <a:ea typeface="+mj-ea"/>
                <a:cs typeface="Arial" panose="020B0604020202020204" pitchFamily="34" charset="0"/>
              </a:rPr>
            </a:br>
            <a:br>
              <a:rPr kumimoji="0" lang="en-GB" sz="2200" b="1" i="0" u="sng" strike="noStrike" kern="1200" cap="none" spc="0" normalizeH="0" baseline="0" noProof="0" dirty="0">
                <a:ln>
                  <a:noFill/>
                </a:ln>
                <a:solidFill>
                  <a:schemeClr val="accent1"/>
                </a:solidFill>
                <a:effectLst/>
                <a:uLnTx/>
                <a:uFillTx/>
                <a:latin typeface="Arial" panose="020B0604020202020204"/>
                <a:ea typeface="+mj-ea"/>
                <a:cs typeface="Arial" panose="020B0604020202020204" pitchFamily="34" charset="0"/>
              </a:rPr>
            </a:br>
            <a:br>
              <a:rPr kumimoji="0" lang="en-GB" sz="2200" b="1" i="0" u="sng" strike="noStrike" kern="1200" cap="none" spc="0" normalizeH="0" baseline="0" noProof="0" dirty="0">
                <a:ln>
                  <a:noFill/>
                </a:ln>
                <a:solidFill>
                  <a:schemeClr val="accent1"/>
                </a:solidFill>
                <a:effectLst/>
                <a:uLnTx/>
                <a:uFillTx/>
                <a:latin typeface="Arial" panose="020B0604020202020204"/>
                <a:ea typeface="+mj-ea"/>
                <a:cs typeface="Arial" panose="020B0604020202020204" pitchFamily="34" charset="0"/>
              </a:rPr>
            </a:br>
            <a:r>
              <a:rPr kumimoji="0" lang="en-GB" sz="4000" b="1" i="0" u="sng" strike="noStrike" kern="1200" cap="none" spc="0" normalizeH="0" baseline="0" noProof="0" dirty="0">
                <a:ln>
                  <a:noFill/>
                </a:ln>
                <a:solidFill>
                  <a:schemeClr val="accent1"/>
                </a:solidFill>
                <a:effectLst/>
                <a:uLnTx/>
                <a:uFillTx/>
                <a:latin typeface="Arial" panose="020B0604020202020204"/>
                <a:ea typeface="+mj-ea"/>
                <a:cs typeface="Arial" panose="020B0604020202020204" pitchFamily="34" charset="0"/>
              </a:rPr>
              <a:t>Visualizations</a:t>
            </a:r>
            <a:br>
              <a:rPr kumimoji="0" lang="en-GB" sz="2200" b="1" i="0" u="sng" strike="noStrike" kern="1200" cap="none" spc="0" normalizeH="0" baseline="0" noProof="0" dirty="0">
                <a:ln>
                  <a:noFill/>
                </a:ln>
                <a:solidFill>
                  <a:schemeClr val="accent1"/>
                </a:solidFill>
                <a:effectLst/>
                <a:uLnTx/>
                <a:uFillTx/>
                <a:latin typeface="Arial" panose="020B0604020202020204"/>
                <a:ea typeface="+mj-ea"/>
                <a:cs typeface="Arial" panose="020B0604020202020204" pitchFamily="34" charset="0"/>
              </a:rPr>
            </a:br>
            <a:br>
              <a:rPr kumimoji="0" lang="en-GB" sz="2200" b="1" i="0" u="sng" strike="noStrike" kern="1200" cap="none" spc="0" normalizeH="0" baseline="0" noProof="0" dirty="0">
                <a:ln>
                  <a:noFill/>
                </a:ln>
                <a:solidFill>
                  <a:schemeClr val="accent1"/>
                </a:solidFill>
                <a:effectLst/>
                <a:uLnTx/>
                <a:uFillTx/>
                <a:latin typeface="Arial" panose="020B0604020202020204"/>
                <a:ea typeface="+mj-ea"/>
                <a:cs typeface="Arial" panose="020B0604020202020204" pitchFamily="34" charset="0"/>
              </a:rPr>
            </a:br>
            <a:endParaRPr lang="en-GB" sz="2200" dirty="0">
              <a:solidFill>
                <a:schemeClr val="accent1"/>
              </a:solidFill>
              <a:latin typeface="+mn-lt"/>
            </a:endParaRPr>
          </a:p>
        </p:txBody>
      </p:sp>
      <p:sp>
        <p:nvSpPr>
          <p:cNvPr id="7" name="Content Placeholder 6">
            <a:extLst>
              <a:ext uri="{FF2B5EF4-FFF2-40B4-BE49-F238E27FC236}">
                <a16:creationId xmlns:a16="http://schemas.microsoft.com/office/drawing/2014/main" id="{A141460E-3CD8-480E-8EF1-F3F079CA55F8}"/>
              </a:ext>
            </a:extLst>
          </p:cNvPr>
          <p:cNvSpPr>
            <a:spLocks noGrp="1"/>
          </p:cNvSpPr>
          <p:nvPr>
            <p:ph idx="1"/>
          </p:nvPr>
        </p:nvSpPr>
        <p:spPr>
          <a:xfrm>
            <a:off x="-3048" y="1007165"/>
            <a:ext cx="3620891" cy="5707960"/>
          </a:xfrm>
        </p:spPr>
        <p:txBody>
          <a:bodyPr>
            <a:normAutofit fontScale="85000" lnSpcReduction="20000"/>
          </a:bodyPr>
          <a:lstStyle/>
          <a:p>
            <a:pPr marL="0" lvl="0" indent="0">
              <a:spcAft>
                <a:spcPts val="800"/>
              </a:spcAft>
              <a:buNone/>
              <a:defRPr/>
            </a:pPr>
            <a:r>
              <a:rPr kumimoji="0" lang="en-GB" b="1" i="0" u="sng" strike="noStrike" kern="1200" cap="none" spc="0" normalizeH="0" baseline="0" noProof="0" dirty="0">
                <a:ln>
                  <a:noFill/>
                </a:ln>
                <a:solidFill>
                  <a:schemeClr val="accent1"/>
                </a:solidFill>
                <a:effectLst/>
                <a:uLnTx/>
                <a:uFillTx/>
                <a:latin typeface="Arial" panose="020B0604020202020204"/>
                <a:ea typeface="+mj-ea"/>
                <a:cs typeface="Arial" panose="020B0604020202020204" pitchFamily="34" charset="0"/>
              </a:rPr>
              <a:t>4.Vital Signs </a:t>
            </a:r>
            <a:r>
              <a:rPr kumimoji="0" lang="en-GB" b="1" i="0" strike="noStrike" kern="1200" cap="none" spc="0" normalizeH="0" baseline="0" noProof="0" dirty="0">
                <a:ln>
                  <a:noFill/>
                </a:ln>
                <a:solidFill>
                  <a:schemeClr val="accent1"/>
                </a:solidFill>
                <a:effectLst/>
                <a:uLnTx/>
                <a:uFillTx/>
                <a:latin typeface="Arial" panose="020B0604020202020204"/>
                <a:ea typeface="+mj-ea"/>
                <a:cs typeface="Arial" panose="020B0604020202020204" pitchFamily="34" charset="0"/>
              </a:rPr>
              <a:t>:</a:t>
            </a:r>
          </a:p>
          <a:p>
            <a:pPr>
              <a:spcAft>
                <a:spcPts val="800"/>
              </a:spcAft>
              <a:defRPr/>
            </a:pPr>
            <a:r>
              <a:rPr lang="en-GB" sz="2600" dirty="0">
                <a:ea typeface="+mj-ea"/>
                <a:cs typeface="Arial" panose="020B0604020202020204" pitchFamily="34" charset="0"/>
              </a:rPr>
              <a:t>The vital clinical characteristics of a patient are the ones that can be monitored live. </a:t>
            </a:r>
          </a:p>
          <a:p>
            <a:pPr>
              <a:spcAft>
                <a:spcPts val="800"/>
              </a:spcAft>
              <a:defRPr/>
            </a:pPr>
            <a:r>
              <a:rPr lang="en-GB" sz="2600" dirty="0">
                <a:ea typeface="+mj-ea"/>
                <a:cs typeface="Arial" panose="020B0604020202020204" pitchFamily="34" charset="0"/>
              </a:rPr>
              <a:t>These signs are generally used to know about the present health condition of the patient.</a:t>
            </a:r>
            <a:endParaRPr kumimoji="0" lang="en-GB" sz="2600" i="0" strike="noStrike" kern="1200" cap="none" spc="0" normalizeH="0" baseline="0" noProof="0" dirty="0">
              <a:ln>
                <a:noFill/>
              </a:ln>
              <a:effectLst/>
              <a:uLnTx/>
              <a:uFillTx/>
              <a:ea typeface="+mj-ea"/>
              <a:cs typeface="Arial" panose="020B0604020202020204" pitchFamily="34" charset="0"/>
            </a:endParaRPr>
          </a:p>
          <a:p>
            <a:pPr lvl="0">
              <a:spcAft>
                <a:spcPts val="800"/>
              </a:spcAft>
              <a:defRPr/>
            </a:pPr>
            <a:r>
              <a:rPr lang="en-GB" sz="2600" dirty="0">
                <a:ea typeface="+mj-ea"/>
                <a:cs typeface="Arial" panose="020B0604020202020204" pitchFamily="34" charset="0"/>
              </a:rPr>
              <a:t>Top vital sign predictors were </a:t>
            </a:r>
            <a:r>
              <a:rPr kumimoji="0" lang="en-GB" sz="2600" b="0" i="0" u="none" strike="noStrike" kern="1200" cap="none" spc="0" normalizeH="0" baseline="0" noProof="0" dirty="0">
                <a:ln>
                  <a:noFill/>
                </a:ln>
                <a:effectLst/>
                <a:uLnTx/>
                <a:uFillTx/>
                <a:ea typeface="Calibri" panose="020F0502020204030204" pitchFamily="34" charset="0"/>
                <a:cs typeface="Arial" panose="020B0604020202020204" pitchFamily="34" charset="0"/>
              </a:rPr>
              <a:t>Blood pressure, Temperature, Oxygen Saturation , heart rate and Respiratory rate</a:t>
            </a:r>
            <a:r>
              <a:rPr lang="en-GB" sz="2600" dirty="0">
                <a:ea typeface="Calibri" panose="020F0502020204030204" pitchFamily="34" charset="0"/>
                <a:cs typeface="Arial" panose="020B0604020202020204" pitchFamily="34" charset="0"/>
              </a:rPr>
              <a:t> are significant indicators.</a:t>
            </a:r>
            <a:endParaRPr kumimoji="0" lang="en-GB" sz="2600" b="0" i="0" u="none" strike="noStrike" kern="1200" cap="none" spc="0" normalizeH="0" baseline="0" noProof="0" dirty="0">
              <a:ln>
                <a:noFill/>
              </a:ln>
              <a:effectLst/>
              <a:uLnTx/>
              <a:uFillTx/>
              <a:ea typeface="Calibri" panose="020F0502020204030204" pitchFamily="34" charset="0"/>
              <a:cs typeface="Arial" panose="020B0604020202020204" pitchFamily="34" charset="0"/>
            </a:endParaRPr>
          </a:p>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endParaRPr kumimoji="0" lang="en-GB" sz="2600" b="0" i="0" u="none" strike="noStrike" kern="1200" cap="none" spc="0" normalizeH="0" baseline="0" noProof="0" dirty="0">
              <a:ln>
                <a:noFill/>
              </a:ln>
              <a:effectLst/>
              <a:uLnTx/>
              <a:uFillTx/>
              <a:ea typeface="+mn-ea"/>
              <a:cs typeface="Arial" panose="020B0604020202020204" pitchFamily="34" charset="0"/>
            </a:endParaRPr>
          </a:p>
          <a:p>
            <a:pPr marL="0" indent="0">
              <a:buNone/>
            </a:pPr>
            <a:br>
              <a:rPr kumimoji="0" lang="en-GB" sz="2600" b="0" i="0" u="sng" strike="noStrike" kern="1200" cap="none" spc="0" normalizeH="0" baseline="0" noProof="0" dirty="0">
                <a:ln>
                  <a:noFill/>
                </a:ln>
                <a:effectLst/>
                <a:uLnTx/>
                <a:uFillTx/>
                <a:ea typeface="+mj-ea"/>
                <a:cs typeface="Arial" panose="020B0604020202020204" pitchFamily="34" charset="0"/>
              </a:rPr>
            </a:br>
            <a:br>
              <a:rPr kumimoji="0" lang="en-GB" sz="2600" b="1" i="0" u="sng" strike="noStrike" kern="1200" cap="none" spc="0" normalizeH="0" baseline="0" noProof="0" dirty="0">
                <a:ln>
                  <a:noFill/>
                </a:ln>
                <a:effectLst/>
                <a:uLnTx/>
                <a:uFillTx/>
                <a:ea typeface="+mj-ea"/>
                <a:cs typeface="Arial" panose="020B0604020202020204" pitchFamily="34" charset="0"/>
              </a:rPr>
            </a:br>
            <a:endParaRPr lang="en-GB" sz="2600" dirty="0"/>
          </a:p>
        </p:txBody>
      </p:sp>
      <p:pic>
        <p:nvPicPr>
          <p:cNvPr id="4" name="Picture 3" descr="Chart&#10;&#10;Description automatically generated">
            <a:extLst>
              <a:ext uri="{FF2B5EF4-FFF2-40B4-BE49-F238E27FC236}">
                <a16:creationId xmlns:a16="http://schemas.microsoft.com/office/drawing/2014/main" id="{1A66B20C-738A-4C76-955F-636E96CBF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1122" y="537883"/>
            <a:ext cx="8317829" cy="6177242"/>
          </a:xfrm>
          <a:prstGeom prst="rect">
            <a:avLst/>
          </a:prstGeom>
        </p:spPr>
      </p:pic>
    </p:spTree>
    <p:extLst>
      <p:ext uri="{BB962C8B-B14F-4D97-AF65-F5344CB8AC3E}">
        <p14:creationId xmlns:p14="http://schemas.microsoft.com/office/powerpoint/2010/main" val="2184387156"/>
      </p:ext>
    </p:extLst>
  </p:cSld>
  <p:clrMapOvr>
    <a:masterClrMapping/>
  </p:clrMapOvr>
  <p:transition advTm="52000">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597A72-8F11-4E8B-90BA-BF0998E6A2DD}"/>
              </a:ext>
            </a:extLst>
          </p:cNvPr>
          <p:cNvSpPr>
            <a:spLocks noGrp="1"/>
          </p:cNvSpPr>
          <p:nvPr>
            <p:ph type="title"/>
          </p:nvPr>
        </p:nvSpPr>
        <p:spPr>
          <a:xfrm>
            <a:off x="838199" y="171451"/>
            <a:ext cx="4783697" cy="1085850"/>
          </a:xfrm>
        </p:spPr>
        <p:txBody>
          <a:bodyPr anchor="b">
            <a:normAutofit/>
          </a:bodyPr>
          <a:lstStyle/>
          <a:p>
            <a:r>
              <a:rPr kumimoji="0" lang="en-GB" sz="4000" b="1" i="0" u="sng" strike="noStrike" kern="1200" cap="none" spc="0" normalizeH="0" baseline="0" noProof="0" dirty="0">
                <a:ln>
                  <a:noFill/>
                </a:ln>
                <a:solidFill>
                  <a:schemeClr val="accent1"/>
                </a:solidFill>
                <a:effectLst/>
                <a:uLnTx/>
                <a:uFillTx/>
                <a:latin typeface="Arial" panose="020B0604020202020204"/>
                <a:ea typeface="+mj-ea"/>
                <a:cs typeface="Arial" panose="020B0604020202020204" pitchFamily="34" charset="0"/>
              </a:rPr>
              <a:t>Visualizations</a:t>
            </a:r>
            <a:endParaRPr lang="en-GB" sz="4000" dirty="0">
              <a:solidFill>
                <a:schemeClr val="accent1"/>
              </a:solidFill>
            </a:endParaRPr>
          </a:p>
        </p:txBody>
      </p:sp>
      <p:sp>
        <p:nvSpPr>
          <p:cNvPr id="3" name="Content Placeholder 2">
            <a:extLst>
              <a:ext uri="{FF2B5EF4-FFF2-40B4-BE49-F238E27FC236}">
                <a16:creationId xmlns:a16="http://schemas.microsoft.com/office/drawing/2014/main" id="{177087FF-15F3-414F-84BD-CF01E705C6CD}"/>
              </a:ext>
            </a:extLst>
          </p:cNvPr>
          <p:cNvSpPr>
            <a:spLocks noGrp="1"/>
          </p:cNvSpPr>
          <p:nvPr>
            <p:ph idx="1"/>
          </p:nvPr>
        </p:nvSpPr>
        <p:spPr>
          <a:xfrm>
            <a:off x="132298" y="1524001"/>
            <a:ext cx="4240920" cy="4595906"/>
          </a:xfrm>
        </p:spPr>
        <p:txBody>
          <a:bodyPr>
            <a:normAutofit/>
          </a:bodyPr>
          <a:lstStyle/>
          <a:p>
            <a:pPr marL="0" indent="0">
              <a:buNone/>
            </a:pPr>
            <a:r>
              <a:rPr lang="en-GB" sz="2400" b="1" i="0" u="sng" dirty="0">
                <a:solidFill>
                  <a:schemeClr val="accent1"/>
                </a:solidFill>
                <a:effectLst/>
                <a:latin typeface="Inter"/>
              </a:rPr>
              <a:t>5.Patient event Window and ICU Admission Count:</a:t>
            </a:r>
          </a:p>
          <a:p>
            <a:r>
              <a:rPr lang="en-GB" sz="2000" b="0" i="0" dirty="0">
                <a:effectLst/>
                <a:latin typeface="Inter"/>
              </a:rPr>
              <a:t>There is a clear positive correlation between the Window and ICU Admission.</a:t>
            </a:r>
          </a:p>
          <a:p>
            <a:endParaRPr lang="en-GB" sz="2000" dirty="0"/>
          </a:p>
        </p:txBody>
      </p:sp>
      <p:pic>
        <p:nvPicPr>
          <p:cNvPr id="6" name="Picture 5" descr="Chart, bar chart&#10;&#10;Description automatically generated">
            <a:extLst>
              <a:ext uri="{FF2B5EF4-FFF2-40B4-BE49-F238E27FC236}">
                <a16:creationId xmlns:a16="http://schemas.microsoft.com/office/drawing/2014/main" id="{D436945B-7CAB-4098-9478-D7AC44B6C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9734" y="1661726"/>
            <a:ext cx="6702701" cy="4458181"/>
          </a:xfrm>
          <a:prstGeom prst="rect">
            <a:avLst/>
          </a:prstGeom>
        </p:spPr>
      </p:pic>
    </p:spTree>
    <p:extLst>
      <p:ext uri="{BB962C8B-B14F-4D97-AF65-F5344CB8AC3E}">
        <p14:creationId xmlns:p14="http://schemas.microsoft.com/office/powerpoint/2010/main" val="3275449102"/>
      </p:ext>
    </p:extLst>
  </p:cSld>
  <p:clrMapOvr>
    <a:masterClrMapping/>
  </p:clrMapOvr>
  <p:transition advTm="52000">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F484B7-797D-45B3-ACAC-D29BD033F913}"/>
              </a:ext>
            </a:extLst>
          </p:cNvPr>
          <p:cNvSpPr>
            <a:spLocks noGrp="1"/>
          </p:cNvSpPr>
          <p:nvPr>
            <p:ph type="title"/>
          </p:nvPr>
        </p:nvSpPr>
        <p:spPr>
          <a:xfrm>
            <a:off x="1136397" y="1"/>
            <a:ext cx="9452090" cy="622851"/>
          </a:xfrm>
        </p:spPr>
        <p:txBody>
          <a:bodyPr anchor="b">
            <a:normAutofit fontScale="90000"/>
          </a:bodyPr>
          <a:lstStyle/>
          <a:p>
            <a:pPr algn="ctr"/>
            <a:r>
              <a:rPr kumimoji="0" lang="en-GB" sz="4000" b="1" i="0" u="sng" strike="noStrike" kern="1200" cap="none" spc="0" normalizeH="0" baseline="0" noProof="0" dirty="0">
                <a:ln>
                  <a:noFill/>
                </a:ln>
                <a:solidFill>
                  <a:srgbClr val="4472C4"/>
                </a:solidFill>
                <a:effectLst/>
                <a:uLnTx/>
                <a:uFillTx/>
                <a:latin typeface="Arial" panose="020B0604020202020204"/>
                <a:ea typeface="+mj-ea"/>
                <a:cs typeface="+mj-cs"/>
              </a:rPr>
              <a:t>Organisational challenges</a:t>
            </a:r>
            <a:endParaRPr lang="en-GB" sz="4000" dirty="0">
              <a:solidFill>
                <a:schemeClr val="accent1"/>
              </a:solidFill>
            </a:endParaRPr>
          </a:p>
        </p:txBody>
      </p:sp>
      <p:sp>
        <p:nvSpPr>
          <p:cNvPr id="3" name="Content Placeholder 2">
            <a:extLst>
              <a:ext uri="{FF2B5EF4-FFF2-40B4-BE49-F238E27FC236}">
                <a16:creationId xmlns:a16="http://schemas.microsoft.com/office/drawing/2014/main" id="{98C05412-263D-44C1-88B2-D8D87C910D38}"/>
              </a:ext>
            </a:extLst>
          </p:cNvPr>
          <p:cNvSpPr>
            <a:spLocks noGrp="1"/>
          </p:cNvSpPr>
          <p:nvPr>
            <p:ph idx="1"/>
          </p:nvPr>
        </p:nvSpPr>
        <p:spPr>
          <a:xfrm>
            <a:off x="344557" y="622852"/>
            <a:ext cx="11476382" cy="5777520"/>
          </a:xfrm>
        </p:spPr>
        <p:txBody>
          <a:bodyPr anchor="t">
            <a:normAutofit lnSpcReduction="10000"/>
          </a:bodyPr>
          <a:lstStyle/>
          <a:p>
            <a:r>
              <a:rPr lang="en-GB" sz="2200" dirty="0">
                <a:cs typeface="Arial" panose="020B0604020202020204" pitchFamily="34" charset="0"/>
              </a:rPr>
              <a:t>Low sample size and class imbalance resulting from low ICU transfer.</a:t>
            </a:r>
          </a:p>
          <a:p>
            <a:r>
              <a:rPr lang="en-GB" sz="2200" dirty="0">
                <a:cs typeface="Arial" panose="020B0604020202020204" pitchFamily="34" charset="0"/>
              </a:rPr>
              <a:t>Since the model is based on data from a single hospital , its case mix may not be easily generalizable </a:t>
            </a:r>
            <a:r>
              <a:rPr kumimoji="0" lang="en-GB" sz="2200" b="0" i="0" u="none" strike="noStrike" kern="1200" cap="none" spc="0" normalizeH="0" baseline="0" noProof="0" dirty="0">
                <a:ln>
                  <a:noFill/>
                </a:ln>
                <a:solidFill>
                  <a:prstClr val="black"/>
                </a:solidFill>
                <a:effectLst/>
                <a:uLnTx/>
                <a:uFillTx/>
                <a:cs typeface="Arial" panose="020B0604020202020204" pitchFamily="34" charset="0"/>
              </a:rPr>
              <a:t>to other settings</a:t>
            </a:r>
            <a:r>
              <a:rPr lang="en-GB" sz="2200" dirty="0">
                <a:cs typeface="Arial" panose="020B0604020202020204" pitchFamily="34" charset="0"/>
              </a:rPr>
              <a:t>.</a:t>
            </a:r>
          </a:p>
          <a:p>
            <a:r>
              <a:rPr lang="en-GB" sz="2200" dirty="0">
                <a:cs typeface="Arial" panose="020B0604020202020204" pitchFamily="34" charset="0"/>
              </a:rPr>
              <a:t>Also we see large variability in how different patients with COVID-19 do, even among close relatives </a:t>
            </a:r>
            <a:r>
              <a:rPr kumimoji="0" lang="en-GB" sz="2200" b="0" i="0" u="none" strike="noStrike" kern="1200" cap="none" spc="0" normalizeH="0" baseline="0" noProof="0" dirty="0">
                <a:ln>
                  <a:noFill/>
                </a:ln>
                <a:solidFill>
                  <a:prstClr val="black"/>
                </a:solidFill>
                <a:effectLst/>
                <a:uLnTx/>
                <a:uFillTx/>
                <a:cs typeface="Arial" panose="020B0604020202020204" pitchFamily="34" charset="0"/>
              </a:rPr>
              <a:t>with similar environments and genetic risks.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a:ea typeface="+mn-ea"/>
                <a:cs typeface="+mn-cs"/>
              </a:rPr>
              <a:t>Limited Number of Advanced Medical Resources like ICUs.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a:ea typeface="+mn-ea"/>
                <a:cs typeface="+mn-cs"/>
              </a:rPr>
              <a:t>Uneven requirement and load on ICU’s across hospitals.</a:t>
            </a:r>
          </a:p>
          <a:p>
            <a:pPr marL="0" indent="0">
              <a:buNone/>
            </a:pPr>
            <a:r>
              <a:rPr kumimoji="0" lang="en-GB" sz="2200" b="1" i="0" u="sng" strike="noStrike" kern="1200" cap="none" spc="0" normalizeH="0" baseline="0" noProof="0" dirty="0">
                <a:ln>
                  <a:noFill/>
                </a:ln>
                <a:solidFill>
                  <a:srgbClr val="4472C4"/>
                </a:solidFill>
                <a:effectLst/>
                <a:uLnTx/>
                <a:uFillTx/>
                <a:latin typeface="Arial" panose="020B0604020202020204"/>
                <a:ea typeface="+mn-ea"/>
                <a:cs typeface="+mn-cs"/>
              </a:rPr>
              <a:t>What can help us overcome these challenges?</a:t>
            </a:r>
          </a:p>
          <a:p>
            <a:r>
              <a:rPr lang="en-GB" sz="2200" dirty="0">
                <a:cs typeface="Arial" panose="020B0604020202020204" pitchFamily="34" charset="0"/>
              </a:rPr>
              <a:t>We need more data to improve our algorithm performance.</a:t>
            </a:r>
          </a:p>
          <a:p>
            <a:pPr>
              <a:defRPr/>
            </a:pPr>
            <a:r>
              <a:rPr kumimoji="0" lang="en-GB" sz="2200" b="0" i="0" u="none" strike="noStrike" kern="1200" cap="none" spc="0" normalizeH="0" baseline="0" noProof="0" dirty="0">
                <a:ln>
                  <a:noFill/>
                </a:ln>
                <a:solidFill>
                  <a:prstClr val="black"/>
                </a:solidFill>
                <a:effectLst/>
                <a:uLnTx/>
                <a:uFillTx/>
                <a:cs typeface="Arial" panose="020B0604020202020204" pitchFamily="34" charset="0"/>
              </a:rPr>
              <a:t>This type of predictive analysis should be carried out on data from other parts of the world to improve  </a:t>
            </a:r>
            <a:r>
              <a:rPr kumimoji="0" lang="en-GB" sz="2200" b="0" i="0" u="none" strike="noStrike" kern="1200" cap="none" spc="0" normalizeH="0" baseline="0" noProof="0" dirty="0">
                <a:ln>
                  <a:noFill/>
                </a:ln>
                <a:solidFill>
                  <a:prstClr val="black"/>
                </a:solidFill>
                <a:effectLst/>
                <a:uLnTx/>
                <a:uFillTx/>
                <a:ea typeface="+mn-ea"/>
                <a:cs typeface="Arial" panose="020B0604020202020204" pitchFamily="34" charset="0"/>
              </a:rPr>
              <a:t>performance of the algorithm.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a:ea typeface="+mn-ea"/>
                <a:cs typeface="+mn-cs"/>
              </a:rPr>
              <a:t>A strategy that can assess and analyse the clinical data of confirmed COVID-19 patients.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a:ea typeface="+mn-ea"/>
                <a:cs typeface="+mn-cs"/>
              </a:rPr>
              <a:t>A model that can accurately predict the need of ICU on the basis of clinical data.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a:ea typeface="+mn-ea"/>
                <a:cs typeface="+mn-cs"/>
              </a:rPr>
              <a:t>Predicting as soon as the patient is admitted to hospital. The earlier the better.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a:ea typeface="+mn-ea"/>
                <a:cs typeface="+mn-cs"/>
              </a:rPr>
              <a:t>Planning flow of operations on the basis of prediction.</a:t>
            </a:r>
          </a:p>
          <a:p>
            <a:pPr marL="0" indent="0">
              <a:buNone/>
            </a:pPr>
            <a:endParaRPr lang="en-GB" sz="2000" dirty="0"/>
          </a:p>
        </p:txBody>
      </p:sp>
      <p:sp>
        <p:nvSpPr>
          <p:cNvPr id="25" name="Rectangle 2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5837388"/>
      </p:ext>
    </p:extLst>
  </p:cSld>
  <p:clrMapOvr>
    <a:masterClrMapping/>
  </p:clrMapOvr>
  <p:transition advTm="52000">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2F778D-2148-4345-B7B1-0DCBD1E302A7}"/>
              </a:ext>
            </a:extLst>
          </p:cNvPr>
          <p:cNvSpPr>
            <a:spLocks noGrp="1"/>
          </p:cNvSpPr>
          <p:nvPr>
            <p:ph type="title"/>
          </p:nvPr>
        </p:nvSpPr>
        <p:spPr>
          <a:xfrm>
            <a:off x="1136397" y="126610"/>
            <a:ext cx="8893868" cy="840374"/>
          </a:xfrm>
        </p:spPr>
        <p:txBody>
          <a:bodyPr anchor="b">
            <a:normAutofit/>
          </a:bodyPr>
          <a:lstStyle/>
          <a:p>
            <a:pPr algn="ctr"/>
            <a:r>
              <a:rPr kumimoji="0" lang="en-GB" sz="3600" b="1" i="0" u="sng" strike="noStrike" kern="1200" cap="none" spc="0" normalizeH="0" baseline="0" noProof="0">
                <a:ln>
                  <a:noFill/>
                </a:ln>
                <a:solidFill>
                  <a:schemeClr val="accent1"/>
                </a:solidFill>
                <a:effectLst/>
                <a:uLnTx/>
                <a:uFillTx/>
                <a:cs typeface="Arial" panose="020B0604020202020204" pitchFamily="34" charset="0"/>
              </a:rPr>
              <a:t>Results</a:t>
            </a:r>
            <a:endParaRPr lang="en-GB" sz="3600" dirty="0">
              <a:solidFill>
                <a:schemeClr val="accent1"/>
              </a:solidFill>
            </a:endParaRPr>
          </a:p>
        </p:txBody>
      </p:sp>
      <p:sp>
        <p:nvSpPr>
          <p:cNvPr id="3" name="Content Placeholder 2">
            <a:extLst>
              <a:ext uri="{FF2B5EF4-FFF2-40B4-BE49-F238E27FC236}">
                <a16:creationId xmlns:a16="http://schemas.microsoft.com/office/drawing/2014/main" id="{D75F920C-D2E4-40F4-8DA9-02A6952A30D9}"/>
              </a:ext>
            </a:extLst>
          </p:cNvPr>
          <p:cNvSpPr>
            <a:spLocks noGrp="1"/>
          </p:cNvSpPr>
          <p:nvPr>
            <p:ph idx="1"/>
          </p:nvPr>
        </p:nvSpPr>
        <p:spPr>
          <a:xfrm>
            <a:off x="1" y="1093594"/>
            <a:ext cx="5762229" cy="5306778"/>
          </a:xfrm>
        </p:spPr>
        <p:txBody>
          <a:bodyPr anchor="t">
            <a:normAutofit/>
          </a:bodyPr>
          <a:lstStyle/>
          <a:p>
            <a:pPr marL="228600" marR="0" lvl="0" indent="-228600" algn="l" defTabSz="914400" rtl="0" eaLnBrk="1" fontAlgn="auto" latinLnBrk="0" hangingPunct="1">
              <a:lnSpc>
                <a:spcPct val="90000"/>
              </a:lnSpc>
              <a:spcBef>
                <a:spcPts val="1000"/>
              </a:spcBef>
              <a:spcAft>
                <a:spcPts val="80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ea typeface="+mn-ea"/>
                <a:cs typeface="+mn-cs"/>
              </a:rPr>
              <a:t>Results of all models with their optimal parameters are provided in the  table:</a:t>
            </a:r>
          </a:p>
          <a:p>
            <a:pPr>
              <a:spcAft>
                <a:spcPts val="800"/>
              </a:spcAft>
            </a:pPr>
            <a:r>
              <a:rPr lang="en-GB" sz="2400" dirty="0">
                <a:effectLst/>
                <a:ea typeface="Calibri" panose="020F0502020204030204" pitchFamily="34" charset="0"/>
                <a:cs typeface="Times New Roman" panose="02020603050405020304" pitchFamily="18" charset="0"/>
              </a:rPr>
              <a:t>The models were evaluated using an accuracy, Precision , Recall  performance evaluation metrics to determine their efficiency and quality.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400" i="0" u="none" strike="noStrike" kern="1200" cap="none" spc="0" normalizeH="0" baseline="0" noProof="0" dirty="0">
                <a:ln>
                  <a:noFill/>
                </a:ln>
                <a:solidFill>
                  <a:prstClr val="black"/>
                </a:solidFill>
                <a:effectLst/>
                <a:uLnTx/>
                <a:uFillTx/>
                <a:ea typeface="+mn-ea"/>
                <a:cs typeface="Arial" panose="020B0604020202020204" pitchFamily="34" charset="0"/>
              </a:rPr>
              <a:t>All the algorithms performed well, but I found that the best performance was achieved by </a:t>
            </a:r>
            <a:r>
              <a:rPr lang="en-GB" sz="2400" dirty="0">
                <a:solidFill>
                  <a:schemeClr val="accent1"/>
                </a:solidFill>
                <a:cs typeface="Arial" panose="020B0604020202020204" pitchFamily="34" charset="0"/>
              </a:rPr>
              <a:t>Random Forest</a:t>
            </a:r>
            <a:r>
              <a:rPr kumimoji="0" lang="en-GB" sz="2400" i="0" u="none" strike="noStrike" kern="1200" cap="none" spc="0" normalizeH="0" baseline="0" noProof="0" dirty="0">
                <a:ln>
                  <a:noFill/>
                </a:ln>
                <a:solidFill>
                  <a:prstClr val="black"/>
                </a:solidFill>
                <a:effectLst/>
                <a:uLnTx/>
                <a:uFillTx/>
                <a:ea typeface="+mn-ea"/>
                <a:cs typeface="Arial" panose="020B0604020202020204" pitchFamily="34" charset="0"/>
              </a:rPr>
              <a:t>. The accuracy obtained was </a:t>
            </a:r>
            <a:r>
              <a:rPr lang="en-GB" sz="2400" dirty="0">
                <a:solidFill>
                  <a:prstClr val="black"/>
                </a:solidFill>
                <a:cs typeface="Arial" panose="020B0604020202020204" pitchFamily="34" charset="0"/>
              </a:rPr>
              <a:t>86.16 </a:t>
            </a:r>
            <a:r>
              <a:rPr kumimoji="0" lang="en-GB" sz="2400" i="0" u="none" strike="noStrike" kern="1200" cap="none" spc="0" normalizeH="0" baseline="0" noProof="0" dirty="0">
                <a:ln>
                  <a:noFill/>
                </a:ln>
                <a:solidFill>
                  <a:prstClr val="black"/>
                </a:solidFill>
                <a:effectLst/>
                <a:uLnTx/>
                <a:uFillTx/>
                <a:ea typeface="+mn-ea"/>
                <a:cs typeface="Arial" panose="020B0604020202020204" pitchFamily="34" charset="0"/>
              </a:rPr>
              <a:t>% with a precision=95.26% and Recall=87.01%</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400" i="0" u="none" strike="noStrike" kern="1200" cap="none" spc="0" normalizeH="0" baseline="0" noProof="0" dirty="0">
                <a:ln>
                  <a:noFill/>
                </a:ln>
                <a:solidFill>
                  <a:prstClr val="black"/>
                </a:solidFill>
                <a:effectLst/>
                <a:uLnTx/>
                <a:uFillTx/>
                <a:ea typeface="+mn-ea"/>
                <a:cs typeface="Arial" panose="020B0604020202020204" pitchFamily="34" charset="0"/>
              </a:rPr>
              <a:t>I  used criterion as g</a:t>
            </a:r>
            <a:r>
              <a:rPr lang="en-GB" sz="2400" dirty="0" err="1">
                <a:solidFill>
                  <a:prstClr val="black"/>
                </a:solidFill>
                <a:cs typeface="Arial" panose="020B0604020202020204" pitchFamily="34" charset="0"/>
              </a:rPr>
              <a:t>ini</a:t>
            </a:r>
            <a:r>
              <a:rPr kumimoji="0" lang="en-GB" sz="2400" i="0" u="none" strike="noStrike" kern="1200" cap="none" spc="0" normalizeH="0" baseline="0" noProof="0" dirty="0">
                <a:ln>
                  <a:noFill/>
                </a:ln>
                <a:solidFill>
                  <a:prstClr val="black"/>
                </a:solidFill>
                <a:effectLst/>
                <a:uLnTx/>
                <a:uFillTx/>
                <a:ea typeface="+mn-ea"/>
                <a:cs typeface="Arial" panose="020B0604020202020204" pitchFamily="34" charset="0"/>
              </a:rPr>
              <a:t>, random_state =23,maximum depth as 6,bootstsrap=True.</a:t>
            </a:r>
            <a:endParaRPr lang="en-GB" sz="2400" dirty="0"/>
          </a:p>
        </p:txBody>
      </p:sp>
      <p:sp>
        <p:nvSpPr>
          <p:cNvPr id="15" name="Rectangle 1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D4C30B97-B374-47CA-99C3-BDF44F6B09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508" y="1268826"/>
            <a:ext cx="6085211" cy="4956313"/>
          </a:xfrm>
          <a:prstGeom prst="rect">
            <a:avLst/>
          </a:prstGeom>
        </p:spPr>
      </p:pic>
    </p:spTree>
    <p:extLst>
      <p:ext uri="{BB962C8B-B14F-4D97-AF65-F5344CB8AC3E}">
        <p14:creationId xmlns:p14="http://schemas.microsoft.com/office/powerpoint/2010/main" val="3381200828"/>
      </p:ext>
    </p:extLst>
  </p:cSld>
  <p:clrMapOvr>
    <a:masterClrMapping/>
  </p:clrMapOvr>
  <p:transition advTm="52000">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AF25-5088-4050-8DF8-65F721B771F6}"/>
              </a:ext>
            </a:extLst>
          </p:cNvPr>
          <p:cNvSpPr>
            <a:spLocks noGrp="1"/>
          </p:cNvSpPr>
          <p:nvPr>
            <p:ph type="title"/>
          </p:nvPr>
        </p:nvSpPr>
        <p:spPr>
          <a:xfrm>
            <a:off x="742122" y="119269"/>
            <a:ext cx="2888974" cy="1630017"/>
          </a:xfrm>
        </p:spPr>
        <p:txBody>
          <a:bodyPr>
            <a:normAutofit/>
          </a:bodyPr>
          <a:lstStyle/>
          <a:p>
            <a:pPr algn="ctr"/>
            <a:r>
              <a:rPr kumimoji="0" lang="en-GB" b="1" i="0" u="sng" strike="noStrike" kern="1200" cap="none" spc="0" normalizeH="0" baseline="0" noProof="0" dirty="0">
                <a:ln>
                  <a:noFill/>
                </a:ln>
                <a:solidFill>
                  <a:schemeClr val="accent1"/>
                </a:solidFill>
                <a:effectLst/>
                <a:uLnTx/>
                <a:uFillTx/>
                <a:latin typeface="Arial" panose="020B0604020202020204"/>
                <a:ea typeface="+mj-ea"/>
                <a:cs typeface="Arial" panose="020B0604020202020204" pitchFamily="34" charset="0"/>
              </a:rPr>
              <a:t>Results</a:t>
            </a:r>
            <a:endParaRPr lang="en-GB" dirty="0">
              <a:solidFill>
                <a:schemeClr val="accent1"/>
              </a:solidFill>
            </a:endParaRPr>
          </a:p>
        </p:txBody>
      </p:sp>
      <p:sp>
        <p:nvSpPr>
          <p:cNvPr id="7" name="Content Placeholder 6">
            <a:extLst>
              <a:ext uri="{FF2B5EF4-FFF2-40B4-BE49-F238E27FC236}">
                <a16:creationId xmlns:a16="http://schemas.microsoft.com/office/drawing/2014/main" id="{CBD14B49-0FBD-4326-850B-F1853E7B98FE}"/>
              </a:ext>
            </a:extLst>
          </p:cNvPr>
          <p:cNvSpPr>
            <a:spLocks noGrp="1"/>
          </p:cNvSpPr>
          <p:nvPr>
            <p:ph idx="1"/>
          </p:nvPr>
        </p:nvSpPr>
        <p:spPr>
          <a:xfrm>
            <a:off x="198783" y="1603513"/>
            <a:ext cx="3955642" cy="4620306"/>
          </a:xfrm>
        </p:spPr>
        <p:txBody>
          <a:bodyPr>
            <a:normAutofit/>
          </a:bodyPr>
          <a:lstStyle/>
          <a:p>
            <a:pPr marL="0" indent="0">
              <a:buNone/>
            </a:pPr>
            <a:r>
              <a:rPr lang="en-GB" sz="2000" b="1" u="sng" dirty="0">
                <a:solidFill>
                  <a:schemeClr val="accent1"/>
                </a:solidFill>
              </a:rPr>
              <a:t>Random Forest Feature Importance:</a:t>
            </a:r>
          </a:p>
          <a:p>
            <a:r>
              <a:rPr lang="en-GB" sz="2000" dirty="0"/>
              <a:t>Feature importance refers to a class of techniques for assigning scores to input features to a predictive model that indicates the relative importance of each feature when making a prediction.</a:t>
            </a:r>
          </a:p>
          <a:p>
            <a:r>
              <a:rPr lang="en-GB" sz="2000" dirty="0"/>
              <a:t>Fig below shows that Blood Pressure , Respiratory Rate and Oxygen Saturation are the  most important features in predicting if a patient will need ICU transfer.</a:t>
            </a:r>
          </a:p>
          <a:p>
            <a:pPr marL="0" indent="0">
              <a:buNone/>
            </a:pPr>
            <a:endParaRPr lang="en-GB" sz="2000" dirty="0"/>
          </a:p>
        </p:txBody>
      </p:sp>
      <p:sp>
        <p:nvSpPr>
          <p:cNvPr id="17" name="Rectangle 1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histogram&#10;&#10;Description automatically generated">
            <a:extLst>
              <a:ext uri="{FF2B5EF4-FFF2-40B4-BE49-F238E27FC236}">
                <a16:creationId xmlns:a16="http://schemas.microsoft.com/office/drawing/2014/main" id="{D400C583-C207-46DE-A9CD-081E89F53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827" y="557784"/>
            <a:ext cx="6564959" cy="5862403"/>
          </a:xfrm>
          <a:prstGeom prst="rect">
            <a:avLst/>
          </a:prstGeom>
          <a:effectLst/>
        </p:spPr>
      </p:pic>
    </p:spTree>
    <p:extLst>
      <p:ext uri="{BB962C8B-B14F-4D97-AF65-F5344CB8AC3E}">
        <p14:creationId xmlns:p14="http://schemas.microsoft.com/office/powerpoint/2010/main" val="2446125398"/>
      </p:ext>
    </p:extLst>
  </p:cSld>
  <p:clrMapOvr>
    <a:masterClrMapping/>
  </p:clrMapOvr>
  <p:transition advTm="52000">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72034C-417E-4300-B6EA-B9E67FB24329}"/>
              </a:ext>
            </a:extLst>
          </p:cNvPr>
          <p:cNvSpPr>
            <a:spLocks noGrp="1"/>
          </p:cNvSpPr>
          <p:nvPr>
            <p:ph type="title"/>
          </p:nvPr>
        </p:nvSpPr>
        <p:spPr>
          <a:xfrm>
            <a:off x="1136397" y="0"/>
            <a:ext cx="9688296" cy="980661"/>
          </a:xfrm>
        </p:spPr>
        <p:txBody>
          <a:bodyPr anchor="b">
            <a:noAutofit/>
          </a:bodyPr>
          <a:lstStyle/>
          <a:p>
            <a:pPr algn="ctr"/>
            <a:r>
              <a:rPr lang="en-GB" sz="3600" b="1" u="sng" dirty="0">
                <a:solidFill>
                  <a:schemeClr val="accent1"/>
                </a:solidFill>
                <a:cs typeface="Arial" panose="020B0604020202020204" pitchFamily="34" charset="0"/>
              </a:rPr>
              <a:t>Conclusion</a:t>
            </a:r>
            <a:endParaRPr lang="en-GB" sz="3600" b="1" dirty="0">
              <a:solidFill>
                <a:schemeClr val="accent1"/>
              </a:solidFill>
            </a:endParaRPr>
          </a:p>
        </p:txBody>
      </p:sp>
      <p:sp>
        <p:nvSpPr>
          <p:cNvPr id="3" name="Content Placeholder 2">
            <a:extLst>
              <a:ext uri="{FF2B5EF4-FFF2-40B4-BE49-F238E27FC236}">
                <a16:creationId xmlns:a16="http://schemas.microsoft.com/office/drawing/2014/main" id="{AC00B838-8239-43DA-BCA6-F573B3B54D2E}"/>
              </a:ext>
            </a:extLst>
          </p:cNvPr>
          <p:cNvSpPr>
            <a:spLocks noGrp="1"/>
          </p:cNvSpPr>
          <p:nvPr>
            <p:ph idx="1"/>
          </p:nvPr>
        </p:nvSpPr>
        <p:spPr>
          <a:xfrm>
            <a:off x="106017" y="1205948"/>
            <a:ext cx="11926957" cy="5129404"/>
          </a:xfrm>
        </p:spPr>
        <p:txBody>
          <a:bodyPr anchor="t">
            <a:normAutofit lnSpcReduction="10000"/>
          </a:bodyPr>
          <a:lstStyle/>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lang="en-GB" sz="2400" spc="-5" dirty="0">
                <a:ea typeface="Times New Roman" panose="02020603050405020304" pitchFamily="18" charset="0"/>
                <a:cs typeface="Arial" panose="020B0604020202020204" pitchFamily="34" charset="0"/>
              </a:rPr>
              <a:t>My analysis show that out of the four classification models, </a:t>
            </a:r>
            <a:r>
              <a:rPr lang="en-GB" sz="2400" spc="-5" dirty="0">
                <a:solidFill>
                  <a:schemeClr val="accent1"/>
                </a:solidFill>
                <a:ea typeface="Times New Roman" panose="02020603050405020304" pitchFamily="18" charset="0"/>
                <a:cs typeface="Arial" panose="020B0604020202020204" pitchFamily="34" charset="0"/>
              </a:rPr>
              <a:t>Random Forest  </a:t>
            </a:r>
            <a:r>
              <a:rPr lang="en-GB" sz="2400" spc="-5" dirty="0">
                <a:ea typeface="Times New Roman" panose="02020603050405020304" pitchFamily="18" charset="0"/>
                <a:cs typeface="Arial" panose="020B0604020202020204" pitchFamily="34" charset="0"/>
              </a:rPr>
              <a:t>predicts ICU Transfer in Hospitalized COVID-19 Patients with the highest accuracy.</a:t>
            </a:r>
          </a:p>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lang="en-GB" sz="2400" spc="-5" dirty="0">
                <a:effectLst/>
                <a:ea typeface="Times New Roman" panose="02020603050405020304" pitchFamily="18" charset="0"/>
                <a:cs typeface="Arial" panose="020B0604020202020204" pitchFamily="34" charset="0"/>
              </a:rPr>
              <a:t>The proj</a:t>
            </a:r>
            <a:r>
              <a:rPr lang="en-GB" sz="2400" spc="-5" dirty="0">
                <a:ea typeface="Times New Roman" panose="02020603050405020304" pitchFamily="18" charset="0"/>
                <a:cs typeface="Arial" panose="020B0604020202020204" pitchFamily="34" charset="0"/>
              </a:rPr>
              <a:t>ect also demonstrates that, patients with underlying comorbidities and aging patients are more likely to need ICU transfer.</a:t>
            </a:r>
            <a:endParaRPr lang="en-GB" sz="2400" spc="-5" dirty="0">
              <a:effectLst/>
              <a:ea typeface="Times New Roman" panose="02020603050405020304" pitchFamily="18" charset="0"/>
              <a:cs typeface="Arial" panose="020B0604020202020204" pitchFamily="34" charset="0"/>
            </a:endParaRPr>
          </a:p>
          <a:p>
            <a:pPr>
              <a:defRPr/>
            </a:pPr>
            <a:r>
              <a:rPr lang="en-GB" sz="2400" spc="-5" dirty="0">
                <a:effectLst/>
                <a:ea typeface="Times New Roman" panose="02020603050405020304" pitchFamily="18" charset="0"/>
                <a:cs typeface="Arial" panose="020B0604020202020204" pitchFamily="34" charset="0"/>
              </a:rPr>
              <a:t>Finally  from all the analysis ,</a:t>
            </a:r>
            <a:r>
              <a:rPr lang="en-GB" sz="2400" spc="-5" dirty="0">
                <a:solidFill>
                  <a:schemeClr val="accent1"/>
                </a:solidFill>
                <a:ea typeface="Times New Roman" panose="02020603050405020304" pitchFamily="18" charset="0"/>
                <a:cs typeface="Arial" panose="020B0604020202020204" pitchFamily="34" charset="0"/>
              </a:rPr>
              <a:t>I</a:t>
            </a:r>
            <a:r>
              <a:rPr lang="en-GB" sz="2400" spc="-5" dirty="0">
                <a:solidFill>
                  <a:schemeClr val="accent1"/>
                </a:solidFill>
                <a:effectLst/>
                <a:ea typeface="Times New Roman" panose="02020603050405020304" pitchFamily="18" charset="0"/>
                <a:cs typeface="Arial" panose="020B0604020202020204" pitchFamily="34" charset="0"/>
              </a:rPr>
              <a:t> agree with my hypothesis </a:t>
            </a:r>
            <a:r>
              <a:rPr lang="en-GB" sz="2400" spc="-5" dirty="0">
                <a:effectLst/>
                <a:ea typeface="Times New Roman" panose="02020603050405020304" pitchFamily="18" charset="0"/>
                <a:cs typeface="Arial" panose="020B0604020202020204" pitchFamily="34" charset="0"/>
              </a:rPr>
              <a:t>that it is possible to predict ICU </a:t>
            </a:r>
            <a:r>
              <a:rPr lang="en-GB" sz="2400" spc="-5" dirty="0">
                <a:ea typeface="Times New Roman" panose="02020603050405020304" pitchFamily="18" charset="0"/>
                <a:cs typeface="Arial" panose="020B0604020202020204" pitchFamily="34" charset="0"/>
              </a:rPr>
              <a:t>transfer in </a:t>
            </a:r>
            <a:r>
              <a:rPr lang="en-GB" sz="2400" spc="-5" dirty="0">
                <a:effectLst/>
                <a:ea typeface="Times New Roman" panose="02020603050405020304" pitchFamily="18" charset="0"/>
                <a:cs typeface="Arial" panose="020B0604020202020204" pitchFamily="34" charset="0"/>
              </a:rPr>
              <a:t> confirmed COVID-19 patients using </a:t>
            </a:r>
            <a:r>
              <a:rPr lang="en-GB" sz="2400" spc="-5" dirty="0">
                <a:ea typeface="Times New Roman" panose="02020603050405020304" pitchFamily="18" charset="0"/>
                <a:cs typeface="Arial" panose="020B0604020202020204" pitchFamily="34" charset="0"/>
              </a:rPr>
              <a:t>Random Forest</a:t>
            </a:r>
            <a:r>
              <a:rPr lang="en-GB" sz="2400" spc="-5" dirty="0">
                <a:effectLst/>
                <a:ea typeface="Times New Roman" panose="02020603050405020304" pitchFamily="18" charset="0"/>
                <a:cs typeface="Arial" panose="020B0604020202020204" pitchFamily="34" charset="0"/>
              </a:rPr>
              <a:t> model, given </a:t>
            </a:r>
            <a:r>
              <a:rPr kumimoji="0" lang="en-GB" sz="2400" b="0" i="0" u="none" strike="noStrike" kern="1200" cap="none" spc="0" normalizeH="0" baseline="0" noProof="0" dirty="0">
                <a:ln>
                  <a:noFill/>
                </a:ln>
                <a:solidFill>
                  <a:prstClr val="black"/>
                </a:solidFill>
                <a:effectLst/>
                <a:uLnTx/>
                <a:uFillTx/>
                <a:ea typeface="+mn-ea"/>
                <a:cs typeface="Arial" panose="020B0604020202020204" pitchFamily="34" charset="0"/>
              </a:rPr>
              <a:t>their  age, gender , past  history of comorbidities  and other vital signs.</a:t>
            </a:r>
          </a:p>
          <a:p>
            <a:pPr>
              <a:spcAft>
                <a:spcPts val="800"/>
              </a:spcAft>
            </a:pPr>
            <a:r>
              <a:rPr lang="en-GB" sz="2400" dirty="0">
                <a:effectLst/>
                <a:ea typeface="Calibri" panose="020F0502020204030204" pitchFamily="34" charset="0"/>
                <a:cs typeface="Arial" panose="020B0604020202020204" pitchFamily="34" charset="0"/>
              </a:rPr>
              <a:t>Early detection of COVID-19 patients is essential for identification of vulnerable patients who may need special care to survive the disease, optimal usage of resources as well as estimation of number of beds required in intensive care units.</a:t>
            </a:r>
          </a:p>
          <a:p>
            <a:r>
              <a:rPr lang="en-GB" sz="2400" b="0" i="0" dirty="0">
                <a:effectLst/>
                <a:cs typeface="Arial" panose="020B0604020202020204" pitchFamily="34" charset="0"/>
              </a:rPr>
              <a:t>This </a:t>
            </a:r>
            <a:r>
              <a:rPr kumimoji="0" lang="en-GB" sz="2400" b="0" i="0" u="none" strike="noStrike" kern="1200" cap="none" spc="0" normalizeH="0" baseline="0" noProof="0" dirty="0">
                <a:ln>
                  <a:noFill/>
                </a:ln>
                <a:effectLst/>
                <a:uLnTx/>
                <a:uFillTx/>
                <a:ea typeface="Calibri" panose="020F0502020204030204" pitchFamily="34" charset="0"/>
                <a:cs typeface="Arial" panose="020B0604020202020204" pitchFamily="34" charset="0"/>
              </a:rPr>
              <a:t>shows the important roles playing by supervised ML algorithms in prediction, diagnosis and containment of the COVID-19 pandemic, which can help reduce the huge burden on limited healthcare systems in most of the nations around the world, especially developing nations.</a:t>
            </a:r>
          </a:p>
          <a:p>
            <a:endParaRPr lang="en-GB" sz="2400" b="0" i="0" dirty="0">
              <a:effectLst/>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sz="1000" dirty="0"/>
          </a:p>
        </p:txBody>
      </p:sp>
      <p:sp>
        <p:nvSpPr>
          <p:cNvPr id="59" name="Rectangle 5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296413"/>
      </p:ext>
    </p:extLst>
  </p:cSld>
  <p:clrMapOvr>
    <a:masterClrMapping/>
  </p:clrMapOvr>
  <p:transition advTm="52000">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3F8CE-0488-46F3-97B5-CECB43A7050E}"/>
              </a:ext>
            </a:extLst>
          </p:cNvPr>
          <p:cNvSpPr>
            <a:spLocks noGrp="1"/>
          </p:cNvSpPr>
          <p:nvPr>
            <p:ph type="title"/>
          </p:nvPr>
        </p:nvSpPr>
        <p:spPr>
          <a:xfrm>
            <a:off x="1136397" y="1"/>
            <a:ext cx="10393616" cy="800100"/>
          </a:xfrm>
        </p:spPr>
        <p:txBody>
          <a:bodyPr anchor="b">
            <a:normAutofit/>
          </a:bodyPr>
          <a:lstStyle/>
          <a:p>
            <a:pPr algn="ctr"/>
            <a:r>
              <a:rPr lang="en-GB" sz="4000" b="1" u="sng" dirty="0">
                <a:solidFill>
                  <a:schemeClr val="accent1"/>
                </a:solidFill>
              </a:rPr>
              <a:t>Follow - up Questions</a:t>
            </a:r>
          </a:p>
        </p:txBody>
      </p:sp>
      <p:sp>
        <p:nvSpPr>
          <p:cNvPr id="3" name="Content Placeholder 2">
            <a:extLst>
              <a:ext uri="{FF2B5EF4-FFF2-40B4-BE49-F238E27FC236}">
                <a16:creationId xmlns:a16="http://schemas.microsoft.com/office/drawing/2014/main" id="{E9D452C0-91B3-4F09-849B-61FA4127988B}"/>
              </a:ext>
            </a:extLst>
          </p:cNvPr>
          <p:cNvSpPr>
            <a:spLocks noGrp="1"/>
          </p:cNvSpPr>
          <p:nvPr>
            <p:ph idx="1"/>
          </p:nvPr>
        </p:nvSpPr>
        <p:spPr>
          <a:xfrm>
            <a:off x="431077" y="1245704"/>
            <a:ext cx="11244088" cy="4627063"/>
          </a:xfrm>
        </p:spPr>
        <p:txBody>
          <a:bodyPr anchor="t">
            <a:normAutofit/>
          </a:body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n-GB" b="0" i="0" u="none" strike="noStrike" kern="1200" cap="none" spc="0" normalizeH="0" baseline="0" noProof="0" dirty="0">
                <a:ln>
                  <a:noFill/>
                </a:ln>
                <a:solidFill>
                  <a:prstClr val="black"/>
                </a:solidFill>
                <a:effectLst/>
                <a:uLnTx/>
                <a:uFillTx/>
                <a:latin typeface="Arial" panose="020B0604020202020204"/>
                <a:ea typeface="+mn-ea"/>
                <a:cs typeface="Arial" panose="020B0604020202020204" pitchFamily="34" charset="0"/>
              </a:rPr>
              <a:t>Further studie</a:t>
            </a:r>
            <a:r>
              <a:rPr lang="en-GB" dirty="0">
                <a:solidFill>
                  <a:prstClr val="black"/>
                </a:solidFill>
                <a:latin typeface="Arial" panose="020B0604020202020204"/>
                <a:cs typeface="Arial" panose="020B0604020202020204" pitchFamily="34" charset="0"/>
              </a:rPr>
              <a:t>s are needed to:</a:t>
            </a:r>
          </a:p>
          <a:p>
            <a:pPr marL="0" marR="0" lvl="0" indent="0" algn="l" defTabSz="914400" rtl="0" eaLnBrk="1" fontAlgn="auto" latinLnBrk="0" hangingPunct="1">
              <a:lnSpc>
                <a:spcPct val="90000"/>
              </a:lnSpc>
              <a:spcBef>
                <a:spcPts val="1000"/>
              </a:spcBef>
              <a:spcAft>
                <a:spcPts val="0"/>
              </a:spcAft>
              <a:buClrTx/>
              <a:buSzTx/>
              <a:buNone/>
              <a:tabLst/>
              <a:defRPr/>
            </a:pPr>
            <a:r>
              <a:rPr lang="en-GB" dirty="0">
                <a:solidFill>
                  <a:prstClr val="black"/>
                </a:solidFill>
                <a:latin typeface="Arial" panose="020B0604020202020204"/>
                <a:cs typeface="Arial" panose="020B0604020202020204" pitchFamily="34" charset="0"/>
              </a:rPr>
              <a:t>1.Validate the algorithm on a large number of patients across additional healthcare systems.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prstClr val="black"/>
                </a:solidFill>
                <a:latin typeface="Arial" panose="020B0604020202020204"/>
              </a:rPr>
              <a:t>2</a:t>
            </a:r>
            <a:r>
              <a:rPr kumimoji="0" lang="en-GB" sz="2800" b="0" i="0" u="none" strike="noStrike" kern="1200" cap="none" spc="0" normalizeH="0" baseline="0" noProof="0" dirty="0">
                <a:ln>
                  <a:noFill/>
                </a:ln>
                <a:solidFill>
                  <a:prstClr val="black"/>
                </a:solidFill>
                <a:effectLst/>
                <a:uLnTx/>
                <a:uFillTx/>
                <a:latin typeface="Arial" panose="020B0604020202020204"/>
                <a:ea typeface="+mn-ea"/>
                <a:cs typeface="+mn-cs"/>
              </a:rPr>
              <a:t>.a crossing of data is proposed to improve the analysis considering other variables, i.e. social-economic data, previous existence of health issues related to patients, considering data of other hospital .</a:t>
            </a:r>
            <a:endParaRPr kumimoji="0" lang="en-GB" sz="2800" b="0" i="0" u="none" strike="noStrike" kern="1200" cap="none" spc="0" normalizeH="0" baseline="0" noProof="0" dirty="0">
              <a:ln>
                <a:noFill/>
              </a:ln>
              <a:solidFill>
                <a:prstClr val="black"/>
              </a:solidFill>
              <a:effectLst/>
              <a:uLnTx/>
              <a:uFillTx/>
              <a:latin typeface="Arial" panose="020B0604020202020204"/>
              <a:ea typeface="+mn-ea"/>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r>
              <a:rPr lang="en-GB" dirty="0">
                <a:solidFill>
                  <a:prstClr val="black"/>
                </a:solidFill>
                <a:latin typeface="Arial" panose="020B0604020202020204"/>
                <a:cs typeface="Arial" panose="020B0604020202020204" pitchFamily="34" charset="0"/>
              </a:rPr>
              <a:t>3.Integrate the complexity of the model within clinical workflow.</a:t>
            </a:r>
          </a:p>
          <a:p>
            <a:pPr marL="0" marR="0" lvl="0" indent="0" algn="l" defTabSz="914400" rtl="0" eaLnBrk="1" fontAlgn="auto" latinLnBrk="0" hangingPunct="1">
              <a:lnSpc>
                <a:spcPct val="90000"/>
              </a:lnSpc>
              <a:spcBef>
                <a:spcPts val="1000"/>
              </a:spcBef>
              <a:spcAft>
                <a:spcPts val="0"/>
              </a:spcAft>
              <a:buClrTx/>
              <a:buSzTx/>
              <a:buNone/>
              <a:tabLst/>
              <a:defRPr/>
            </a:pPr>
            <a:r>
              <a:rPr lang="en-GB" dirty="0">
                <a:solidFill>
                  <a:prstClr val="black"/>
                </a:solidFill>
                <a:latin typeface="Arial" panose="020B0604020202020204"/>
                <a:cs typeface="Arial" panose="020B0604020202020204" pitchFamily="34" charset="0"/>
              </a:rPr>
              <a:t>4.Assess if clinical features identified by the algorithm may provide targets for medical intervention to alter the clinical course.</a:t>
            </a:r>
          </a:p>
          <a:p>
            <a:pPr marL="0" indent="0">
              <a:buNone/>
              <a:defRPr/>
            </a:pPr>
            <a:endParaRPr lang="en-GB" sz="1800" dirty="0">
              <a:solidFill>
                <a:prstClr val="black"/>
              </a:solidFill>
              <a:latin typeface="Arial" panose="020B0604020202020204"/>
              <a:cs typeface="Arial" panose="020B0604020202020204" pitchFamily="34" charset="0"/>
            </a:endParaRPr>
          </a:p>
        </p:txBody>
      </p:sp>
      <p:sp>
        <p:nvSpPr>
          <p:cNvPr id="19"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6852204"/>
      </p:ext>
    </p:extLst>
  </p:cSld>
  <p:clrMapOvr>
    <a:masterClrMapping/>
  </p:clrMapOvr>
  <p:transition advTm="52000">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picture containing swimming, coelenterate, ocean floor&#10;&#10;Description automatically generated">
            <a:extLst>
              <a:ext uri="{FF2B5EF4-FFF2-40B4-BE49-F238E27FC236}">
                <a16:creationId xmlns:a16="http://schemas.microsoft.com/office/drawing/2014/main" id="{A230F835-8BCB-44D3-9AD6-E0EA187AF45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5760" r="19192" b="3331"/>
          <a:stretch/>
        </p:blipFill>
        <p:spPr>
          <a:xfrm>
            <a:off x="20" y="10"/>
            <a:ext cx="12191980" cy="6857990"/>
          </a:xfrm>
          <a:prstGeom prst="rect">
            <a:avLst/>
          </a:prstGeom>
        </p:spPr>
      </p:pic>
      <p:sp>
        <p:nvSpPr>
          <p:cNvPr id="17" name="Rectangle 10">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271B81-38D3-424E-A32F-D0AB4E38177D}"/>
              </a:ext>
            </a:extLst>
          </p:cNvPr>
          <p:cNvSpPr>
            <a:spLocks noGrp="1"/>
          </p:cNvSpPr>
          <p:nvPr>
            <p:ph type="title"/>
          </p:nvPr>
        </p:nvSpPr>
        <p:spPr>
          <a:xfrm>
            <a:off x="594805" y="321176"/>
            <a:ext cx="6619810" cy="642051"/>
          </a:xfrm>
        </p:spPr>
        <p:txBody>
          <a:bodyPr vert="horz" lIns="91440" tIns="45720" rIns="91440" bIns="45720" rtlCol="0" anchor="ctr">
            <a:noAutofit/>
          </a:bodyPr>
          <a:lstStyle/>
          <a:p>
            <a:pPr algn="ctr"/>
            <a:r>
              <a:rPr lang="en-US" sz="3600" b="1" u="sng" dirty="0">
                <a:solidFill>
                  <a:srgbClr val="0070C0"/>
                </a:solidFill>
                <a:cs typeface="Arial" panose="020B0604020202020204" pitchFamily="34" charset="0"/>
              </a:rPr>
              <a:t>Introduction</a:t>
            </a:r>
          </a:p>
        </p:txBody>
      </p:sp>
      <p:sp>
        <p:nvSpPr>
          <p:cNvPr id="4" name="Content Placeholder 3">
            <a:extLst>
              <a:ext uri="{FF2B5EF4-FFF2-40B4-BE49-F238E27FC236}">
                <a16:creationId xmlns:a16="http://schemas.microsoft.com/office/drawing/2014/main" id="{04960BF6-48BD-4B1B-B27F-9A76366677E3}"/>
              </a:ext>
            </a:extLst>
          </p:cNvPr>
          <p:cNvSpPr>
            <a:spLocks noGrp="1"/>
          </p:cNvSpPr>
          <p:nvPr>
            <p:ph sz="half" idx="2"/>
          </p:nvPr>
        </p:nvSpPr>
        <p:spPr>
          <a:xfrm>
            <a:off x="336883" y="963227"/>
            <a:ext cx="7197772" cy="5894763"/>
          </a:xfrm>
        </p:spPr>
        <p:txBody>
          <a:bodyPr vert="horz" lIns="91440" tIns="45720" rIns="91440" bIns="45720" rtlCol="0">
            <a:noAutofit/>
          </a:bodyPr>
          <a:lstStyle/>
          <a:p>
            <a:pPr marL="228600" marR="0" lvl="0" fontAlgn="auto">
              <a:spcBef>
                <a:spcPts val="1000"/>
              </a:spcBef>
              <a:spcAft>
                <a:spcPts val="0"/>
              </a:spcAft>
              <a:buClrTx/>
              <a:buSzTx/>
              <a:tabLst/>
              <a:defRPr/>
            </a:pPr>
            <a:r>
              <a:rPr kumimoji="0" lang="en-US" sz="1600" b="0" i="0" u="none" strike="noStrike" cap="none" spc="0" normalizeH="0" baseline="0" noProof="0" dirty="0">
                <a:ln>
                  <a:noFill/>
                </a:ln>
                <a:effectLst/>
                <a:uLnTx/>
                <a:uFillTx/>
                <a:cs typeface="Arial" panose="020B0604020202020204" pitchFamily="34" charset="0"/>
              </a:rPr>
              <a:t>Coronavirus disease 2019 (COVID-19) is a contagious disease caused by severe acute respiratory syndrome coronavirus 2 (SARS-CoV-2). </a:t>
            </a:r>
          </a:p>
          <a:p>
            <a:pPr>
              <a:defRPr/>
            </a:pPr>
            <a:r>
              <a:rPr kumimoji="0" lang="en-US" sz="1600" b="0" i="0" u="none" strike="noStrike" cap="none" spc="0" normalizeH="0" baseline="0" noProof="0" dirty="0">
                <a:ln>
                  <a:noFill/>
                </a:ln>
                <a:effectLst/>
                <a:uLnTx/>
                <a:uFillTx/>
                <a:cs typeface="Arial" panose="020B0604020202020204" pitchFamily="34" charset="0"/>
              </a:rPr>
              <a:t>The first case was identified in Wuhan, China, in December 2019.</a:t>
            </a:r>
          </a:p>
          <a:p>
            <a:pPr marL="228600" marR="0" lvl="0" fontAlgn="auto">
              <a:spcBef>
                <a:spcPts val="1000"/>
              </a:spcBef>
              <a:spcAft>
                <a:spcPts val="0"/>
              </a:spcAft>
              <a:buClrTx/>
              <a:buSzTx/>
              <a:tabLst/>
              <a:defRPr/>
            </a:pPr>
            <a:r>
              <a:rPr kumimoji="0" lang="en-US" sz="1600" b="0" i="0" u="none" strike="noStrike" cap="none" spc="0" normalizeH="0" baseline="0" noProof="0" dirty="0">
                <a:ln>
                  <a:noFill/>
                </a:ln>
                <a:effectLst/>
                <a:uLnTx/>
                <a:uFillTx/>
                <a:cs typeface="Arial" panose="020B0604020202020204" pitchFamily="34" charset="0"/>
              </a:rPr>
              <a:t>The disease has since spread worldwide, leading to an ongoing pandemic.</a:t>
            </a:r>
          </a:p>
          <a:p>
            <a:pPr marL="228600" marR="0" lvl="0" fontAlgn="auto">
              <a:spcBef>
                <a:spcPts val="1000"/>
              </a:spcBef>
              <a:spcAft>
                <a:spcPts val="0"/>
              </a:spcAft>
              <a:buClrTx/>
              <a:buSzTx/>
              <a:tabLst/>
              <a:defRPr/>
            </a:pPr>
            <a:r>
              <a:rPr kumimoji="0" lang="en-US" sz="1600" b="0" i="0" u="none" strike="noStrike" cap="none" spc="0" normalizeH="0" baseline="0" noProof="0" dirty="0">
                <a:ln>
                  <a:noFill/>
                </a:ln>
                <a:effectLst/>
                <a:uLnTx/>
                <a:uFillTx/>
                <a:cs typeface="Arial" panose="020B0604020202020204" pitchFamily="34" charset="0"/>
              </a:rPr>
              <a:t>Common signs of infection include: </a:t>
            </a:r>
          </a:p>
          <a:p>
            <a:pPr marL="685800" marR="0" lvl="1" fontAlgn="auto">
              <a:spcBef>
                <a:spcPts val="500"/>
              </a:spcBef>
              <a:spcAft>
                <a:spcPts val="0"/>
              </a:spcAft>
              <a:buClrTx/>
              <a:buSzTx/>
              <a:tabLst/>
              <a:defRPr/>
            </a:pPr>
            <a:r>
              <a:rPr kumimoji="0" lang="en-US" sz="1600" b="0" i="0" u="none" strike="noStrike" cap="none" spc="0" normalizeH="0" baseline="0" noProof="0" dirty="0">
                <a:ln>
                  <a:noFill/>
                </a:ln>
                <a:effectLst/>
                <a:uLnTx/>
                <a:uFillTx/>
                <a:cs typeface="Arial" panose="020B0604020202020204" pitchFamily="34" charset="0"/>
              </a:rPr>
              <a:t>Respiratory symptoms</a:t>
            </a:r>
          </a:p>
          <a:p>
            <a:pPr marL="685800" marR="0" lvl="1" fontAlgn="auto">
              <a:spcBef>
                <a:spcPts val="500"/>
              </a:spcBef>
              <a:spcAft>
                <a:spcPts val="0"/>
              </a:spcAft>
              <a:buClrTx/>
              <a:buSzTx/>
              <a:tabLst/>
              <a:defRPr/>
            </a:pPr>
            <a:r>
              <a:rPr kumimoji="0" lang="en-US" sz="1600" b="0" i="0" u="none" strike="noStrike" cap="none" spc="0" normalizeH="0" baseline="0" noProof="0" dirty="0">
                <a:ln>
                  <a:noFill/>
                </a:ln>
                <a:effectLst/>
                <a:uLnTx/>
                <a:uFillTx/>
                <a:cs typeface="Arial" panose="020B0604020202020204" pitchFamily="34" charset="0"/>
              </a:rPr>
              <a:t>Fever</a:t>
            </a:r>
          </a:p>
          <a:p>
            <a:pPr marL="685800" marR="0" lvl="1" fontAlgn="auto">
              <a:spcBef>
                <a:spcPts val="500"/>
              </a:spcBef>
              <a:spcAft>
                <a:spcPts val="0"/>
              </a:spcAft>
              <a:buClrTx/>
              <a:buSzTx/>
              <a:tabLst/>
              <a:defRPr/>
            </a:pPr>
            <a:r>
              <a:rPr kumimoji="0" lang="en-US" sz="1600" b="0" i="0" u="none" strike="noStrike" cap="none" spc="0" normalizeH="0" baseline="0" noProof="0" dirty="0">
                <a:ln>
                  <a:noFill/>
                </a:ln>
                <a:effectLst/>
                <a:uLnTx/>
                <a:uFillTx/>
                <a:cs typeface="Arial" panose="020B0604020202020204" pitchFamily="34" charset="0"/>
              </a:rPr>
              <a:t>Cough</a:t>
            </a:r>
          </a:p>
          <a:p>
            <a:pPr marL="685800" marR="0" lvl="1" fontAlgn="auto">
              <a:spcBef>
                <a:spcPts val="500"/>
              </a:spcBef>
              <a:spcAft>
                <a:spcPts val="0"/>
              </a:spcAft>
              <a:buClrTx/>
              <a:buSzTx/>
              <a:tabLst/>
              <a:defRPr/>
            </a:pPr>
            <a:r>
              <a:rPr kumimoji="0" lang="en-US" sz="1600" b="0" i="0" u="none" strike="noStrike" cap="none" spc="0" normalizeH="0" baseline="0" noProof="0" dirty="0">
                <a:ln>
                  <a:noFill/>
                </a:ln>
                <a:effectLst/>
                <a:uLnTx/>
                <a:uFillTx/>
                <a:cs typeface="Arial" panose="020B0604020202020204" pitchFamily="34" charset="0"/>
              </a:rPr>
              <a:t>Shortness of breath and breathing difficulties</a:t>
            </a:r>
          </a:p>
          <a:p>
            <a:pPr marL="228600" marR="0" lvl="1" fontAlgn="auto">
              <a:spcBef>
                <a:spcPts val="1000"/>
              </a:spcBef>
              <a:spcAft>
                <a:spcPts val="0"/>
              </a:spcAft>
              <a:buClrTx/>
              <a:buSzTx/>
              <a:tabLst/>
              <a:defRPr/>
            </a:pPr>
            <a:r>
              <a:rPr kumimoji="0" lang="en-US" sz="1600" b="0" i="0" u="none" strike="noStrike" cap="none" spc="0" normalizeH="0" baseline="0" noProof="0" dirty="0">
                <a:ln>
                  <a:noFill/>
                </a:ln>
                <a:effectLst/>
                <a:uLnTx/>
                <a:uFillTx/>
                <a:cs typeface="Arial" panose="020B0604020202020204" pitchFamily="34" charset="0"/>
              </a:rPr>
              <a:t>In more severe cases, infection can cause pneumonia, severe acute respiratory syndrome, renal failure and even death. </a:t>
            </a:r>
          </a:p>
          <a:p>
            <a:r>
              <a:rPr lang="en-GB" sz="1600" dirty="0">
                <a:cs typeface="Arial" panose="020B0604020202020204" pitchFamily="34" charset="0"/>
              </a:rPr>
              <a:t>Intensive care units (ICUs) are key to improving the survival of patients with severe COVID-19, providing oxygen, 24- hour monitoring and care and assisted ventilation when needed. Therefore , ICU beds are a precious resource in locations where COVID-19 case numbers are high.</a:t>
            </a:r>
          </a:p>
          <a:p>
            <a:r>
              <a:rPr lang="en-GB" sz="1600" dirty="0">
                <a:cs typeface="Arial" panose="020B0604020202020204" pitchFamily="34" charset="0"/>
              </a:rPr>
              <a:t>Therefore, provisioning ICU  resources for infected patients require rapid decision-making processes, both to utilise resources efficiently and reduce patient suffering and mortality.</a:t>
            </a:r>
            <a:endParaRPr lang="en-US" sz="1600" dirty="0">
              <a:cs typeface="Arial" panose="020B0604020202020204" pitchFamily="34" charset="0"/>
            </a:endParaRPr>
          </a:p>
        </p:txBody>
      </p:sp>
    </p:spTree>
    <p:extLst>
      <p:ext uri="{BB962C8B-B14F-4D97-AF65-F5344CB8AC3E}">
        <p14:creationId xmlns:p14="http://schemas.microsoft.com/office/powerpoint/2010/main" val="3180867901"/>
      </p:ext>
    </p:extLst>
  </p:cSld>
  <p:clrMapOvr>
    <a:masterClrMapping/>
  </p:clrMapOvr>
  <p:transition advTm="52000">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9FEBC-B4E6-48B6-B3B4-2F8DF4F0884F}"/>
              </a:ext>
            </a:extLst>
          </p:cNvPr>
          <p:cNvSpPr>
            <a:spLocks noGrp="1"/>
          </p:cNvSpPr>
          <p:nvPr>
            <p:ph type="title"/>
          </p:nvPr>
        </p:nvSpPr>
        <p:spPr>
          <a:xfrm>
            <a:off x="1136397" y="225287"/>
            <a:ext cx="9688296" cy="1404730"/>
          </a:xfrm>
        </p:spPr>
        <p:txBody>
          <a:bodyPr anchor="b">
            <a:normAutofit/>
          </a:bodyPr>
          <a:lstStyle/>
          <a:p>
            <a:r>
              <a:rPr lang="en-GB" sz="4000" u="sng" dirty="0">
                <a:solidFill>
                  <a:schemeClr val="accent1"/>
                </a:solidFill>
              </a:rPr>
              <a:t>GitHub Link of the Jupyter Notebook</a:t>
            </a:r>
          </a:p>
        </p:txBody>
      </p:sp>
      <p:sp>
        <p:nvSpPr>
          <p:cNvPr id="3" name="Content Placeholder 2">
            <a:extLst>
              <a:ext uri="{FF2B5EF4-FFF2-40B4-BE49-F238E27FC236}">
                <a16:creationId xmlns:a16="http://schemas.microsoft.com/office/drawing/2014/main" id="{4FC8B690-3074-4C18-A1A9-173127A265D2}"/>
              </a:ext>
            </a:extLst>
          </p:cNvPr>
          <p:cNvSpPr>
            <a:spLocks noGrp="1"/>
          </p:cNvSpPr>
          <p:nvPr>
            <p:ph idx="1"/>
          </p:nvPr>
        </p:nvSpPr>
        <p:spPr>
          <a:xfrm>
            <a:off x="1136397" y="2213113"/>
            <a:ext cx="9688296" cy="3659654"/>
          </a:xfrm>
        </p:spPr>
        <p:txBody>
          <a:bodyPr anchor="t">
            <a:normAutofit/>
          </a:bodyPr>
          <a:lstStyle/>
          <a:p>
            <a:r>
              <a:rPr lang="en-GB" sz="2400" dirty="0">
                <a:hlinkClick r:id="rId2"/>
              </a:rPr>
              <a:t>https://github.com/KarishmaFernandes/Predicting-ICU-Transfer-in-hospitalized-COVID-19-patients/blob/main/Kaggle_Sirio_Libanes_ICU_Prediction.ipynb</a:t>
            </a:r>
            <a:endParaRPr lang="en-GB" sz="2400" dirty="0"/>
          </a:p>
          <a:p>
            <a:pPr marL="0" indent="0">
              <a:buNone/>
            </a:pPr>
            <a:endParaRPr lang="en-GB" sz="2000" dirty="0"/>
          </a:p>
        </p:txBody>
      </p:sp>
      <p:sp>
        <p:nvSpPr>
          <p:cNvPr id="23"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926986"/>
      </p:ext>
    </p:extLst>
  </p:cSld>
  <p:clrMapOvr>
    <a:masterClrMapping/>
  </p:clrMapOvr>
  <p:transition advTm="52000">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94ACEB-4418-4806-9859-5500038F32E7}"/>
              </a:ext>
            </a:extLst>
          </p:cNvPr>
          <p:cNvSpPr>
            <a:spLocks noGrp="1"/>
          </p:cNvSpPr>
          <p:nvPr>
            <p:ph type="title"/>
          </p:nvPr>
        </p:nvSpPr>
        <p:spPr>
          <a:xfrm>
            <a:off x="1136397" y="185530"/>
            <a:ext cx="9688296" cy="1113184"/>
          </a:xfrm>
        </p:spPr>
        <p:txBody>
          <a:bodyPr anchor="b">
            <a:normAutofit/>
          </a:bodyPr>
          <a:lstStyle/>
          <a:p>
            <a:pPr algn="ctr"/>
            <a:r>
              <a:rPr kumimoji="0" lang="en-GB" sz="3600" b="1" i="0" u="sng" strike="noStrike" kern="1200" cap="none" spc="-5" normalizeH="0" baseline="0" noProof="0" dirty="0">
                <a:ln>
                  <a:noFill/>
                </a:ln>
                <a:solidFill>
                  <a:schemeClr val="accent1"/>
                </a:solidFill>
                <a:effectLst/>
                <a:uLnTx/>
                <a:uFillTx/>
                <a:ea typeface="Times New Roman" panose="02020603050405020304" pitchFamily="18" charset="0"/>
                <a:cs typeface="Arial" panose="020B0604020202020204" pitchFamily="34" charset="0"/>
              </a:rPr>
              <a:t>References:</a:t>
            </a:r>
            <a:endParaRPr lang="en-GB" sz="3600" dirty="0">
              <a:solidFill>
                <a:schemeClr val="accent1"/>
              </a:solidFill>
            </a:endParaRPr>
          </a:p>
        </p:txBody>
      </p:sp>
      <p:sp>
        <p:nvSpPr>
          <p:cNvPr id="3" name="Content Placeholder 2">
            <a:extLst>
              <a:ext uri="{FF2B5EF4-FFF2-40B4-BE49-F238E27FC236}">
                <a16:creationId xmlns:a16="http://schemas.microsoft.com/office/drawing/2014/main" id="{66F1E43B-0A71-4374-BF89-25C417CFC006}"/>
              </a:ext>
            </a:extLst>
          </p:cNvPr>
          <p:cNvSpPr>
            <a:spLocks noGrp="1"/>
          </p:cNvSpPr>
          <p:nvPr>
            <p:ph idx="1"/>
          </p:nvPr>
        </p:nvSpPr>
        <p:spPr>
          <a:xfrm>
            <a:off x="967409" y="1868556"/>
            <a:ext cx="9857284" cy="4094921"/>
          </a:xfrm>
        </p:spPr>
        <p:txBody>
          <a:bodyPr anchor="t">
            <a:normAutofit/>
          </a:bodyPr>
          <a:lstStyle/>
          <a:p>
            <a:pPr marL="0" indent="0">
              <a:buNone/>
            </a:pPr>
            <a:r>
              <a:rPr lang="en-GB" dirty="0">
                <a:cs typeface="Arial" panose="020B0604020202020204" pitchFamily="34" charset="0"/>
              </a:rPr>
              <a:t>1.https://www.kaggle.com/S%C3%ADrio-Libanes/covid19</a:t>
            </a:r>
          </a:p>
          <a:p>
            <a:pPr marL="0" indent="0">
              <a:buNone/>
            </a:pPr>
            <a:r>
              <a:rPr lang="en-GB" dirty="0">
                <a:cs typeface="Arial" panose="020B0604020202020204" pitchFamily="34" charset="0"/>
              </a:rPr>
              <a:t>2.</a:t>
            </a:r>
            <a:r>
              <a:rPr lang="en-GB" dirty="0">
                <a:cs typeface="Arial" panose="020B0604020202020204" pitchFamily="34" charset="0"/>
                <a:hlinkClick r:id="rId2">
                  <a:extLst>
                    <a:ext uri="{A12FA001-AC4F-418D-AE19-62706E023703}">
                      <ahyp:hlinkClr xmlns:ahyp="http://schemas.microsoft.com/office/drawing/2018/hyperlinkcolor" val="tx"/>
                    </a:ext>
                  </a:extLst>
                </a:hlinkClick>
              </a:rPr>
              <a:t>https://en.wikipedia.org/wiki/COVID-19_pandemic</a:t>
            </a:r>
            <a:endParaRPr lang="en-GB" dirty="0">
              <a:cs typeface="Arial" panose="020B0604020202020204" pitchFamily="34" charset="0"/>
            </a:endParaRPr>
          </a:p>
          <a:p>
            <a:pPr marL="0" indent="0">
              <a:buNone/>
            </a:pPr>
            <a:r>
              <a:rPr kumimoji="0" lang="en-GB" b="0" i="0" u="sng" strike="noStrike" kern="1200" cap="none" spc="-5" normalizeH="0" baseline="0" noProof="0" dirty="0">
                <a:ln>
                  <a:noFill/>
                </a:ln>
                <a:effectLst/>
                <a:uLnTx/>
                <a:uFillTx/>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3.https://scikit-learn.org/stable/</a:t>
            </a:r>
            <a:endParaRPr kumimoji="0" lang="en-GB" b="0" i="0" u="sng" strike="noStrike" kern="1200" cap="none" spc="-5" normalizeH="0" baseline="0" noProof="0" dirty="0">
              <a:ln>
                <a:noFill/>
              </a:ln>
              <a:effectLst/>
              <a:uLnTx/>
              <a:uFillTx/>
              <a:ea typeface="Times New Roman" panose="02020603050405020304" pitchFamily="18" charset="0"/>
              <a:cs typeface="Arial" panose="020B0604020202020204" pitchFamily="34" charset="0"/>
            </a:endParaRPr>
          </a:p>
          <a:p>
            <a:pPr marL="0" indent="0">
              <a:buNone/>
            </a:pPr>
            <a:r>
              <a:rPr lang="en-GB" u="sng" spc="-5" dirty="0">
                <a:ea typeface="Calibri" panose="020F0502020204030204" pitchFamily="34" charset="0"/>
                <a:cs typeface="Arial" panose="020B0604020202020204" pitchFamily="34" charset="0"/>
              </a:rPr>
              <a:t>4.</a:t>
            </a:r>
            <a:r>
              <a:rPr kumimoji="0" lang="en-GB" b="0" i="0" u="sng" strike="noStrike" kern="1200" cap="none" spc="0" normalizeH="0" baseline="0" noProof="0" dirty="0">
                <a:ln>
                  <a:noFill/>
                </a:ln>
                <a:effectLst/>
                <a:uLnTx/>
                <a:uFillTx/>
                <a:cs typeface="Arial" panose="020B0604020202020204" pitchFamily="34" charset="0"/>
                <a:hlinkClick r:id="rId4">
                  <a:extLst>
                    <a:ext uri="{A12FA001-AC4F-418D-AE19-62706E023703}">
                      <ahyp:hlinkClr xmlns:ahyp="http://schemas.microsoft.com/office/drawing/2018/hyperlinkcolor" val="tx"/>
                    </a:ext>
                  </a:extLst>
                </a:hlinkClick>
              </a:rPr>
              <a:t>https://labblog.uofmhealth.org/rounds/using-machine-learning-to-predict-which-covid-19-patients-will-get-worse</a:t>
            </a:r>
            <a:endParaRPr kumimoji="0" lang="en-GB" b="0" i="0" u="sng" strike="noStrike" kern="1200" cap="none" spc="0" normalizeH="0" baseline="0" noProof="0" dirty="0">
              <a:ln>
                <a:noFill/>
              </a:ln>
              <a:effectLst/>
              <a:uLnTx/>
              <a:uFillTx/>
              <a:cs typeface="Arial" panose="020B0604020202020204" pitchFamily="34" charset="0"/>
            </a:endParaRPr>
          </a:p>
          <a:p>
            <a:pPr marL="0" indent="0">
              <a:buNone/>
            </a:pPr>
            <a:r>
              <a:rPr lang="en-GB" u="sng" dirty="0">
                <a:cs typeface="Arial" panose="020B0604020202020204" pitchFamily="34" charset="0"/>
              </a:rPr>
              <a:t>5.</a:t>
            </a:r>
            <a:r>
              <a:rPr lang="en-GB" u="sng" dirty="0">
                <a:cs typeface="Arial" panose="020B0604020202020204" pitchFamily="34" charset="0"/>
                <a:hlinkClick r:id="rId5">
                  <a:extLst>
                    <a:ext uri="{A12FA001-AC4F-418D-AE19-62706E023703}">
                      <ahyp:hlinkClr xmlns:ahyp="http://schemas.microsoft.com/office/drawing/2018/hyperlinkcolor" val="tx"/>
                    </a:ext>
                  </a:extLst>
                </a:hlinkClick>
              </a:rPr>
              <a:t>https://www.mdpi.com/2077-0383/9/6/1668</a:t>
            </a:r>
            <a:endParaRPr lang="en-GB" u="sng" dirty="0">
              <a:cs typeface="Arial" panose="020B0604020202020204" pitchFamily="34" charset="0"/>
            </a:endParaRPr>
          </a:p>
          <a:p>
            <a:pPr marL="0" indent="0">
              <a:buNone/>
            </a:pPr>
            <a:endParaRPr kumimoji="0" lang="en-GB" b="0" i="0" u="sng" strike="noStrike" kern="1200" cap="none" spc="0" normalizeH="0" baseline="0" noProof="0" dirty="0">
              <a:ln>
                <a:noFill/>
              </a:ln>
              <a:effectLst/>
              <a:uLnTx/>
              <a:uFillTx/>
              <a:cs typeface="Arial" panose="020B0604020202020204" pitchFamily="34" charset="0"/>
            </a:endParaRPr>
          </a:p>
          <a:p>
            <a:pPr marL="0" indent="0">
              <a:buNone/>
            </a:pPr>
            <a:endParaRPr kumimoji="0" lang="en-GB" b="0" i="0" u="sng" strike="noStrike" kern="1200" cap="none" spc="0" normalizeH="0" baseline="0" noProof="0" dirty="0">
              <a:ln>
                <a:noFill/>
              </a:ln>
              <a:effectLst/>
              <a:uLnTx/>
              <a:uFillTx/>
              <a:ea typeface="Calibri" panose="020F0502020204030204" pitchFamily="34" charset="0"/>
              <a:cs typeface="Arial" panose="020B0604020202020204" pitchFamily="34" charset="0"/>
            </a:endParaRPr>
          </a:p>
          <a:p>
            <a:pPr marL="0" indent="0">
              <a:buNone/>
            </a:pPr>
            <a:endParaRPr lang="en-GB" sz="20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2146479"/>
      </p:ext>
    </p:extLst>
  </p:cSld>
  <p:clrMapOvr>
    <a:masterClrMapping/>
  </p:clrMapOvr>
  <p:transition advTm="52000">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52EC-0010-4C53-A4B1-E5E18FBD40BA}"/>
              </a:ext>
            </a:extLst>
          </p:cNvPr>
          <p:cNvSpPr>
            <a:spLocks noGrp="1"/>
          </p:cNvSpPr>
          <p:nvPr>
            <p:ph type="title"/>
          </p:nvPr>
        </p:nvSpPr>
        <p:spPr>
          <a:xfrm>
            <a:off x="901148" y="119270"/>
            <a:ext cx="10601739" cy="849994"/>
          </a:xfrm>
        </p:spPr>
        <p:txBody>
          <a:bodyPr>
            <a:normAutofit/>
          </a:bodyPr>
          <a:lstStyle/>
          <a:p>
            <a:pPr marL="228600" marR="0" lvl="0" indent="-228600" algn="ctr" defTabSz="914400" rtl="0" eaLnBrk="1" fontAlgn="auto" latinLnBrk="0" hangingPunct="1">
              <a:lnSpc>
                <a:spcPct val="90000"/>
              </a:lnSpc>
              <a:spcBef>
                <a:spcPts val="1000"/>
              </a:spcBef>
              <a:spcAft>
                <a:spcPts val="0"/>
              </a:spcAft>
              <a:tabLst/>
              <a:defRPr/>
            </a:pPr>
            <a:r>
              <a:rPr lang="en-GB" sz="3600" b="1" u="sng" dirty="0">
                <a:solidFill>
                  <a:schemeClr val="accent1"/>
                </a:solidFill>
              </a:rPr>
              <a:t>Appendix</a:t>
            </a:r>
          </a:p>
        </p:txBody>
      </p:sp>
      <p:sp>
        <p:nvSpPr>
          <p:cNvPr id="3" name="Content Placeholder 2">
            <a:extLst>
              <a:ext uri="{FF2B5EF4-FFF2-40B4-BE49-F238E27FC236}">
                <a16:creationId xmlns:a16="http://schemas.microsoft.com/office/drawing/2014/main" id="{CE87D58A-2F6E-4C7A-B402-6867338E690F}"/>
              </a:ext>
            </a:extLst>
          </p:cNvPr>
          <p:cNvSpPr>
            <a:spLocks noGrp="1"/>
          </p:cNvSpPr>
          <p:nvPr>
            <p:ph idx="1"/>
          </p:nvPr>
        </p:nvSpPr>
        <p:spPr>
          <a:xfrm>
            <a:off x="0" y="969264"/>
            <a:ext cx="12192000" cy="5888735"/>
          </a:xfrm>
        </p:spPr>
        <p:txBody>
          <a:bodyPr>
            <a:normAutofit/>
          </a:body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n-GB" b="1" i="0" u="sng" strike="noStrike" kern="1200" cap="none" spc="0" normalizeH="0" baseline="0" noProof="0" dirty="0">
                <a:ln>
                  <a:noFill/>
                </a:ln>
                <a:solidFill>
                  <a:srgbClr val="4472C4"/>
                </a:solidFill>
                <a:effectLst/>
                <a:uLnTx/>
                <a:uFillTx/>
                <a:latin typeface="Arial" panose="020B0604020202020204"/>
                <a:ea typeface="+mj-ea"/>
                <a:cs typeface="+mj-cs"/>
              </a:rPr>
              <a:t>Evaluation Metrics</a:t>
            </a:r>
            <a:endParaRPr lang="en-GB" u="sng" dirty="0">
              <a:solidFill>
                <a:schemeClr val="accent1"/>
              </a:solidFill>
              <a:latin typeface="Arial" panose="020B0604020202020204"/>
              <a:cs typeface="Arial" panose="020B0604020202020204"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GB" sz="1600" dirty="0">
              <a:solidFill>
                <a:schemeClr val="accent1"/>
              </a:solidFill>
              <a:latin typeface="Arial" panose="020B0604020202020204"/>
              <a:cs typeface="Arial" panose="020B0604020202020204"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600" dirty="0">
                <a:solidFill>
                  <a:schemeClr val="accent1"/>
                </a:solidFill>
                <a:latin typeface="Arial" panose="020B0604020202020204"/>
                <a:cs typeface="Arial" panose="020B0604020202020204" pitchFamily="34" charset="0"/>
              </a:rPr>
              <a:t>C</a:t>
            </a:r>
            <a:r>
              <a:rPr kumimoji="0" lang="en-GB" sz="1600" b="0" i="0" u="none" strike="noStrike" kern="1200" cap="none" spc="0" normalizeH="0" baseline="0" noProof="0" dirty="0" err="1">
                <a:ln>
                  <a:noFill/>
                </a:ln>
                <a:solidFill>
                  <a:schemeClr val="accent1"/>
                </a:solidFill>
                <a:effectLst/>
                <a:uLnTx/>
                <a:uFillTx/>
                <a:latin typeface="Arial" panose="020B0604020202020204"/>
                <a:ea typeface="+mn-ea"/>
                <a:cs typeface="Arial" panose="020B0604020202020204" pitchFamily="34" charset="0"/>
              </a:rPr>
              <a:t>onfusion</a:t>
            </a:r>
            <a:r>
              <a:rPr kumimoji="0" lang="en-GB" sz="1600" b="0" i="0" u="none" strike="noStrike" kern="1200" cap="none" spc="0" normalizeH="0" baseline="0" noProof="0" dirty="0">
                <a:ln>
                  <a:noFill/>
                </a:ln>
                <a:solidFill>
                  <a:schemeClr val="accent1"/>
                </a:solidFill>
                <a:effectLst/>
                <a:uLnTx/>
                <a:uFillTx/>
                <a:latin typeface="Arial" panose="020B0604020202020204"/>
                <a:ea typeface="+mn-ea"/>
                <a:cs typeface="Arial" panose="020B0604020202020204" pitchFamily="34" charset="0"/>
              </a:rPr>
              <a:t> matrix </a:t>
            </a:r>
            <a:r>
              <a:rPr kumimoji="0" lang="en-GB" sz="1600" b="0" i="0" u="none" strike="noStrike" kern="1200" cap="none" spc="0" normalizeH="0" baseline="0" noProof="0" dirty="0">
                <a:ln>
                  <a:noFill/>
                </a:ln>
                <a:solidFill>
                  <a:srgbClr val="3A3B41"/>
                </a:solidFill>
                <a:effectLst/>
                <a:uLnTx/>
                <a:uFillTx/>
                <a:ea typeface="+mn-ea"/>
                <a:cs typeface="Arial" panose="020B0604020202020204" pitchFamily="34" charset="0"/>
              </a:rPr>
              <a:t>is a table that is often used to describe the performance of a classification model on a set of test data for which the true values are known. It is a table with four different combinations of predicted and actual values in the case for a binary classifier.</a:t>
            </a:r>
          </a:p>
          <a:p>
            <a:endParaRPr lang="en-GB" sz="2000" dirty="0">
              <a:solidFill>
                <a:schemeClr val="accent1"/>
              </a:solidFill>
            </a:endParaRPr>
          </a:p>
          <a:p>
            <a:endParaRPr lang="en-GB" sz="2000" dirty="0">
              <a:solidFill>
                <a:schemeClr val="accent1"/>
              </a:solidFill>
            </a:endParaRPr>
          </a:p>
          <a:p>
            <a:endParaRPr lang="en-GB" sz="2000" dirty="0">
              <a:solidFill>
                <a:schemeClr val="accent1"/>
              </a:solidFill>
            </a:endParaRPr>
          </a:p>
          <a:p>
            <a:r>
              <a:rPr lang="en-GB" sz="1800" dirty="0">
                <a:solidFill>
                  <a:schemeClr val="accent1"/>
                </a:solidFill>
              </a:rPr>
              <a:t>Accuracy</a:t>
            </a:r>
            <a:r>
              <a:rPr lang="en-GB" sz="1800" dirty="0"/>
              <a:t> measures the fraction of correct predictions made. It is the ratio of the number of correct predictions over the total number of predictions. </a:t>
            </a:r>
            <a:endParaRPr lang="en-GB" sz="1800" dirty="0">
              <a:solidFill>
                <a:schemeClr val="accent1"/>
              </a:solidFill>
            </a:endParaRPr>
          </a:p>
          <a:p>
            <a:r>
              <a:rPr lang="en-GB" sz="1800" dirty="0">
                <a:solidFill>
                  <a:schemeClr val="accent1"/>
                </a:solidFill>
              </a:rPr>
              <a:t>Precision</a:t>
            </a:r>
            <a:r>
              <a:rPr lang="en-GB" sz="1800" dirty="0"/>
              <a:t> measures a classifier’s ability to not falsely label a positive document as negative. It is the ratio of true positives over all positive predictions.</a:t>
            </a:r>
            <a:endParaRPr lang="en-GB" sz="1800" dirty="0">
              <a:solidFill>
                <a:schemeClr val="accent1"/>
              </a:solidFill>
            </a:endParaRPr>
          </a:p>
          <a:p>
            <a:r>
              <a:rPr lang="en-GB" sz="1800" dirty="0">
                <a:solidFill>
                  <a:schemeClr val="accent1"/>
                </a:solidFill>
              </a:rPr>
              <a:t>Recall</a:t>
            </a:r>
            <a:r>
              <a:rPr lang="en-GB" sz="1800" dirty="0"/>
              <a:t> is the measure of the success in retrieving all positive samples. It is the ratio of the number of correct predictions made over the total number of positively labelled documents .</a:t>
            </a:r>
          </a:p>
        </p:txBody>
      </p:sp>
      <p:pic>
        <p:nvPicPr>
          <p:cNvPr id="5" name="Picture 4" descr="Table&#10;&#10;Description automatically generated">
            <a:extLst>
              <a:ext uri="{FF2B5EF4-FFF2-40B4-BE49-F238E27FC236}">
                <a16:creationId xmlns:a16="http://schemas.microsoft.com/office/drawing/2014/main" id="{210BAD4A-487C-48B5-B582-E88CB14E6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281" y="2332383"/>
            <a:ext cx="2661433" cy="1373235"/>
          </a:xfrm>
          <a:prstGeom prst="rect">
            <a:avLst/>
          </a:prstGeom>
        </p:spPr>
      </p:pic>
      <p:pic>
        <p:nvPicPr>
          <p:cNvPr id="7" name="Picture 6" descr="Text&#10;&#10;Description automatically generated">
            <a:extLst>
              <a:ext uri="{FF2B5EF4-FFF2-40B4-BE49-F238E27FC236}">
                <a16:creationId xmlns:a16="http://schemas.microsoft.com/office/drawing/2014/main" id="{4C1246F4-D657-4560-9DB3-7A7665331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027" y="2443747"/>
            <a:ext cx="2502555" cy="1261871"/>
          </a:xfrm>
          <a:prstGeom prst="rect">
            <a:avLst/>
          </a:prstGeom>
        </p:spPr>
      </p:pic>
    </p:spTree>
    <p:extLst>
      <p:ext uri="{BB962C8B-B14F-4D97-AF65-F5344CB8AC3E}">
        <p14:creationId xmlns:p14="http://schemas.microsoft.com/office/powerpoint/2010/main" val="722087307"/>
      </p:ext>
    </p:extLst>
  </p:cSld>
  <p:clrMapOvr>
    <a:masterClrMapping/>
  </p:clrMapOvr>
  <p:transition advTm="52000">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0078DE-44AD-416F-B08A-B023F3C7B76B}"/>
              </a:ext>
            </a:extLst>
          </p:cNvPr>
          <p:cNvSpPr>
            <a:spLocks noGrp="1"/>
          </p:cNvSpPr>
          <p:nvPr>
            <p:ph type="title"/>
          </p:nvPr>
        </p:nvSpPr>
        <p:spPr>
          <a:xfrm>
            <a:off x="1329766" y="1146412"/>
            <a:ext cx="9014348" cy="2402006"/>
          </a:xfrm>
        </p:spPr>
        <p:txBody>
          <a:bodyPr vert="horz" lIns="91440" tIns="45720" rIns="91440" bIns="45720" rtlCol="0" anchor="b">
            <a:normAutofit/>
          </a:bodyPr>
          <a:lstStyle/>
          <a:p>
            <a:pPr algn="ctr"/>
            <a:r>
              <a:rPr lang="en-US" sz="6600" b="1" kern="1200" dirty="0">
                <a:solidFill>
                  <a:schemeClr val="tx1"/>
                </a:solidFill>
              </a:rPr>
              <a:t>Thank You!</a:t>
            </a:r>
          </a:p>
        </p:txBody>
      </p:sp>
      <p:sp>
        <p:nvSpPr>
          <p:cNvPr id="24" name="Rectangle 23">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9020866"/>
      </p:ext>
    </p:extLst>
  </p:cSld>
  <p:clrMapOvr>
    <a:masterClrMapping/>
  </p:clrMapOvr>
  <p:transition advTm="52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B3F7A1-60FB-4E8A-93E6-F86FF32AFFF8}"/>
              </a:ext>
            </a:extLst>
          </p:cNvPr>
          <p:cNvSpPr>
            <a:spLocks noGrp="1"/>
          </p:cNvSpPr>
          <p:nvPr>
            <p:ph type="title"/>
          </p:nvPr>
        </p:nvSpPr>
        <p:spPr>
          <a:xfrm>
            <a:off x="516836" y="119270"/>
            <a:ext cx="11184834" cy="972377"/>
          </a:xfrm>
        </p:spPr>
        <p:txBody>
          <a:bodyPr anchor="b">
            <a:normAutofit/>
          </a:bodyPr>
          <a:lstStyle/>
          <a:p>
            <a:pPr algn="ctr"/>
            <a:r>
              <a:rPr kumimoji="0" lang="en-GB" sz="3600" b="1" i="0" u="sng" strike="noStrike" kern="1200" cap="none" spc="0" normalizeH="0" baseline="0" noProof="0" dirty="0">
                <a:ln>
                  <a:noFill/>
                </a:ln>
                <a:solidFill>
                  <a:srgbClr val="0070C0"/>
                </a:solidFill>
                <a:effectLst/>
                <a:uLnTx/>
                <a:uFillTx/>
                <a:latin typeface="Arial" panose="020B0604020202020204"/>
                <a:ea typeface="+mj-ea"/>
                <a:cs typeface="Arial" panose="020B0604020202020204" pitchFamily="34" charset="0"/>
              </a:rPr>
              <a:t>Hypothesis</a:t>
            </a:r>
            <a:endParaRPr lang="en-GB"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72A15B0-8E28-44CB-89AC-190F8143FEAB}"/>
              </a:ext>
            </a:extLst>
          </p:cNvPr>
          <p:cNvSpPr>
            <a:spLocks noGrp="1"/>
          </p:cNvSpPr>
          <p:nvPr>
            <p:ph idx="1"/>
          </p:nvPr>
        </p:nvSpPr>
        <p:spPr>
          <a:xfrm>
            <a:off x="198552" y="1351722"/>
            <a:ext cx="6864858" cy="4578131"/>
          </a:xfrm>
        </p:spPr>
        <p:txBody>
          <a:bodyPr anchor="t">
            <a:noAutofit/>
          </a:bodyPr>
          <a:lstStyle/>
          <a:p>
            <a:endParaRPr lang="en-GB" sz="1400" b="0" i="0" dirty="0">
              <a:solidFill>
                <a:srgbClr val="000000"/>
              </a:solidFill>
              <a:effectLst/>
              <a:latin typeface="Arial" panose="020B0604020202020204" pitchFamily="34" charset="0"/>
              <a:cs typeface="Arial" panose="020B0604020202020204" pitchFamily="34" charset="0"/>
            </a:endParaRPr>
          </a:p>
          <a:p>
            <a:r>
              <a:rPr kumimoji="0" lang="en-GB" sz="2000" b="0" i="0" u="none" strike="noStrike" kern="1200" cap="none" spc="0" normalizeH="0" baseline="0" noProof="0" dirty="0">
                <a:ln>
                  <a:noFill/>
                </a:ln>
                <a:solidFill>
                  <a:prstClr val="black"/>
                </a:solidFill>
                <a:effectLst/>
                <a:uLnTx/>
                <a:uFillTx/>
                <a:cs typeface="Arial" panose="020B0604020202020204" pitchFamily="34" charset="0"/>
              </a:rPr>
              <a:t>If a  patient </a:t>
            </a:r>
            <a:r>
              <a:rPr lang="en-GB" sz="2000" dirty="0">
                <a:solidFill>
                  <a:prstClr val="black"/>
                </a:solidFill>
                <a:cs typeface="Arial" panose="020B0604020202020204" pitchFamily="34" charset="0"/>
              </a:rPr>
              <a:t>exhibiting</a:t>
            </a:r>
            <a:r>
              <a:rPr kumimoji="0" lang="en-GB" sz="2000" b="0" i="0" u="none" strike="noStrike" kern="1200" cap="none" spc="0" normalizeH="0" baseline="0" noProof="0" dirty="0">
                <a:ln>
                  <a:noFill/>
                </a:ln>
                <a:solidFill>
                  <a:prstClr val="black"/>
                </a:solidFill>
                <a:effectLst/>
                <a:uLnTx/>
                <a:uFillTx/>
                <a:cs typeface="Arial" panose="020B0604020202020204" pitchFamily="34" charset="0"/>
              </a:rPr>
              <a:t> symptoms associated with COVID-19 enters a hospital and given the  age, gender , past  history of comorbidities  and other vital signs  for that patient </a:t>
            </a:r>
            <a:r>
              <a:rPr lang="en-GB" sz="2000" dirty="0">
                <a:cs typeface="Arial" panose="020B0604020202020204" pitchFamily="34" charset="0"/>
              </a:rPr>
              <a:t>, then  I can predict using a trained   supervised machine learning algorithm if that  patient  will need an Intensive care unit (ICU ) transfer.</a:t>
            </a:r>
          </a:p>
          <a:p>
            <a:r>
              <a:rPr lang="en-GB" sz="2000" dirty="0">
                <a:cs typeface="Arial" panose="020B0604020202020204" pitchFamily="34" charset="0"/>
              </a:rPr>
              <a:t>This is a binary classification challenge. My  goal will be  to predict the patient was admitted to the ICU is 0 or 1.</a:t>
            </a:r>
          </a:p>
          <a:p>
            <a:r>
              <a:rPr lang="en-GB" sz="2000" dirty="0">
                <a:cs typeface="Arial" panose="020B0604020202020204" pitchFamily="34" charset="0"/>
              </a:rPr>
              <a:t>If ‘ 1’, patient was admitted to ICU.</a:t>
            </a:r>
          </a:p>
          <a:p>
            <a:r>
              <a:rPr lang="en-GB" sz="2000" dirty="0">
                <a:cs typeface="Arial" panose="020B0604020202020204" pitchFamily="34" charset="0"/>
              </a:rPr>
              <a:t>If  ‘0’ patient was not admitted to ICU.</a:t>
            </a:r>
          </a:p>
          <a:p>
            <a:r>
              <a:rPr lang="en-GB" sz="2000" b="0" i="0" dirty="0">
                <a:solidFill>
                  <a:srgbClr val="000000"/>
                </a:solidFill>
                <a:effectLst/>
                <a:cs typeface="Arial" panose="020B0604020202020204" pitchFamily="34" charset="0"/>
              </a:rPr>
              <a:t>The aim is to provide hospitals with the most accurate answer, so ICU resources can be arranged or patient transfer can be scheduled.</a:t>
            </a:r>
            <a:endParaRPr lang="en-GB" sz="2000" dirty="0">
              <a:cs typeface="Arial" panose="020B0604020202020204" pitchFamily="34" charset="0"/>
            </a:endParaRPr>
          </a:p>
        </p:txBody>
      </p:sp>
      <p:pic>
        <p:nvPicPr>
          <p:cNvPr id="16" name="Picture 15" descr="Image for post">
            <a:extLst>
              <a:ext uri="{FF2B5EF4-FFF2-40B4-BE49-F238E27FC236}">
                <a16:creationId xmlns:a16="http://schemas.microsoft.com/office/drawing/2014/main" id="{3CEFDDC4-889A-4D12-81CD-303FCDF30869}"/>
              </a:ext>
            </a:extLst>
          </p:cNvPr>
          <p:cNvPicPr/>
          <p:nvPr/>
        </p:nvPicPr>
        <p:blipFill rotWithShape="1">
          <a:blip r:embed="rId2" cstate="print">
            <a:extLst>
              <a:ext uri="{28A0092B-C50C-407E-A947-70E740481C1C}">
                <a14:useLocalDpi xmlns:a14="http://schemas.microsoft.com/office/drawing/2010/main" val="0"/>
              </a:ext>
            </a:extLst>
          </a:blip>
          <a:srcRect l="16879" r="14238" b="-1"/>
          <a:stretch/>
        </p:blipFill>
        <p:spPr bwMode="auto">
          <a:xfrm>
            <a:off x="7086092" y="1563756"/>
            <a:ext cx="4907356" cy="4578131"/>
          </a:xfrm>
          <a:prstGeom prst="rect">
            <a:avLst/>
          </a:prstGeom>
          <a:noFill/>
        </p:spPr>
      </p:pic>
      <p:sp>
        <p:nvSpPr>
          <p:cNvPr id="114" name="Rectangle 113">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6060390"/>
      </p:ext>
    </p:extLst>
  </p:cSld>
  <p:clrMapOvr>
    <a:masterClrMapping/>
  </p:clrMapOvr>
  <p:transition advTm="52000">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CED3F-7072-47CF-8350-68318F720FBB}"/>
              </a:ext>
            </a:extLst>
          </p:cNvPr>
          <p:cNvSpPr>
            <a:spLocks noGrp="1"/>
          </p:cNvSpPr>
          <p:nvPr>
            <p:ph type="title"/>
          </p:nvPr>
        </p:nvSpPr>
        <p:spPr>
          <a:xfrm>
            <a:off x="1136397" y="114301"/>
            <a:ext cx="9022016" cy="1394424"/>
          </a:xfrm>
        </p:spPr>
        <p:txBody>
          <a:bodyPr anchor="b">
            <a:normAutofit/>
          </a:bodyPr>
          <a:lstStyle/>
          <a:p>
            <a:pPr algn="ctr"/>
            <a:r>
              <a:rPr kumimoji="0" lang="en-GB" sz="4000" b="1" i="0" u="sng" strike="noStrike" kern="1200" cap="none" spc="0" normalizeH="0" baseline="0" noProof="0" dirty="0">
                <a:ln>
                  <a:noFill/>
                </a:ln>
                <a:solidFill>
                  <a:schemeClr val="accent1"/>
                </a:solidFill>
                <a:effectLst/>
                <a:uLnTx/>
                <a:uFillTx/>
                <a:cs typeface="Arial" panose="020B0604020202020204" pitchFamily="34" charset="0"/>
              </a:rPr>
              <a:t>Methodology</a:t>
            </a:r>
            <a:endParaRPr lang="en-GB" sz="4000" b="1" u="sng" dirty="0">
              <a:solidFill>
                <a:schemeClr val="accent1"/>
              </a:solidFill>
              <a:cs typeface="Arial" panose="020B0604020202020204" pitchFamily="34" charset="0"/>
            </a:endParaRPr>
          </a:p>
        </p:txBody>
      </p:sp>
      <p:sp>
        <p:nvSpPr>
          <p:cNvPr id="3" name="Content Placeholder 2">
            <a:extLst>
              <a:ext uri="{FF2B5EF4-FFF2-40B4-BE49-F238E27FC236}">
                <a16:creationId xmlns:a16="http://schemas.microsoft.com/office/drawing/2014/main" id="{F8753F1B-DC9D-4A88-A9A4-401FAFE0E0CC}"/>
              </a:ext>
            </a:extLst>
          </p:cNvPr>
          <p:cNvSpPr>
            <a:spLocks noGrp="1"/>
          </p:cNvSpPr>
          <p:nvPr>
            <p:ph idx="1"/>
          </p:nvPr>
        </p:nvSpPr>
        <p:spPr>
          <a:xfrm>
            <a:off x="331305" y="2418408"/>
            <a:ext cx="5764696" cy="3522569"/>
          </a:xfrm>
        </p:spPr>
        <p:txBody>
          <a:bodyPr anchor="t">
            <a:normAutofit/>
          </a:bodyPr>
          <a:lstStyle/>
          <a:p>
            <a:pPr marL="0" indent="0">
              <a:buNone/>
            </a:pPr>
            <a:r>
              <a:rPr lang="en-GB" sz="1100" dirty="0">
                <a:latin typeface="Garamond" panose="02020404030301010803" pitchFamily="18" charset="0"/>
                <a:cs typeface="Arial" panose="020B0604020202020204" pitchFamily="34" charset="0"/>
              </a:rPr>
              <a:t>    </a:t>
            </a:r>
            <a:r>
              <a:rPr lang="en-GB" sz="2400" dirty="0">
                <a:cs typeface="Arial" panose="020B0604020202020204" pitchFamily="34" charset="0"/>
              </a:rPr>
              <a:t>The flow of the project is as follows:</a:t>
            </a:r>
          </a:p>
          <a:p>
            <a:pPr marL="0" indent="0">
              <a:buNone/>
            </a:pPr>
            <a:r>
              <a:rPr lang="en-GB" sz="2400" dirty="0">
                <a:latin typeface="Garamond" panose="02020404030301010803" pitchFamily="18" charset="0"/>
              </a:rPr>
              <a:t>    </a:t>
            </a:r>
            <a:r>
              <a:rPr lang="en-GB" sz="2400" dirty="0"/>
              <a:t>1.Data Collection</a:t>
            </a:r>
          </a:p>
          <a:p>
            <a:pPr marL="0" indent="0">
              <a:buNone/>
            </a:pPr>
            <a:r>
              <a:rPr lang="en-GB" sz="2400" dirty="0"/>
              <a:t>    2.Data Cleaning and Pre-processing</a:t>
            </a:r>
          </a:p>
          <a:p>
            <a:pPr marL="0" indent="0">
              <a:buNone/>
            </a:pPr>
            <a:r>
              <a:rPr lang="en-GB" sz="2400" dirty="0"/>
              <a:t>    3. Analysis and Visualization</a:t>
            </a:r>
          </a:p>
          <a:p>
            <a:pPr marL="0" indent="0">
              <a:buNone/>
            </a:pPr>
            <a:r>
              <a:rPr lang="en-GB" sz="2400" dirty="0"/>
              <a:t>    4.Training and Testing models</a:t>
            </a:r>
          </a:p>
          <a:p>
            <a:pPr marL="0" indent="0">
              <a:buNone/>
            </a:pPr>
            <a:r>
              <a:rPr lang="en-GB" sz="2400" dirty="0"/>
              <a:t>    5. Result Analysis</a:t>
            </a:r>
          </a:p>
          <a:p>
            <a:endParaRPr lang="en-GB" sz="2400" dirty="0"/>
          </a:p>
          <a:p>
            <a:endParaRPr lang="en-GB" sz="2400" dirty="0"/>
          </a:p>
          <a:p>
            <a:endParaRPr lang="en-GB" sz="1100" dirty="0">
              <a:latin typeface="Garamond" panose="02020404030301010803" pitchFamily="18" charset="0"/>
            </a:endParaRPr>
          </a:p>
        </p:txBody>
      </p:sp>
      <p:pic>
        <p:nvPicPr>
          <p:cNvPr id="5" name="Picture 4" descr="Diagram&#10;&#10;Description automatically generated">
            <a:extLst>
              <a:ext uri="{FF2B5EF4-FFF2-40B4-BE49-F238E27FC236}">
                <a16:creationId xmlns:a16="http://schemas.microsoft.com/office/drawing/2014/main" id="{F4AF4B60-57CF-411F-B7D7-CD1436453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1004" y="2173357"/>
            <a:ext cx="5201023" cy="3299791"/>
          </a:xfrm>
          <a:prstGeom prst="rect">
            <a:avLst/>
          </a:prstGeom>
        </p:spPr>
      </p:pic>
      <p:sp>
        <p:nvSpPr>
          <p:cNvPr id="19" name="Rectangle 1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0092602"/>
      </p:ext>
    </p:extLst>
  </p:cSld>
  <p:clrMapOvr>
    <a:masterClrMapping/>
  </p:clrMapOvr>
  <p:transition advTm="52000">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EADCC-D934-4766-AA3B-DFAE2289762F}"/>
              </a:ext>
            </a:extLst>
          </p:cNvPr>
          <p:cNvSpPr>
            <a:spLocks noGrp="1"/>
          </p:cNvSpPr>
          <p:nvPr>
            <p:ph type="title"/>
          </p:nvPr>
        </p:nvSpPr>
        <p:spPr>
          <a:xfrm>
            <a:off x="1136397" y="0"/>
            <a:ext cx="9688296" cy="901148"/>
          </a:xfrm>
        </p:spPr>
        <p:txBody>
          <a:bodyPr anchor="b">
            <a:normAutofit/>
          </a:bodyPr>
          <a:lstStyle/>
          <a:p>
            <a:pPr algn="ctr"/>
            <a:r>
              <a:rPr kumimoji="0" lang="en-GB" sz="4000" b="1" i="0" u="sng" strike="noStrike" kern="1200" cap="none" spc="0" normalizeH="0" baseline="0" noProof="0" dirty="0">
                <a:ln>
                  <a:noFill/>
                </a:ln>
                <a:solidFill>
                  <a:schemeClr val="accent1"/>
                </a:solidFill>
                <a:effectLst/>
                <a:uLnTx/>
                <a:uFillTx/>
                <a:latin typeface="Arial" panose="020B0604020202020204"/>
                <a:ea typeface="+mj-ea"/>
                <a:cs typeface="Arial" panose="020B0604020202020204" pitchFamily="34" charset="0"/>
              </a:rPr>
              <a:t>Methodology</a:t>
            </a:r>
            <a:endParaRPr lang="en-GB" sz="4000" dirty="0">
              <a:solidFill>
                <a:schemeClr val="accent1"/>
              </a:solidFill>
            </a:endParaRPr>
          </a:p>
        </p:txBody>
      </p:sp>
      <p:sp>
        <p:nvSpPr>
          <p:cNvPr id="3" name="Content Placeholder 2">
            <a:extLst>
              <a:ext uri="{FF2B5EF4-FFF2-40B4-BE49-F238E27FC236}">
                <a16:creationId xmlns:a16="http://schemas.microsoft.com/office/drawing/2014/main" id="{0B39A9B5-269C-4334-B8EA-1A5D70ADC656}"/>
              </a:ext>
            </a:extLst>
          </p:cNvPr>
          <p:cNvSpPr>
            <a:spLocks noGrp="1"/>
          </p:cNvSpPr>
          <p:nvPr>
            <p:ph idx="1"/>
          </p:nvPr>
        </p:nvSpPr>
        <p:spPr>
          <a:xfrm>
            <a:off x="410817" y="1073426"/>
            <a:ext cx="11487303" cy="5011176"/>
          </a:xfrm>
        </p:spPr>
        <p:txBody>
          <a:bodyPr anchor="t">
            <a:normAutofit/>
          </a:bodyPr>
          <a:lstStyle/>
          <a:p>
            <a:pPr>
              <a:defRPr/>
            </a:pPr>
            <a:r>
              <a:rPr kumimoji="0" lang="en-GB" sz="1800" b="0" i="0" u="none" strike="noStrike" kern="1200" cap="none" spc="0" normalizeH="0" baseline="0" noProof="0" dirty="0">
                <a:ln>
                  <a:noFill/>
                </a:ln>
                <a:effectLst/>
                <a:uLnTx/>
                <a:uFillTx/>
                <a:ea typeface="+mn-ea"/>
                <a:cs typeface="Arial" panose="020B0604020202020204" pitchFamily="34" charset="0"/>
              </a:rPr>
              <a:t>For this project I will analyse and compare the performance of  four  different supervised machine learning algorithms  for classification:</a:t>
            </a: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n-GB" sz="1800" i="0" strike="noStrike" kern="1200" cap="none" spc="0" normalizeH="0" baseline="0" noProof="0" dirty="0">
                <a:ln>
                  <a:noFill/>
                </a:ln>
                <a:effectLst/>
                <a:uLnTx/>
                <a:uFillTx/>
                <a:ea typeface="+mn-ea"/>
                <a:cs typeface="Arial" panose="020B0604020202020204" pitchFamily="34" charset="0"/>
              </a:rPr>
              <a:t>     1.Support Vector Machines( SVM)</a:t>
            </a: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n-GB" sz="1800" i="0" strike="noStrike" kern="1200" cap="none" spc="0" normalizeH="0" baseline="0" noProof="0" dirty="0">
                <a:ln>
                  <a:noFill/>
                </a:ln>
                <a:effectLst/>
                <a:uLnTx/>
                <a:uFillTx/>
                <a:ea typeface="+mn-ea"/>
                <a:cs typeface="Arial" panose="020B0604020202020204" pitchFamily="34" charset="0"/>
              </a:rPr>
              <a:t>     2.Random Forest( RF) </a:t>
            </a: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n-GB" sz="1800" i="0" strike="noStrike" kern="1200" cap="none" spc="0" normalizeH="0" baseline="0" noProof="0" dirty="0">
                <a:ln>
                  <a:noFill/>
                </a:ln>
                <a:effectLst/>
                <a:uLnTx/>
                <a:uFillTx/>
                <a:ea typeface="+mn-ea"/>
                <a:cs typeface="Arial" panose="020B0604020202020204" pitchFamily="34" charset="0"/>
              </a:rPr>
              <a:t>     3.K-Nearest Neighbour(K-NN)</a:t>
            </a:r>
          </a:p>
          <a:p>
            <a:pPr marL="0" marR="0" lvl="0" indent="0" defTabSz="914400" rtl="0" eaLnBrk="1" fontAlgn="auto" latinLnBrk="0" hangingPunct="1">
              <a:spcBef>
                <a:spcPts val="1000"/>
              </a:spcBef>
              <a:spcAft>
                <a:spcPts val="0"/>
              </a:spcAft>
              <a:buClrTx/>
              <a:buSzTx/>
              <a:buNone/>
              <a:tabLst/>
              <a:defRPr/>
            </a:pPr>
            <a:r>
              <a:rPr kumimoji="0" lang="en-GB" sz="1800" i="0" strike="noStrike" kern="1200" cap="none" spc="0" normalizeH="0" baseline="0" noProof="0" dirty="0">
                <a:ln>
                  <a:noFill/>
                </a:ln>
                <a:effectLst/>
                <a:uLnTx/>
                <a:uFillTx/>
                <a:ea typeface="+mn-ea"/>
                <a:cs typeface="Arial" panose="020B0604020202020204" pitchFamily="34" charset="0"/>
              </a:rPr>
              <a:t>     4.Decision trees </a:t>
            </a:r>
          </a:p>
          <a:p>
            <a:pPr>
              <a:defRPr/>
            </a:pPr>
            <a:r>
              <a:rPr kumimoji="0" lang="en-GB" sz="1800" b="0" i="0" u="none" strike="noStrike" kern="1200" cap="none" spc="0" normalizeH="0" baseline="0" noProof="0" dirty="0">
                <a:ln>
                  <a:noFill/>
                </a:ln>
                <a:effectLst/>
                <a:uLnTx/>
                <a:uFillTx/>
                <a:ea typeface="+mn-ea"/>
                <a:cs typeface="Arial" panose="020B0604020202020204" pitchFamily="34" charset="0"/>
              </a:rPr>
              <a:t>I have chosen these algorithms because of their superior performance and fast execution.</a:t>
            </a:r>
          </a:p>
          <a:p>
            <a:pPr>
              <a:defRPr/>
            </a:pPr>
            <a:r>
              <a:rPr kumimoji="0" lang="en-GB" sz="1800" i="0" u="none" strike="noStrike" kern="1200" cap="none" spc="0" normalizeH="0" baseline="0" noProof="0" dirty="0">
                <a:ln>
                  <a:noFill/>
                </a:ln>
                <a:effectLst/>
                <a:uLnTx/>
                <a:uFillTx/>
                <a:ea typeface="+mn-ea"/>
                <a:cs typeface="Arial" panose="020B0604020202020204" pitchFamily="34" charset="0"/>
              </a:rPr>
              <a:t>Model features included patient demographic information , Past Comorbidities, Blood results , and Vital signs</a:t>
            </a:r>
            <a:r>
              <a:rPr lang="en-GB" sz="1800" dirty="0">
                <a:cs typeface="Arial" panose="020B0604020202020204" pitchFamily="34" charset="0"/>
              </a:rPr>
              <a:t>.</a:t>
            </a:r>
          </a:p>
          <a:p>
            <a:pPr>
              <a:defRPr/>
            </a:pPr>
            <a:r>
              <a:rPr lang="en-GB" sz="1800" dirty="0">
                <a:cs typeface="Arial" panose="020B0604020202020204" pitchFamily="34" charset="0"/>
              </a:rPr>
              <a:t>The output or target variable is ICU.</a:t>
            </a:r>
          </a:p>
          <a:p>
            <a:pPr>
              <a:defRPr/>
            </a:pPr>
            <a:r>
              <a:rPr lang="en-GB" sz="1800" dirty="0">
                <a:cs typeface="Arial" panose="020B0604020202020204" pitchFamily="34" charset="0"/>
              </a:rPr>
              <a:t>The dataset was randomly split (70:30) into training and test sets. The models were trained on the training set and its predictive performance on the test set was then evaluated.</a:t>
            </a:r>
          </a:p>
          <a:p>
            <a:pPr>
              <a:defRPr/>
            </a:pPr>
            <a:r>
              <a:rPr kumimoji="0" lang="en-GB" sz="1800" b="0" i="0" u="none" strike="noStrike" kern="1200" cap="none" spc="0" normalizeH="0" baseline="0" noProof="0" dirty="0">
                <a:ln>
                  <a:noFill/>
                </a:ln>
                <a:effectLst/>
                <a:uLnTx/>
                <a:uFillTx/>
                <a:ea typeface="+mn-ea"/>
                <a:cs typeface="Arial" panose="020B0604020202020204" pitchFamily="34" charset="0"/>
              </a:rPr>
              <a:t>The best level of accuracy between these four algorithms will be determined by comparison of metrics for assessing predictive performance  such as accuracy, </a:t>
            </a:r>
            <a:r>
              <a:rPr lang="en-GB" sz="1800" dirty="0">
                <a:cs typeface="Arial" panose="020B0604020202020204" pitchFamily="34" charset="0"/>
              </a:rPr>
              <a:t>precision and </a:t>
            </a:r>
            <a:r>
              <a:rPr kumimoji="0" lang="en-GB" sz="1800" b="0" i="0" u="none" strike="noStrike" kern="1200" cap="none" spc="0" normalizeH="0" baseline="0" noProof="0" dirty="0">
                <a:ln>
                  <a:noFill/>
                </a:ln>
                <a:effectLst/>
                <a:uLnTx/>
                <a:uFillTx/>
                <a:ea typeface="+mn-ea"/>
                <a:cs typeface="Arial" panose="020B0604020202020204" pitchFamily="34" charset="0"/>
              </a:rPr>
              <a:t>recall.</a:t>
            </a:r>
          </a:p>
          <a:p>
            <a:pPr>
              <a:defRPr/>
            </a:pPr>
            <a:r>
              <a:rPr lang="en-GB" sz="1800" dirty="0">
                <a:cs typeface="Arial" panose="020B0604020202020204" pitchFamily="34" charset="0"/>
              </a:rPr>
              <a:t>Result- Can we predict which inpatient will need intensive care unit( ICU)-Yes/no?</a:t>
            </a:r>
            <a:endParaRPr kumimoji="0" lang="en-GB" sz="1800" b="0" i="0" u="none" strike="noStrike" kern="1200" cap="none" spc="0" normalizeH="0" baseline="0" noProof="0" dirty="0">
              <a:ln>
                <a:noFill/>
              </a:ln>
              <a:effectLst/>
              <a:uLnTx/>
              <a:uFillTx/>
              <a:ea typeface="+mn-ea"/>
              <a:cs typeface="Arial" panose="020B0604020202020204" pitchFamily="34" charset="0"/>
            </a:endParaRPr>
          </a:p>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effectLst/>
              <a:uLnTx/>
              <a:uFillTx/>
              <a:ea typeface="+mn-ea"/>
              <a:cs typeface="Arial" panose="020B0604020202020204" pitchFamily="34" charset="0"/>
            </a:endParaRPr>
          </a:p>
          <a:p>
            <a:endParaRPr lang="en-GB" sz="11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1579255"/>
      </p:ext>
    </p:extLst>
  </p:cSld>
  <p:clrMapOvr>
    <a:masterClrMapping/>
  </p:clrMapOvr>
  <p:transition advTm="52000">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B3764-B82B-4077-BBA1-C3426E039E0D}"/>
              </a:ext>
            </a:extLst>
          </p:cNvPr>
          <p:cNvSpPr>
            <a:spLocks noGrp="1"/>
          </p:cNvSpPr>
          <p:nvPr>
            <p:ph type="title"/>
          </p:nvPr>
        </p:nvSpPr>
        <p:spPr>
          <a:xfrm>
            <a:off x="1136397" y="-427"/>
            <a:ext cx="9688296" cy="1086277"/>
          </a:xfrm>
        </p:spPr>
        <p:txBody>
          <a:bodyPr anchor="b">
            <a:normAutofit/>
          </a:bodyPr>
          <a:lstStyle/>
          <a:p>
            <a:pPr algn="ctr"/>
            <a:r>
              <a:rPr kumimoji="0" lang="en-GB" sz="4000" b="1" i="0" u="sng" strike="noStrike" kern="1200" cap="none" spc="0" normalizeH="0" baseline="0" noProof="0" dirty="0">
                <a:ln>
                  <a:noFill/>
                </a:ln>
                <a:solidFill>
                  <a:schemeClr val="accent1"/>
                </a:solidFill>
                <a:effectLst/>
                <a:uLnTx/>
                <a:uFillTx/>
                <a:ea typeface="+mj-ea"/>
                <a:cs typeface="Arial" panose="020B0604020202020204" pitchFamily="34" charset="0"/>
              </a:rPr>
              <a:t>Methodology</a:t>
            </a:r>
            <a:endParaRPr lang="en-GB" sz="4000" dirty="0">
              <a:solidFill>
                <a:schemeClr val="accent1"/>
              </a:solidFill>
            </a:endParaRPr>
          </a:p>
        </p:txBody>
      </p:sp>
      <p:sp>
        <p:nvSpPr>
          <p:cNvPr id="3" name="Content Placeholder 2">
            <a:extLst>
              <a:ext uri="{FF2B5EF4-FFF2-40B4-BE49-F238E27FC236}">
                <a16:creationId xmlns:a16="http://schemas.microsoft.com/office/drawing/2014/main" id="{34E33DB8-6590-4E5C-A673-70C130A4B81A}"/>
              </a:ext>
            </a:extLst>
          </p:cNvPr>
          <p:cNvSpPr>
            <a:spLocks noGrp="1"/>
          </p:cNvSpPr>
          <p:nvPr>
            <p:ph idx="1"/>
          </p:nvPr>
        </p:nvSpPr>
        <p:spPr>
          <a:xfrm>
            <a:off x="318052" y="1205948"/>
            <a:ext cx="11661913" cy="4666819"/>
          </a:xfrm>
        </p:spPr>
        <p:txBody>
          <a:bodyPr anchor="t">
            <a:normAutofit lnSpcReduction="10000"/>
          </a:bodyPr>
          <a:lstStyle/>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endParaRPr kumimoji="0" lang="en-GB" sz="1100" b="1" i="0" u="sng" strike="noStrike" kern="1200" cap="none" spc="0" normalizeH="0" baseline="0" noProof="0" dirty="0">
              <a:ln>
                <a:noFill/>
              </a:ln>
              <a:effectLst/>
              <a:uLnTx/>
              <a:uFillTx/>
              <a:ea typeface="+mn-ea"/>
              <a:cs typeface="Arial" panose="020B0604020202020204" pitchFamily="34" charset="0"/>
            </a:endParaRP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effectLst/>
                <a:uLnTx/>
                <a:uFillTx/>
                <a:ea typeface="+mn-ea"/>
                <a:cs typeface="Arial" panose="020B0604020202020204" pitchFamily="34" charset="0"/>
              </a:rPr>
              <a:t>Brief description of the Supervised machine learning algorithms used for classification:</a:t>
            </a: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n-GB" sz="2000" b="1" i="0" u="sng" strike="noStrike" kern="1200" cap="none" spc="0" normalizeH="0" baseline="0" noProof="0" dirty="0">
                <a:ln>
                  <a:noFill/>
                </a:ln>
                <a:solidFill>
                  <a:schemeClr val="accent1"/>
                </a:solidFill>
                <a:effectLst/>
                <a:uLnTx/>
                <a:uFillTx/>
                <a:ea typeface="+mn-ea"/>
                <a:cs typeface="Arial" panose="020B0604020202020204" pitchFamily="34" charset="0"/>
              </a:rPr>
              <a:t>1.Support Vector Machines</a:t>
            </a:r>
            <a:r>
              <a:rPr kumimoji="0" lang="en-GB" sz="2000" b="0" i="0" u="sng" strike="noStrike" kern="1200" cap="none" spc="0" normalizeH="0" baseline="0" noProof="0" dirty="0">
                <a:ln>
                  <a:noFill/>
                </a:ln>
                <a:solidFill>
                  <a:schemeClr val="accent1"/>
                </a:solidFill>
                <a:effectLst/>
                <a:uLnTx/>
                <a:uFillTx/>
                <a:ea typeface="+mn-ea"/>
                <a:cs typeface="Arial" panose="020B0604020202020204" pitchFamily="34" charset="0"/>
              </a:rPr>
              <a:t>( </a:t>
            </a:r>
            <a:r>
              <a:rPr kumimoji="0" lang="en-GB" sz="2000" b="1" i="0" u="sng" strike="noStrike" kern="1200" cap="none" spc="0" normalizeH="0" baseline="0" noProof="0" dirty="0">
                <a:ln>
                  <a:noFill/>
                </a:ln>
                <a:solidFill>
                  <a:schemeClr val="accent1"/>
                </a:solidFill>
                <a:effectLst/>
                <a:uLnTx/>
                <a:uFillTx/>
                <a:ea typeface="+mn-ea"/>
                <a:cs typeface="Arial" panose="020B0604020202020204" pitchFamily="34" charset="0"/>
              </a:rPr>
              <a:t>SVM)</a:t>
            </a:r>
            <a:r>
              <a:rPr kumimoji="0" lang="en-GB" sz="2000" b="1" i="0" u="none" strike="noStrike" kern="1200" cap="none" spc="0" normalizeH="0" baseline="0" noProof="0" dirty="0">
                <a:ln>
                  <a:noFill/>
                </a:ln>
                <a:effectLst/>
                <a:uLnTx/>
                <a:uFillTx/>
                <a:ea typeface="+mn-ea"/>
                <a:cs typeface="Arial" panose="020B0604020202020204" pitchFamily="34" charset="0"/>
              </a:rPr>
              <a:t>-</a:t>
            </a:r>
            <a:r>
              <a:rPr kumimoji="0" lang="en-GB" sz="2000" b="0" i="0" u="none" strike="noStrike" kern="1200" cap="none" spc="0" normalizeH="0" baseline="0" noProof="0" dirty="0">
                <a:ln>
                  <a:noFill/>
                </a:ln>
                <a:effectLst/>
                <a:uLnTx/>
                <a:uFillTx/>
                <a:ea typeface="+mn-ea"/>
                <a:cs typeface="Arial" panose="020B0604020202020204" pitchFamily="34" charset="0"/>
              </a:rPr>
              <a:t> We find a hyperplane that discriminates between two classes by maximising the margin between the classes. The instances that are the closest to the hyperplane are called support vectors. In this</a:t>
            </a:r>
            <a:r>
              <a:rPr lang="en-GB" sz="2000" dirty="0">
                <a:cs typeface="Arial" panose="020B0604020202020204" pitchFamily="34" charset="0"/>
              </a:rPr>
              <a:t> project I have </a:t>
            </a:r>
            <a:r>
              <a:rPr kumimoji="0" lang="en-GB" sz="2000" b="0" i="0" u="none" strike="noStrike" kern="1200" cap="none" spc="0" normalizeH="0" baseline="0" noProof="0" dirty="0">
                <a:ln>
                  <a:noFill/>
                </a:ln>
                <a:effectLst/>
                <a:uLnTx/>
                <a:uFillTx/>
                <a:ea typeface="+mn-ea"/>
                <a:cs typeface="Arial" panose="020B0604020202020204" pitchFamily="34" charset="0"/>
              </a:rPr>
              <a:t> used SVM with a linear kernel.</a:t>
            </a: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n-GB" sz="2000" b="0" i="0" u="sng" strike="noStrike" kern="1200" cap="none" spc="0" normalizeH="0" baseline="0" noProof="0" dirty="0">
                <a:ln>
                  <a:noFill/>
                </a:ln>
                <a:solidFill>
                  <a:schemeClr val="accent1"/>
                </a:solidFill>
                <a:effectLst/>
                <a:uLnTx/>
                <a:uFillTx/>
                <a:ea typeface="+mn-ea"/>
                <a:cs typeface="Arial" panose="020B0604020202020204" pitchFamily="34" charset="0"/>
              </a:rPr>
              <a:t>2</a:t>
            </a:r>
            <a:r>
              <a:rPr kumimoji="0" lang="en-GB" sz="2000" b="1" i="0" u="sng" strike="noStrike" kern="1200" cap="none" spc="0" normalizeH="0" baseline="0" noProof="0" dirty="0">
                <a:ln>
                  <a:noFill/>
                </a:ln>
                <a:solidFill>
                  <a:schemeClr val="accent1"/>
                </a:solidFill>
                <a:effectLst/>
                <a:uLnTx/>
                <a:uFillTx/>
                <a:ea typeface="+mn-ea"/>
                <a:cs typeface="Arial" panose="020B0604020202020204" pitchFamily="34" charset="0"/>
              </a:rPr>
              <a:t>.Random Forest( RF)</a:t>
            </a:r>
            <a:r>
              <a:rPr kumimoji="0" lang="en-GB" sz="2000" b="1" i="0" u="none" strike="noStrike" kern="1200" cap="none" spc="0" normalizeH="0" baseline="0" noProof="0" dirty="0">
                <a:ln>
                  <a:noFill/>
                </a:ln>
                <a:solidFill>
                  <a:schemeClr val="accent1"/>
                </a:solidFill>
                <a:effectLst/>
                <a:uLnTx/>
                <a:uFillTx/>
                <a:ea typeface="+mn-ea"/>
                <a:cs typeface="Arial" panose="020B0604020202020204" pitchFamily="34" charset="0"/>
              </a:rPr>
              <a:t> </a:t>
            </a:r>
            <a:r>
              <a:rPr kumimoji="0" lang="en-GB" sz="2000" b="0" i="0" u="none" strike="noStrike" kern="1200" cap="none" spc="0" normalizeH="0" baseline="0" noProof="0" dirty="0">
                <a:ln>
                  <a:noFill/>
                </a:ln>
                <a:effectLst/>
                <a:uLnTx/>
                <a:uFillTx/>
                <a:ea typeface="+mn-ea"/>
                <a:cs typeface="Arial" panose="020B0604020202020204" pitchFamily="34" charset="0"/>
              </a:rPr>
              <a:t>method  constructs each tree from a bootstrap sample drawn with replacement from the original dataset. In this project , I have used criterion as Gini, maximum depth=6 and random state=23.</a:t>
            </a:r>
          </a:p>
          <a:p>
            <a:pPr marL="0" marR="0" lvl="0" indent="0" defTabSz="914400" rtl="0" eaLnBrk="1" fontAlgn="auto" latinLnBrk="0" hangingPunct="1">
              <a:spcBef>
                <a:spcPts val="1000"/>
              </a:spcBef>
              <a:spcAft>
                <a:spcPts val="0"/>
              </a:spcAft>
              <a:buClrTx/>
              <a:buSzTx/>
              <a:buNone/>
              <a:tabLst/>
              <a:defRPr/>
            </a:pPr>
            <a:r>
              <a:rPr kumimoji="0" lang="en-GB" sz="2000" b="1" i="0" u="sng" strike="noStrike" kern="1200" cap="none" spc="0" normalizeH="0" baseline="0" noProof="0" dirty="0">
                <a:ln>
                  <a:noFill/>
                </a:ln>
                <a:solidFill>
                  <a:schemeClr val="accent1"/>
                </a:solidFill>
                <a:effectLst/>
                <a:uLnTx/>
                <a:uFillTx/>
                <a:ea typeface="+mn-ea"/>
                <a:cs typeface="Arial" panose="020B0604020202020204" pitchFamily="34" charset="0"/>
              </a:rPr>
              <a:t>3.K-Nearest Neighbour(K-NN)</a:t>
            </a:r>
            <a:r>
              <a:rPr kumimoji="0" lang="en-GB" sz="2000" b="0" i="0" u="none" strike="noStrike" kern="1200" cap="none" spc="0" normalizeH="0" baseline="0" noProof="0" dirty="0">
                <a:ln>
                  <a:noFill/>
                </a:ln>
                <a:solidFill>
                  <a:schemeClr val="accent1"/>
                </a:solidFill>
                <a:effectLst/>
                <a:uLnTx/>
                <a:uFillTx/>
                <a:ea typeface="+mn-ea"/>
                <a:cs typeface="Arial" panose="020B0604020202020204" pitchFamily="34" charset="0"/>
              </a:rPr>
              <a:t> </a:t>
            </a:r>
            <a:r>
              <a:rPr kumimoji="0" lang="en-GB" sz="2000" b="0" i="0" u="none" strike="noStrike" kern="1200" cap="none" spc="0" normalizeH="0" baseline="0" noProof="0" dirty="0">
                <a:ln>
                  <a:noFill/>
                </a:ln>
                <a:effectLst/>
                <a:uLnTx/>
                <a:uFillTx/>
                <a:ea typeface="+mn-ea"/>
                <a:cs typeface="Arial" panose="020B0604020202020204" pitchFamily="34" charset="0"/>
              </a:rPr>
              <a:t>is a non-parametric</a:t>
            </a:r>
            <a:r>
              <a:rPr kumimoji="0" lang="en-GB" sz="2000" b="1" i="0" u="none" strike="noStrike" kern="1200" cap="none" spc="0" normalizeH="0" baseline="0" noProof="0" dirty="0">
                <a:ln>
                  <a:noFill/>
                </a:ln>
                <a:effectLst/>
                <a:uLnTx/>
                <a:uFillTx/>
                <a:ea typeface="+mn-ea"/>
                <a:cs typeface="Arial" panose="020B0604020202020204" pitchFamily="34" charset="0"/>
              </a:rPr>
              <a:t>, </a:t>
            </a:r>
            <a:r>
              <a:rPr kumimoji="0" lang="en-GB" sz="2000" b="0" i="0" u="none" strike="noStrike" kern="1200" cap="none" spc="0" normalizeH="0" baseline="0" noProof="0" dirty="0">
                <a:ln>
                  <a:noFill/>
                </a:ln>
                <a:effectLst/>
                <a:uLnTx/>
                <a:uFillTx/>
                <a:ea typeface="+mn-ea"/>
                <a:cs typeface="Arial" panose="020B0604020202020204" pitchFamily="34" charset="0"/>
              </a:rPr>
              <a:t>lazy learning algorithm. It classifies new cases based on a similarity measure (i.e., distance functions).In this project, I have used  K=</a:t>
            </a:r>
            <a:r>
              <a:rPr lang="en-GB" sz="2000" dirty="0">
                <a:cs typeface="Arial" panose="020B0604020202020204" pitchFamily="34" charset="0"/>
              </a:rPr>
              <a:t>14</a:t>
            </a:r>
            <a:r>
              <a:rPr kumimoji="0" lang="en-GB" sz="2000" b="0" i="0" u="none" strike="noStrike" kern="1200" cap="none" spc="0" normalizeH="0" baseline="0" noProof="0" dirty="0">
                <a:ln>
                  <a:noFill/>
                </a:ln>
                <a:effectLst/>
                <a:uLnTx/>
                <a:uFillTx/>
                <a:ea typeface="+mn-ea"/>
                <a:cs typeface="Arial" panose="020B0604020202020204" pitchFamily="34" charset="0"/>
              </a:rPr>
              <a:t>.</a:t>
            </a: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n-GB" sz="2000" b="1" i="0" u="none" strike="noStrike" kern="1200" cap="none" spc="0" normalizeH="0" baseline="0" noProof="0" dirty="0">
                <a:ln>
                  <a:noFill/>
                </a:ln>
                <a:solidFill>
                  <a:schemeClr val="accent1"/>
                </a:solidFill>
                <a:effectLst/>
                <a:uLnTx/>
                <a:uFillTx/>
                <a:ea typeface="+mn-ea"/>
                <a:cs typeface="Arial" panose="020B0604020202020204" pitchFamily="34" charset="0"/>
              </a:rPr>
              <a:t>4.</a:t>
            </a:r>
            <a:r>
              <a:rPr kumimoji="0" lang="en-GB" sz="2000" b="1" i="0" u="sng" strike="noStrike" kern="1200" cap="none" spc="0" normalizeH="0" baseline="0" noProof="0" dirty="0">
                <a:ln>
                  <a:noFill/>
                </a:ln>
                <a:solidFill>
                  <a:schemeClr val="accent1"/>
                </a:solidFill>
                <a:effectLst/>
                <a:uLnTx/>
                <a:uFillTx/>
                <a:ea typeface="+mn-ea"/>
                <a:cs typeface="Arial" panose="020B0604020202020204" pitchFamily="34" charset="0"/>
              </a:rPr>
              <a:t>Decision trees </a:t>
            </a:r>
            <a:r>
              <a:rPr kumimoji="0" lang="en-GB" sz="2000" b="0" i="0" u="none" strike="noStrike" kern="1200" cap="none" spc="0" normalizeH="0" baseline="0" noProof="0" dirty="0">
                <a:ln>
                  <a:noFill/>
                </a:ln>
                <a:effectLst/>
                <a:uLnTx/>
                <a:uFillTx/>
                <a:ea typeface="+mn-ea"/>
                <a:cs typeface="Arial" panose="020B0604020202020204" pitchFamily="34" charset="0"/>
              </a:rPr>
              <a:t>classify the examples by sorting them down the tree from the root to some leaf/terminal node, with the leaf/terminal node providing the classification of the example. Each node in the tree acts as a test case for some attribute, and each edge descending from the node corresponds to the possible answers to the test case. This process is recursive in nature and is repeated for every subtree rooted at the new node. </a:t>
            </a:r>
            <a:r>
              <a:rPr lang="en-GB" sz="2000" dirty="0">
                <a:cs typeface="Arial" panose="020B0604020202020204" pitchFamily="34" charset="0"/>
              </a:rPr>
              <a:t>In this project , I have used criterion as entropy, maximum depth=4 and maximum leaf nodes=10.</a:t>
            </a:r>
            <a:endParaRPr kumimoji="0" lang="en-GB" sz="2000" b="0" i="0" u="none" strike="noStrike" kern="1200" cap="none" spc="0" normalizeH="0" baseline="0" noProof="0" dirty="0">
              <a:ln>
                <a:noFill/>
              </a:ln>
              <a:effectLst/>
              <a:uLnTx/>
              <a:uFillTx/>
              <a:ea typeface="+mn-ea"/>
              <a:cs typeface="Arial" panose="020B0604020202020204" pitchFamily="34" charset="0"/>
            </a:endParaRP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effectLst/>
              <a:uLnTx/>
              <a:uFillTx/>
              <a:ea typeface="+mn-ea"/>
              <a:cs typeface="Arial" panose="020B0604020202020204" pitchFamily="34" charset="0"/>
            </a:endParaRPr>
          </a:p>
          <a:p>
            <a:endParaRPr lang="en-GB" sz="1100" dirty="0"/>
          </a:p>
        </p:txBody>
      </p:sp>
      <p:sp>
        <p:nvSpPr>
          <p:cNvPr id="36"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1084565"/>
      </p:ext>
    </p:extLst>
  </p:cSld>
  <p:clrMapOvr>
    <a:masterClrMapping/>
  </p:clrMapOvr>
  <p:transition advTm="52000">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549B31-C118-4100-B8BB-CE24ACB7D1BE}"/>
              </a:ext>
            </a:extLst>
          </p:cNvPr>
          <p:cNvSpPr>
            <a:spLocks noGrp="1"/>
          </p:cNvSpPr>
          <p:nvPr>
            <p:ph type="title"/>
          </p:nvPr>
        </p:nvSpPr>
        <p:spPr>
          <a:xfrm>
            <a:off x="914401" y="0"/>
            <a:ext cx="7116415" cy="1021948"/>
          </a:xfrm>
        </p:spPr>
        <p:txBody>
          <a:bodyPr anchor="b">
            <a:normAutofit/>
          </a:bodyPr>
          <a:lstStyle/>
          <a:p>
            <a:pPr algn="r"/>
            <a:r>
              <a:rPr kumimoji="0" lang="en-GB" sz="3600" b="1" i="0" u="sng" strike="noStrike" kern="1200" cap="none" spc="0" normalizeH="0" baseline="0" noProof="0" dirty="0">
                <a:ln>
                  <a:noFill/>
                </a:ln>
                <a:solidFill>
                  <a:srgbClr val="0070C0"/>
                </a:solidFill>
                <a:effectLst/>
                <a:uLnTx/>
                <a:uFillTx/>
                <a:ea typeface="+mn-ea"/>
                <a:cs typeface="Arial" panose="020B0604020202020204" pitchFamily="34" charset="0"/>
              </a:rPr>
              <a:t>Dataset Description</a:t>
            </a:r>
            <a:endParaRPr lang="en-GB" sz="3600" b="1" u="sng" dirty="0">
              <a:solidFill>
                <a:srgbClr val="0070C0"/>
              </a:solidFill>
              <a:cs typeface="Arial" panose="020B0604020202020204" pitchFamily="34" charset="0"/>
            </a:endParaRPr>
          </a:p>
        </p:txBody>
      </p:sp>
      <p:sp>
        <p:nvSpPr>
          <p:cNvPr id="3" name="Content Placeholder 2">
            <a:extLst>
              <a:ext uri="{FF2B5EF4-FFF2-40B4-BE49-F238E27FC236}">
                <a16:creationId xmlns:a16="http://schemas.microsoft.com/office/drawing/2014/main" id="{2EA345ED-43AF-4FE0-B89C-EF315DEBD91A}"/>
              </a:ext>
            </a:extLst>
          </p:cNvPr>
          <p:cNvSpPr>
            <a:spLocks noGrp="1"/>
          </p:cNvSpPr>
          <p:nvPr>
            <p:ph idx="1"/>
          </p:nvPr>
        </p:nvSpPr>
        <p:spPr>
          <a:xfrm>
            <a:off x="92766" y="1021948"/>
            <a:ext cx="6838122" cy="5378424"/>
          </a:xfrm>
        </p:spPr>
        <p:txBody>
          <a:bodyPr anchor="t">
            <a:normAutofit fontScale="92500" lnSpcReduction="20000"/>
          </a:bodyPr>
          <a:lstStyle/>
          <a:p>
            <a:pPr marL="0" marR="0" lvl="0" indent="0" defTabSz="914400" rtl="0" eaLnBrk="1" fontAlgn="auto" latinLnBrk="0" hangingPunct="1">
              <a:spcBef>
                <a:spcPts val="1000"/>
              </a:spcBef>
              <a:spcAft>
                <a:spcPts val="0"/>
              </a:spcAft>
              <a:buClrTx/>
              <a:buSzTx/>
              <a:buNone/>
              <a:tabLst/>
              <a:defRPr/>
            </a:pPr>
            <a:endParaRPr kumimoji="0" lang="en-GB" sz="2400"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a:p>
            <a:pPr>
              <a:defRPr/>
            </a:pPr>
            <a:r>
              <a:rPr kumimoji="0" lang="en-GB" sz="1700" b="0" i="0" u="none" strike="noStrike" kern="1200" cap="none" spc="0" normalizeH="0" baseline="0" noProof="0" dirty="0">
                <a:ln>
                  <a:noFill/>
                </a:ln>
                <a:effectLst/>
                <a:uLnTx/>
                <a:uFillTx/>
                <a:cs typeface="Arial" panose="020B0604020202020204" pitchFamily="34" charset="0"/>
              </a:rPr>
              <a:t>The dataset contains anonymized data from Hospital Sírio-Libanês, São Paulo and Brasilia. </a:t>
            </a:r>
          </a:p>
          <a:p>
            <a:pPr marL="0" indent="0">
              <a:buNone/>
              <a:defRPr/>
            </a:pPr>
            <a:r>
              <a:rPr kumimoji="0" lang="en-GB" sz="1700" b="0" i="0" u="none" strike="noStrike" kern="1200" cap="none" spc="0" normalizeH="0" baseline="0" noProof="0" dirty="0">
                <a:ln>
                  <a:noFill/>
                </a:ln>
                <a:effectLst/>
                <a:uLnTx/>
                <a:uFillTx/>
                <a:cs typeface="Arial" panose="020B0604020202020204" pitchFamily="34" charset="0"/>
              </a:rPr>
              <a:t>   </a:t>
            </a:r>
            <a:r>
              <a:rPr kumimoji="0" lang="en-GB" sz="1700" b="0" i="0" u="sng" strike="noStrike" kern="1200" cap="none" spc="0" normalizeH="0" baseline="0" noProof="0" dirty="0">
                <a:ln>
                  <a:noFill/>
                </a:ln>
                <a:solidFill>
                  <a:prstClr val="black"/>
                </a:solidFill>
                <a:effectLst/>
                <a:uLnTx/>
                <a:uFillTx/>
                <a:latin typeface="Arial" panose="020B0604020202020204"/>
                <a:ea typeface="+mn-ea"/>
                <a:cs typeface="Arial" panose="020B0604020202020204" pitchFamily="34" charset="0"/>
                <a:hlinkClick r:id="rId2"/>
              </a:rPr>
              <a:t> https://www.kaggle.com/S%C3%ADrio-Libanes/covid19</a:t>
            </a:r>
            <a:r>
              <a:rPr kumimoji="0" lang="en-GB" sz="1700" b="0" i="0" u="sng" strike="noStrike" kern="1200" cap="none" spc="0" normalizeH="0" baseline="0" noProof="0" dirty="0">
                <a:ln>
                  <a:noFill/>
                </a:ln>
                <a:solidFill>
                  <a:prstClr val="black"/>
                </a:solidFill>
                <a:effectLst/>
                <a:uLnTx/>
                <a:uFillTx/>
                <a:latin typeface="Arial" panose="020B0604020202020204"/>
                <a:ea typeface="+mn-ea"/>
                <a:cs typeface="Arial" panose="020B0604020202020204" pitchFamily="34" charset="0"/>
              </a:rPr>
              <a:t>.</a:t>
            </a:r>
            <a:endParaRPr kumimoji="0" lang="en-GB" sz="1700" b="0" i="0" u="none" strike="noStrike" kern="1200" cap="none" spc="0" normalizeH="0" baseline="0" noProof="0" dirty="0">
              <a:ln>
                <a:noFill/>
              </a:ln>
              <a:effectLst/>
              <a:uLnTx/>
              <a:uFillTx/>
              <a:cs typeface="Arial" panose="020B0604020202020204" pitchFamily="34" charset="0"/>
            </a:endParaRPr>
          </a:p>
          <a:p>
            <a:pPr>
              <a:defRPr/>
            </a:pPr>
            <a:r>
              <a:rPr kumimoji="0" lang="en-GB" sz="1700" b="0" i="0" u="none" strike="noStrike" kern="1200" cap="none" spc="0" normalizeH="0" baseline="0" noProof="0" dirty="0">
                <a:ln>
                  <a:noFill/>
                </a:ln>
                <a:effectLst/>
                <a:uLnTx/>
                <a:uFillTx/>
                <a:cs typeface="Arial" panose="020B0604020202020204" pitchFamily="34" charset="0"/>
              </a:rPr>
              <a:t>This a high dimension  dataset with 1925 rows and  231 columns.</a:t>
            </a:r>
          </a:p>
          <a:p>
            <a:r>
              <a:rPr lang="en-GB" sz="1700" dirty="0">
                <a:cs typeface="Arial" panose="020B0604020202020204" pitchFamily="34" charset="0"/>
              </a:rPr>
              <a:t>Data contains clinical details of  patients in time-window format. There are 5 windows for each patient i.e. 0-2, 2-4, 4-6, 6-12, 12+ hours according to the admission in hospital. </a:t>
            </a:r>
          </a:p>
          <a:p>
            <a:r>
              <a:rPr lang="en-GB" sz="1700" dirty="0">
                <a:cs typeface="Arial" panose="020B0604020202020204" pitchFamily="34" charset="0"/>
              </a:rPr>
              <a:t>The dataset is divided into the following categories:</a:t>
            </a:r>
          </a:p>
          <a:p>
            <a:pPr marL="0" indent="0">
              <a:buNone/>
            </a:pPr>
            <a:r>
              <a:rPr lang="en-GB" sz="1700" b="1" dirty="0">
                <a:cs typeface="Arial" panose="020B0604020202020204" pitchFamily="34" charset="0"/>
              </a:rPr>
              <a:t>        </a:t>
            </a:r>
            <a:r>
              <a:rPr lang="en-GB" sz="1700" b="1" dirty="0">
                <a:solidFill>
                  <a:schemeClr val="accent1"/>
                </a:solidFill>
                <a:cs typeface="Arial" panose="020B0604020202020204" pitchFamily="34" charset="0"/>
              </a:rPr>
              <a:t>1.Patient demographic information:</a:t>
            </a:r>
            <a:r>
              <a:rPr lang="en-GB" sz="1700" dirty="0">
                <a:cs typeface="Arial" panose="020B0604020202020204" pitchFamily="34" charset="0"/>
              </a:rPr>
              <a:t> Age above 65, Gender</a:t>
            </a:r>
          </a:p>
          <a:p>
            <a:pPr marL="0" indent="0">
              <a:buNone/>
            </a:pPr>
            <a:r>
              <a:rPr lang="en-GB" sz="1700" dirty="0">
                <a:cs typeface="Arial" panose="020B0604020202020204" pitchFamily="34" charset="0"/>
              </a:rPr>
              <a:t>           </a:t>
            </a:r>
            <a:r>
              <a:rPr kumimoji="0" lang="en-GB" sz="1700" b="0" i="0" u="none" strike="noStrike" kern="1200" cap="none" spc="0" normalizeH="0" baseline="0" noProof="0" dirty="0">
                <a:ln>
                  <a:noFill/>
                </a:ln>
                <a:solidFill>
                  <a:prstClr val="black"/>
                </a:solidFill>
                <a:effectLst/>
                <a:uLnTx/>
                <a:uFillTx/>
                <a:ea typeface="+mn-ea"/>
                <a:cs typeface="Arial" panose="020B0604020202020204" pitchFamily="34" charset="0"/>
              </a:rPr>
              <a:t>and Age Percentile .</a:t>
            </a:r>
            <a:endParaRPr lang="en-GB" sz="1700" dirty="0">
              <a:cs typeface="Arial" panose="020B0604020202020204" pitchFamily="34" charset="0"/>
            </a:endParaRPr>
          </a:p>
          <a:p>
            <a:pPr marL="0" indent="0">
              <a:buNone/>
            </a:pPr>
            <a:r>
              <a:rPr lang="en-GB" sz="1700" b="1" dirty="0">
                <a:solidFill>
                  <a:schemeClr val="accent1"/>
                </a:solidFill>
                <a:cs typeface="Arial" panose="020B0604020202020204" pitchFamily="34" charset="0"/>
              </a:rPr>
              <a:t>        2.Past Comorbidities: </a:t>
            </a:r>
            <a:r>
              <a:rPr lang="en-GB" sz="1700" dirty="0">
                <a:cs typeface="Arial" panose="020B0604020202020204" pitchFamily="34" charset="0"/>
              </a:rPr>
              <a:t>Anonymized Disease Groupings1-6, </a:t>
            </a:r>
          </a:p>
          <a:p>
            <a:pPr marL="0" indent="0">
              <a:buNone/>
            </a:pPr>
            <a:r>
              <a:rPr lang="en-GB" sz="1700" dirty="0">
                <a:cs typeface="Arial" panose="020B0604020202020204" pitchFamily="34" charset="0"/>
              </a:rPr>
              <a:t>           </a:t>
            </a:r>
            <a:r>
              <a:rPr kumimoji="0" lang="en-GB" sz="1700" b="0" i="0" u="none" strike="noStrike" kern="1200" cap="none" spc="0" normalizeH="0" baseline="0" noProof="0" dirty="0">
                <a:ln>
                  <a:noFill/>
                </a:ln>
                <a:solidFill>
                  <a:prstClr val="black"/>
                </a:solidFill>
                <a:effectLst/>
                <a:uLnTx/>
                <a:uFillTx/>
                <a:cs typeface="Arial" panose="020B0604020202020204" pitchFamily="34" charset="0"/>
              </a:rPr>
              <a:t>Hypertension, </a:t>
            </a:r>
            <a:r>
              <a:rPr kumimoji="0" lang="en-GB" sz="1700" b="0" i="0" u="none" strike="noStrike" kern="1200" cap="none" spc="0" normalizeH="0" baseline="0" noProof="0" dirty="0">
                <a:ln>
                  <a:noFill/>
                </a:ln>
                <a:effectLst/>
                <a:uLnTx/>
                <a:uFillTx/>
                <a:cs typeface="Arial" panose="020B0604020202020204" pitchFamily="34" charset="0"/>
              </a:rPr>
              <a:t>Immunosuppressed, 6 other confidential</a:t>
            </a:r>
          </a:p>
          <a:p>
            <a:pPr marL="0" indent="0">
              <a:buNone/>
            </a:pPr>
            <a:r>
              <a:rPr lang="en-GB" sz="1700" dirty="0">
                <a:cs typeface="Arial" panose="020B0604020202020204" pitchFamily="34" charset="0"/>
              </a:rPr>
              <a:t>           </a:t>
            </a:r>
            <a:r>
              <a:rPr kumimoji="0" lang="en-GB" sz="1700" b="0" i="0" u="none" strike="noStrike" kern="1200" cap="none" spc="0" normalizeH="0" baseline="0" noProof="0" dirty="0">
                <a:ln>
                  <a:noFill/>
                </a:ln>
                <a:solidFill>
                  <a:prstClr val="black"/>
                </a:solidFill>
                <a:effectLst/>
                <a:uLnTx/>
                <a:uFillTx/>
                <a:ea typeface="+mn-ea"/>
                <a:cs typeface="Arial" panose="020B0604020202020204" pitchFamily="34" charset="0"/>
              </a:rPr>
              <a:t>groupings.</a:t>
            </a:r>
            <a:endParaRPr lang="en-GB" sz="1700" dirty="0">
              <a:cs typeface="Arial" panose="020B0604020202020204" pitchFamily="34" charset="0"/>
            </a:endParaRPr>
          </a:p>
          <a:p>
            <a:pPr marL="0" indent="0">
              <a:buNone/>
            </a:pPr>
            <a:r>
              <a:rPr lang="en-GB" sz="1700" b="1" dirty="0">
                <a:solidFill>
                  <a:schemeClr val="accent1"/>
                </a:solidFill>
                <a:cs typeface="Arial" panose="020B0604020202020204" pitchFamily="34" charset="0"/>
              </a:rPr>
              <a:t>        3.Blood results: </a:t>
            </a:r>
            <a:r>
              <a:rPr lang="en-GB" sz="1700" dirty="0">
                <a:cs typeface="Arial" panose="020B0604020202020204" pitchFamily="34" charset="0"/>
              </a:rPr>
              <a:t>Albumin, Calcium, Glucose, Haemoglobin, </a:t>
            </a:r>
          </a:p>
          <a:p>
            <a:pPr marL="0" indent="0">
              <a:buNone/>
            </a:pPr>
            <a:r>
              <a:rPr lang="en-GB" sz="1700" dirty="0">
                <a:cs typeface="Arial" panose="020B0604020202020204" pitchFamily="34" charset="0"/>
              </a:rPr>
              <a:t>            </a:t>
            </a:r>
            <a:r>
              <a:rPr kumimoji="0" lang="en-GB" sz="1700" b="0" i="0" u="none" strike="noStrike" kern="1200" cap="none" spc="0" normalizeH="0" baseline="0" noProof="0" dirty="0">
                <a:ln>
                  <a:noFill/>
                </a:ln>
                <a:solidFill>
                  <a:prstClr val="black"/>
                </a:solidFill>
                <a:effectLst/>
                <a:uLnTx/>
                <a:uFillTx/>
                <a:ea typeface="+mn-ea"/>
                <a:cs typeface="Arial" panose="020B0604020202020204" pitchFamily="34" charset="0"/>
              </a:rPr>
              <a:t>Sodium, Urea, Platelets, etc</a:t>
            </a:r>
            <a:r>
              <a:rPr lang="en-GB" sz="1700" dirty="0">
                <a:cs typeface="Arial" panose="020B0604020202020204" pitchFamily="34" charset="0"/>
              </a:rPr>
              <a:t>   </a:t>
            </a:r>
          </a:p>
          <a:p>
            <a:pPr marL="0" indent="0">
              <a:buNone/>
            </a:pPr>
            <a:r>
              <a:rPr lang="en-GB" sz="1700" b="1" dirty="0">
                <a:solidFill>
                  <a:schemeClr val="accent1"/>
                </a:solidFill>
                <a:cs typeface="Arial" panose="020B0604020202020204" pitchFamily="34" charset="0"/>
              </a:rPr>
              <a:t>        4.Vital signs:  </a:t>
            </a:r>
            <a:r>
              <a:rPr lang="en-GB" sz="1700" dirty="0">
                <a:cs typeface="Arial" panose="020B0604020202020204" pitchFamily="34" charset="0"/>
              </a:rPr>
              <a:t>Blood Pressure, Heart rate, Respiratory rate, </a:t>
            </a:r>
          </a:p>
          <a:p>
            <a:pPr marL="0" indent="0">
              <a:buNone/>
            </a:pPr>
            <a:r>
              <a:rPr lang="en-GB" sz="1700" dirty="0">
                <a:cs typeface="Arial" panose="020B0604020202020204" pitchFamily="34" charset="0"/>
              </a:rPr>
              <a:t>              </a:t>
            </a:r>
            <a:r>
              <a:rPr kumimoji="0" lang="en-GB" sz="1700" b="0" i="0" u="none" strike="noStrike" kern="1200" cap="none" spc="0" normalizeH="0" baseline="0" noProof="0" dirty="0">
                <a:ln>
                  <a:noFill/>
                </a:ln>
                <a:effectLst/>
                <a:uLnTx/>
                <a:uFillTx/>
                <a:cs typeface="Arial" panose="020B0604020202020204" pitchFamily="34" charset="0"/>
              </a:rPr>
              <a:t>Temperature, Oxygen saturation.</a:t>
            </a:r>
            <a:endParaRPr lang="en-GB" sz="1700" dirty="0">
              <a:cs typeface="Arial" panose="020B0604020202020204" pitchFamily="34" charset="0"/>
            </a:endParaRPr>
          </a:p>
          <a:p>
            <a:pPr marL="0" indent="0" algn="r">
              <a:buNone/>
            </a:pPr>
            <a:endParaRPr lang="en-GB" sz="800" dirty="0">
              <a:latin typeface="Arial" panose="020B060402020202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8E836CB8-45EC-441C-818F-E5055D4196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888" y="1252025"/>
            <a:ext cx="5022574" cy="4923488"/>
          </a:xfrm>
          <a:prstGeom prst="rect">
            <a:avLst/>
          </a:prstGeom>
        </p:spPr>
      </p:pic>
      <p:sp>
        <p:nvSpPr>
          <p:cNvPr id="27" name="Rectangle 26">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7603713"/>
      </p:ext>
    </p:extLst>
  </p:cSld>
  <p:clrMapOvr>
    <a:masterClrMapping/>
  </p:clrMapOvr>
  <mc:AlternateContent xmlns:mc="http://schemas.openxmlformats.org/markup-compatibility/2006" xmlns:p14="http://schemas.microsoft.com/office/powerpoint/2010/main">
    <mc:Choice Requires="p14">
      <p:transition p14:dur="0" advTm="52000"/>
    </mc:Choice>
    <mc:Fallback xmlns="">
      <p:transition advTm="52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83280-E255-4AF3-81D5-D727500B4931}"/>
              </a:ext>
            </a:extLst>
          </p:cNvPr>
          <p:cNvSpPr>
            <a:spLocks noGrp="1"/>
          </p:cNvSpPr>
          <p:nvPr>
            <p:ph type="title"/>
          </p:nvPr>
        </p:nvSpPr>
        <p:spPr>
          <a:xfrm>
            <a:off x="990621" y="0"/>
            <a:ext cx="10856821" cy="794703"/>
          </a:xfrm>
        </p:spPr>
        <p:txBody>
          <a:bodyPr anchor="b">
            <a:normAutofit/>
          </a:bodyPr>
          <a:lstStyle/>
          <a:p>
            <a:pPr algn="ctr"/>
            <a:r>
              <a:rPr kumimoji="0" lang="en-GB" sz="3600" b="1" i="0" u="sng" strike="noStrike" kern="1200" cap="none" spc="0" normalizeH="0" baseline="0" noProof="0" dirty="0">
                <a:ln>
                  <a:noFill/>
                </a:ln>
                <a:solidFill>
                  <a:srgbClr val="0070C0"/>
                </a:solidFill>
                <a:effectLst/>
                <a:uLnTx/>
                <a:uFillTx/>
                <a:ea typeface="+mn-ea"/>
                <a:cs typeface="Arial" panose="020B0604020202020204" pitchFamily="34" charset="0"/>
              </a:rPr>
              <a:t>Data  Cleaning and Pre-processing</a:t>
            </a:r>
            <a:endParaRPr lang="en-GB" sz="3600" b="1" u="sng" dirty="0">
              <a:solidFill>
                <a:srgbClr val="0070C0"/>
              </a:solidFill>
              <a:cs typeface="Arial" panose="020B0604020202020204" pitchFamily="34" charset="0"/>
            </a:endParaRPr>
          </a:p>
        </p:txBody>
      </p:sp>
      <p:sp>
        <p:nvSpPr>
          <p:cNvPr id="7" name="Content Placeholder 6">
            <a:extLst>
              <a:ext uri="{FF2B5EF4-FFF2-40B4-BE49-F238E27FC236}">
                <a16:creationId xmlns:a16="http://schemas.microsoft.com/office/drawing/2014/main" id="{A8CFE25F-103D-4EFB-A6DF-C64F6C1E0CF7}"/>
              </a:ext>
            </a:extLst>
          </p:cNvPr>
          <p:cNvSpPr>
            <a:spLocks noGrp="1"/>
          </p:cNvSpPr>
          <p:nvPr>
            <p:ph idx="1"/>
          </p:nvPr>
        </p:nvSpPr>
        <p:spPr>
          <a:xfrm>
            <a:off x="715618" y="1019989"/>
            <a:ext cx="5502302" cy="5380383"/>
          </a:xfrm>
        </p:spPr>
        <p:txBody>
          <a:bodyPr>
            <a:noAutofit/>
          </a:bodyPr>
          <a:lstStyle/>
          <a:p>
            <a:pPr>
              <a:defRPr/>
            </a:pPr>
            <a:r>
              <a:rPr kumimoji="0" lang="en-GB" sz="1800" b="0" i="0" u="none" strike="noStrike" kern="1200" cap="none" spc="0" normalizeH="0" baseline="0" noProof="0" dirty="0">
                <a:ln>
                  <a:noFill/>
                </a:ln>
                <a:solidFill>
                  <a:prstClr val="black"/>
                </a:solidFill>
                <a:effectLst/>
                <a:uLnTx/>
                <a:uFillTx/>
                <a:cs typeface="Arial" panose="020B0604020202020204" pitchFamily="34" charset="0"/>
              </a:rPr>
              <a:t>This  dataset has 1925 rows and  231 columns.</a:t>
            </a:r>
          </a:p>
          <a:p>
            <a:r>
              <a:rPr lang="en-GB" sz="1800" dirty="0">
                <a:cs typeface="Arial" panose="020B0604020202020204" pitchFamily="34" charset="0"/>
              </a:rPr>
              <a:t>Data was read in pandas data frame  in excel.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cs typeface="Arial" panose="020B0604020202020204" pitchFamily="34" charset="0"/>
              </a:rPr>
              <a:t>There are 54 features in the dataset.</a:t>
            </a:r>
          </a:p>
          <a:p>
            <a:pPr>
              <a:defRPr/>
            </a:pPr>
            <a:r>
              <a:rPr kumimoji="0" lang="en-GB" sz="1800" b="0" i="0" u="none" strike="noStrike" kern="1200" cap="none" spc="0" normalizeH="0" baseline="0" noProof="0" dirty="0">
                <a:ln>
                  <a:noFill/>
                </a:ln>
                <a:solidFill>
                  <a:prstClr val="black"/>
                </a:solidFill>
                <a:effectLst/>
                <a:uLnTx/>
                <a:uFillTx/>
                <a:cs typeface="Arial" panose="020B0604020202020204" pitchFamily="34" charset="0"/>
              </a:rPr>
              <a:t>The Dataset  is cleaned and scaled by column according to Min Max Scaler to fit between -1 and 1,so we didn't have to scale or normalize the data.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800" dirty="0">
                <a:solidFill>
                  <a:prstClr val="black"/>
                </a:solidFill>
                <a:cs typeface="Arial" panose="020B0604020202020204" pitchFamily="34" charset="0"/>
              </a:rPr>
              <a:t>A few columns had missing values, which have been imputed using the mean of values of all  windows of the patient.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cs typeface="Arial" panose="020B0604020202020204" pitchFamily="34" charset="0"/>
              </a:rPr>
              <a:t>Time Window and Age Percentile </a:t>
            </a:r>
            <a:r>
              <a:rPr lang="en-GB" sz="1800" dirty="0">
                <a:solidFill>
                  <a:prstClr val="black"/>
                </a:solidFill>
                <a:cs typeface="Arial" panose="020B0604020202020204" pitchFamily="34" charset="0"/>
              </a:rPr>
              <a:t>columns were of type string, so I performed One Hot Encoding on them ,so I can use the machine learning algorithms.</a:t>
            </a:r>
            <a:endParaRPr kumimoji="0" lang="en-GB" sz="1800" b="0" i="0" u="none" strike="noStrike" kern="1200" cap="none" spc="0" normalizeH="0" baseline="0" noProof="0" dirty="0">
              <a:ln>
                <a:noFill/>
              </a:ln>
              <a:solidFill>
                <a:prstClr val="black"/>
              </a:solidFill>
              <a:effectLst/>
              <a:uLnTx/>
              <a:uFillTx/>
              <a:cs typeface="Arial" panose="020B0604020202020204"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800" dirty="0">
                <a:cs typeface="Arial" panose="020B0604020202020204" pitchFamily="34" charset="0"/>
              </a:rPr>
              <a:t>The  figures show:</a:t>
            </a:r>
          </a:p>
          <a:p>
            <a:pPr marL="0" indent="0">
              <a:buNone/>
            </a:pPr>
            <a:r>
              <a:rPr lang="en-GB" sz="1800" dirty="0">
                <a:cs typeface="Arial" panose="020B0604020202020204" pitchFamily="34" charset="0"/>
              </a:rPr>
              <a:t>         1. the dataset </a:t>
            </a:r>
          </a:p>
          <a:p>
            <a:pPr marL="0" indent="0">
              <a:buNone/>
            </a:pPr>
            <a:r>
              <a:rPr lang="en-GB" sz="1800" dirty="0">
                <a:cs typeface="Arial" panose="020B0604020202020204" pitchFamily="34" charset="0"/>
              </a:rPr>
              <a:t>         2. the Statistical summary of the dataset.</a:t>
            </a:r>
          </a:p>
        </p:txBody>
      </p:sp>
      <p:pic>
        <p:nvPicPr>
          <p:cNvPr id="11" name="Picture 10" descr="Table&#10;&#10;Description automatically generated">
            <a:extLst>
              <a:ext uri="{FF2B5EF4-FFF2-40B4-BE49-F238E27FC236}">
                <a16:creationId xmlns:a16="http://schemas.microsoft.com/office/drawing/2014/main" id="{09E8D760-A516-4BC6-B686-5D214F299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839" y="3812819"/>
            <a:ext cx="5814239" cy="2438785"/>
          </a:xfrm>
          <a:prstGeom prst="rect">
            <a:avLst/>
          </a:prstGeom>
        </p:spPr>
      </p:pic>
      <p:pic>
        <p:nvPicPr>
          <p:cNvPr id="9" name="Picture 8" descr="Table&#10;&#10;Description automatically generated with medium confidence">
            <a:extLst>
              <a:ext uri="{FF2B5EF4-FFF2-40B4-BE49-F238E27FC236}">
                <a16:creationId xmlns:a16="http://schemas.microsoft.com/office/drawing/2014/main" id="{87FB72FA-43AE-4955-80B8-44FC8F9DBC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839" y="1019989"/>
            <a:ext cx="5814239" cy="2643636"/>
          </a:xfrm>
          <a:prstGeom prst="rect">
            <a:avLst/>
          </a:prstGeom>
        </p:spPr>
      </p:pic>
      <p:sp>
        <p:nvSpPr>
          <p:cNvPr id="27" name="Rectangle 26">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2925488"/>
      </p:ext>
    </p:extLst>
  </p:cSld>
  <p:clrMapOvr>
    <a:masterClrMapping/>
  </p:clrMapOvr>
  <p:transition advTm="52000">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FC912E-CA70-405F-92EC-9614ECB1E4BE}"/>
              </a:ext>
            </a:extLst>
          </p:cNvPr>
          <p:cNvSpPr>
            <a:spLocks noGrp="1"/>
          </p:cNvSpPr>
          <p:nvPr>
            <p:ph type="title"/>
          </p:nvPr>
        </p:nvSpPr>
        <p:spPr>
          <a:xfrm>
            <a:off x="1136397" y="1"/>
            <a:ext cx="9688296" cy="980660"/>
          </a:xfrm>
        </p:spPr>
        <p:txBody>
          <a:bodyPr anchor="b">
            <a:normAutofit/>
          </a:bodyPr>
          <a:lstStyle/>
          <a:p>
            <a:pPr algn="ctr"/>
            <a:r>
              <a:rPr lang="en-GB" sz="4000" b="1" u="sng" dirty="0">
                <a:solidFill>
                  <a:schemeClr val="accent1"/>
                </a:solidFill>
                <a:cs typeface="Arial" panose="020B0604020202020204" pitchFamily="34" charset="0"/>
              </a:rPr>
              <a:t>Data Analysis and Visualization</a:t>
            </a:r>
          </a:p>
        </p:txBody>
      </p:sp>
      <p:sp>
        <p:nvSpPr>
          <p:cNvPr id="3" name="Content Placeholder 2">
            <a:extLst>
              <a:ext uri="{FF2B5EF4-FFF2-40B4-BE49-F238E27FC236}">
                <a16:creationId xmlns:a16="http://schemas.microsoft.com/office/drawing/2014/main" id="{9E46B3F9-6FAA-4296-BBD2-DE2D2D4889FE}"/>
              </a:ext>
            </a:extLst>
          </p:cNvPr>
          <p:cNvSpPr>
            <a:spLocks noGrp="1"/>
          </p:cNvSpPr>
          <p:nvPr>
            <p:ph idx="1"/>
          </p:nvPr>
        </p:nvSpPr>
        <p:spPr>
          <a:xfrm>
            <a:off x="1136397" y="1537252"/>
            <a:ext cx="9688296" cy="3763618"/>
          </a:xfrm>
        </p:spPr>
        <p:txBody>
          <a:bodyPr anchor="t">
            <a:normAutofit fontScale="92500" lnSpcReduction="20000"/>
          </a:bodyPr>
          <a:lstStyle/>
          <a:p>
            <a:pPr marL="0" indent="0">
              <a:buNone/>
            </a:pPr>
            <a:r>
              <a:rPr lang="en-GB" sz="2400" dirty="0">
                <a:cs typeface="Arial" panose="020B0604020202020204" pitchFamily="34" charset="0"/>
              </a:rPr>
              <a:t>Data was analysed on these categories of attributes: </a:t>
            </a:r>
          </a:p>
          <a:p>
            <a:pPr marL="457200" indent="-457200">
              <a:buFont typeface="+mj-lt"/>
              <a:buAutoNum type="arabicPeriod"/>
            </a:pPr>
            <a:r>
              <a:rPr lang="en-GB" sz="2400" dirty="0">
                <a:cs typeface="Arial" panose="020B0604020202020204" pitchFamily="34" charset="0"/>
              </a:rPr>
              <a:t>    Demographics,</a:t>
            </a:r>
          </a:p>
          <a:p>
            <a:pPr marL="457200" indent="-457200">
              <a:buFont typeface="+mj-lt"/>
              <a:buAutoNum type="arabicPeriod"/>
            </a:pPr>
            <a:r>
              <a:rPr lang="en-GB" sz="2400" dirty="0">
                <a:cs typeface="Arial" panose="020B0604020202020204" pitchFamily="34" charset="0"/>
              </a:rPr>
              <a:t>    previous Grouped Diseases (Comorbidities)</a:t>
            </a:r>
          </a:p>
          <a:p>
            <a:pPr marL="457200" indent="-457200">
              <a:buFont typeface="+mj-lt"/>
              <a:buAutoNum type="arabicPeriod"/>
            </a:pPr>
            <a:r>
              <a:rPr lang="en-GB" sz="2400" dirty="0">
                <a:cs typeface="Arial" panose="020B0604020202020204" pitchFamily="34" charset="0"/>
              </a:rPr>
              <a:t>    Blood Test Results</a:t>
            </a:r>
          </a:p>
          <a:p>
            <a:pPr marL="457200" indent="-457200">
              <a:buFont typeface="+mj-lt"/>
              <a:buAutoNum type="arabicPeriod"/>
            </a:pPr>
            <a:r>
              <a:rPr lang="en-GB" sz="2400" dirty="0">
                <a:cs typeface="Arial" panose="020B0604020202020204" pitchFamily="34" charset="0"/>
              </a:rPr>
              <a:t>    Vital signs</a:t>
            </a:r>
          </a:p>
          <a:p>
            <a:pPr marL="457200" indent="-457200">
              <a:buFont typeface="+mj-lt"/>
              <a:buAutoNum type="arabicPeriod"/>
            </a:pPr>
            <a:r>
              <a:rPr lang="en-GB" sz="2400" dirty="0">
                <a:cs typeface="Arial" panose="020B0604020202020204" pitchFamily="34" charset="0"/>
              </a:rPr>
              <a:t>    Patient event Window and ICU Admission Count</a:t>
            </a:r>
          </a:p>
          <a:p>
            <a:pPr marL="457200" indent="-457200">
              <a:buFont typeface="+mj-lt"/>
              <a:buAutoNum type="arabicPeriod"/>
            </a:pPr>
            <a:endParaRPr lang="en-GB" sz="2400" dirty="0">
              <a:cs typeface="Arial" panose="020B0604020202020204" pitchFamily="34" charset="0"/>
            </a:endParaRPr>
          </a:p>
          <a:p>
            <a:r>
              <a:rPr lang="en-GB" sz="2400" dirty="0">
                <a:cs typeface="Arial" panose="020B0604020202020204" pitchFamily="34" charset="0"/>
              </a:rPr>
              <a:t>I used Seaborn for plotting and visualization of the dataset.</a:t>
            </a:r>
          </a:p>
          <a:p>
            <a:r>
              <a:rPr lang="en-GB" sz="2400" dirty="0">
                <a:cs typeface="Arial" panose="020B0604020202020204" pitchFamily="34" charset="0"/>
              </a:rPr>
              <a:t>Plots like bar graphs, count plots, heatmaps etc. were used to understand the given data.</a:t>
            </a:r>
          </a:p>
          <a:p>
            <a:pPr marL="0" indent="0">
              <a:buNone/>
            </a:pPr>
            <a:endParaRPr lang="en-GB" sz="2400" dirty="0">
              <a:cs typeface="Arial" panose="020B0604020202020204" pitchFamily="34" charset="0"/>
            </a:endParaRPr>
          </a:p>
          <a:p>
            <a:endParaRPr lang="en-GB" sz="1600" dirty="0">
              <a:latin typeface="Arial" panose="020B0604020202020204" pitchFamily="34" charset="0"/>
              <a:cs typeface="Arial" panose="020B0604020202020204" pitchFamily="34" charset="0"/>
            </a:endParaRPr>
          </a:p>
          <a:p>
            <a:endParaRPr lang="en-GB" sz="11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1624688"/>
      </p:ext>
    </p:extLst>
  </p:cSld>
  <p:clrMapOvr>
    <a:masterClrMapping/>
  </p:clrMapOvr>
  <p:transition advTm="52000">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12172</TotalTime>
  <Words>2299</Words>
  <Application>Microsoft Office PowerPoint</Application>
  <PresentationFormat>Widescreen</PresentationFormat>
  <Paragraphs>165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Garamond</vt:lpstr>
      <vt:lpstr>Inter</vt:lpstr>
      <vt:lpstr>Office Theme</vt:lpstr>
      <vt:lpstr>Capstone Project   By Karishmaa Fernandes 20/3/2021</vt:lpstr>
      <vt:lpstr>Introduction</vt:lpstr>
      <vt:lpstr>Hypothesis</vt:lpstr>
      <vt:lpstr>Methodology</vt:lpstr>
      <vt:lpstr>Methodology</vt:lpstr>
      <vt:lpstr>Methodology</vt:lpstr>
      <vt:lpstr>Dataset Description</vt:lpstr>
      <vt:lpstr>Data  Cleaning and Pre-processing</vt:lpstr>
      <vt:lpstr>Data Analysis and Visualization</vt:lpstr>
      <vt:lpstr>Visualizations</vt:lpstr>
      <vt:lpstr>Visualizations</vt:lpstr>
      <vt:lpstr>Visualizations</vt:lpstr>
      <vt:lpstr>   Visualizations  </vt:lpstr>
      <vt:lpstr>Visualizations</vt:lpstr>
      <vt:lpstr>Organisational challenges</vt:lpstr>
      <vt:lpstr>Results</vt:lpstr>
      <vt:lpstr>Results</vt:lpstr>
      <vt:lpstr>Conclusion</vt:lpstr>
      <vt:lpstr>Follow - up Questions</vt:lpstr>
      <vt:lpstr>GitHub Link of the Jupyter Notebook</vt:lpstr>
      <vt:lpstr>References:</vt:lpstr>
      <vt:lpstr>Appendix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Machine Learning to Predict ICU Transfer in Hospitalized COVID-19 Patients</dc:title>
  <dc:creator>karishmaa Fernandes</dc:creator>
  <cp:lastModifiedBy>karishmaa Fernandes</cp:lastModifiedBy>
  <cp:revision>354</cp:revision>
  <dcterms:created xsi:type="dcterms:W3CDTF">2021-03-04T13:13:31Z</dcterms:created>
  <dcterms:modified xsi:type="dcterms:W3CDTF">2021-03-25T12:15:21Z</dcterms:modified>
</cp:coreProperties>
</file>