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66" r:id="rId19"/>
    <p:sldId id="267" r:id="rId20"/>
    <p:sldId id="281" r:id="rId21"/>
    <p:sldId id="277" r:id="rId22"/>
    <p:sldId id="278" r:id="rId23"/>
    <p:sldId id="268" r:id="rId24"/>
    <p:sldId id="279" r:id="rId25"/>
    <p:sldId id="280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4" d="100"/>
          <a:sy n="84" d="100"/>
        </p:scale>
        <p:origin x="1426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57319"/>
            <a:ext cx="8915400" cy="8778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034553"/>
            <a:ext cx="8001000" cy="3823447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7987" y="2048256"/>
            <a:ext cx="3427413" cy="420624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039112"/>
            <a:ext cx="457200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28616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6601968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543800" y="1129553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543800" y="2629169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7553" y="1129554"/>
            <a:ext cx="914400" cy="5533278"/>
          </a:xfrm>
        </p:spPr>
        <p:txBody>
          <a:bodyPr vert="eaVert" lIns="274320" tIns="685800" bIns="68580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1734671"/>
            <a:ext cx="6426200" cy="4542304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025435"/>
            <a:ext cx="89154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943600"/>
            <a:ext cx="8001000" cy="91440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91440" rIns="274320" bIns="91440" rtlCol="0" anchor="t" anchorCtr="0"/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38862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00399"/>
            <a:ext cx="8915400" cy="2286000"/>
          </a:xfrm>
          <a:solidFill>
            <a:schemeClr val="tx2"/>
          </a:solidFill>
        </p:spPr>
        <p:txBody>
          <a:bodyPr vert="horz" lIns="1188720" tIns="45720" rIns="274320" bIns="45720" rtlCol="0" anchor="b" anchorCtr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484607"/>
            <a:ext cx="8001000" cy="77724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ctr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588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588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7534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7534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20588" y="188259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7534" y="2590800"/>
            <a:ext cx="3566160" cy="36861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2000"/>
            </a:lvl6pPr>
            <a:lvl7pPr marL="2055813" indent="-344488">
              <a:defRPr sz="2000"/>
            </a:lvl7pPr>
            <a:lvl8pPr marL="2055813" indent="-344488">
              <a:defRPr sz="2000"/>
            </a:lvl8pPr>
            <a:lvl9pPr marL="2055813" indent="-344488"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952" y="2039111"/>
            <a:ext cx="356616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123856"/>
            <a:ext cx="8913813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2595562"/>
            <a:ext cx="7610476" cy="3670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0FAA508-F0CD-46EA-95FB-26B559A0B5D9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5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0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xStyles>
    <p:titleStyle>
      <a:lvl1pPr marL="0" indent="0"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snap/amazon-fine-food-reviews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812361"/>
            <a:ext cx="8915400" cy="1222782"/>
          </a:xfrm>
        </p:spPr>
        <p:txBody>
          <a:bodyPr>
            <a:noAutofit/>
          </a:bodyPr>
          <a:lstStyle/>
          <a:p>
            <a:r>
              <a:rPr lang="en-US" sz="4000" dirty="0" smtClean="0">
                <a:latin typeface="Apple Chancery"/>
                <a:cs typeface="Apple Chancery"/>
              </a:rPr>
              <a:t>Sentiment analysis of Amazon-Fine-Food Reviews</a:t>
            </a:r>
            <a:endParaRPr lang="en-US" sz="4000" dirty="0">
              <a:latin typeface="Apple Chancery"/>
              <a:cs typeface="Apple Chancery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endParaRPr lang="en-US" dirty="0" smtClean="0"/>
          </a:p>
          <a:p>
            <a:endParaRPr lang="en-US" dirty="0"/>
          </a:p>
          <a:p>
            <a:pPr algn="ctr"/>
            <a:r>
              <a:rPr lang="en-US" sz="2600" dirty="0" err="1" smtClean="0"/>
              <a:t>Karishma</a:t>
            </a:r>
            <a:r>
              <a:rPr lang="en-US" sz="2600" dirty="0" smtClean="0"/>
              <a:t> </a:t>
            </a:r>
            <a:r>
              <a:rPr lang="en-US" sz="2600" dirty="0" err="1" smtClean="0"/>
              <a:t>Ghiya</a:t>
            </a:r>
            <a:endParaRPr lang="en-US" sz="2600" dirty="0" smtClean="0"/>
          </a:p>
          <a:p>
            <a:pPr algn="ctr"/>
            <a:r>
              <a:rPr lang="en-US" sz="2600" dirty="0" smtClean="0"/>
              <a:t>Anushka Kher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			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27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exploration(contd.)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802" y="2737036"/>
            <a:ext cx="4474411" cy="445384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7213" y="2515114"/>
            <a:ext cx="4259309" cy="481974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15122" y="2515114"/>
            <a:ext cx="2069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Count of polarity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708643" y="233017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127852" y="2515114"/>
            <a:ext cx="1842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Count of score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960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49859"/>
          </a:xfrm>
        </p:spPr>
        <p:txBody>
          <a:bodyPr>
            <a:normAutofit/>
          </a:bodyPr>
          <a:lstStyle/>
          <a:p>
            <a:r>
              <a:rPr lang="en-US" dirty="0" smtClean="0"/>
              <a:t>Data exploration(contd.)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235" y="4639910"/>
            <a:ext cx="2952369" cy="2464309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1305" y="2162071"/>
            <a:ext cx="4772695" cy="427314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18" y="1448654"/>
            <a:ext cx="3744468" cy="319125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157543" y="1263988"/>
            <a:ext cx="2579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Polarity </a:t>
            </a:r>
            <a:r>
              <a:rPr lang="en-US" dirty="0" err="1" smtClean="0"/>
              <a:t>vs</a:t>
            </a:r>
            <a:r>
              <a:rPr lang="en-US" dirty="0" smtClean="0"/>
              <a:t> Helpfulness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1839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326630" cy="57670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Data Exploration(contd.)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178" y="1736903"/>
            <a:ext cx="3730752" cy="4735176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1965" y="1528049"/>
            <a:ext cx="4465701" cy="372746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3210" y="4700016"/>
            <a:ext cx="3400328" cy="271577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175108" y="1257663"/>
            <a:ext cx="2404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Score </a:t>
            </a:r>
            <a:r>
              <a:rPr lang="en-US" dirty="0" err="1" smtClean="0"/>
              <a:t>vs</a:t>
            </a:r>
            <a:r>
              <a:rPr lang="en-US" dirty="0" smtClean="0"/>
              <a:t> Helpfulness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088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85102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Amazon’s Product Advertising API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5743" y="1496440"/>
            <a:ext cx="6085998" cy="5196968"/>
          </a:xfrm>
        </p:spPr>
      </p:pic>
      <p:sp>
        <p:nvSpPr>
          <p:cNvPr id="5" name="TextBox 4"/>
          <p:cNvSpPr txBox="1"/>
          <p:nvPr/>
        </p:nvSpPr>
        <p:spPr>
          <a:xfrm>
            <a:off x="308610" y="1764793"/>
            <a:ext cx="283235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 of API to extract product title of the given product ID for all reviews in the dataset.</a:t>
            </a:r>
          </a:p>
          <a:p>
            <a:endParaRPr lang="en-US" dirty="0" smtClean="0"/>
          </a:p>
          <a:p>
            <a:r>
              <a:rPr lang="en-US" dirty="0" smtClean="0"/>
              <a:t>Amazon Product Advertising API: </a:t>
            </a:r>
            <a:r>
              <a:rPr lang="en-US" dirty="0" err="1" smtClean="0"/>
              <a:t>ItemLookup</a:t>
            </a:r>
            <a:r>
              <a:rPr lang="en-US" dirty="0" smtClean="0"/>
              <a:t>() function</a:t>
            </a:r>
          </a:p>
          <a:p>
            <a:endParaRPr lang="en-US" dirty="0" smtClean="0"/>
          </a:p>
          <a:p>
            <a:r>
              <a:rPr lang="en-US" dirty="0" smtClean="0"/>
              <a:t>Necessary parameters to use API:</a:t>
            </a:r>
          </a:p>
          <a:p>
            <a:r>
              <a:rPr lang="en-US" dirty="0" smtClean="0"/>
              <a:t>AWS Access Key ID</a:t>
            </a:r>
          </a:p>
          <a:p>
            <a:r>
              <a:rPr lang="en-US" dirty="0" smtClean="0"/>
              <a:t>Amazon Secret Key</a:t>
            </a:r>
          </a:p>
          <a:p>
            <a:r>
              <a:rPr lang="en-US" dirty="0" smtClean="0"/>
              <a:t>Associate Tag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2356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9788" y="301753"/>
            <a:ext cx="7667244" cy="1033271"/>
          </a:xfrm>
        </p:spPr>
        <p:txBody>
          <a:bodyPr>
            <a:normAutofit/>
          </a:bodyPr>
          <a:lstStyle/>
          <a:p>
            <a:r>
              <a:rPr lang="en-US" dirty="0" smtClean="0"/>
              <a:t>Data Exploration(contd.)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1146" y="1508761"/>
            <a:ext cx="6165342" cy="5056631"/>
          </a:xfrm>
        </p:spPr>
      </p:pic>
      <p:sp>
        <p:nvSpPr>
          <p:cNvPr id="5" name="TextBox 4"/>
          <p:cNvSpPr txBox="1"/>
          <p:nvPr/>
        </p:nvSpPr>
        <p:spPr>
          <a:xfrm>
            <a:off x="274320" y="1517397"/>
            <a:ext cx="1922780" cy="4524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Pet Food:</a:t>
            </a:r>
          </a:p>
          <a:p>
            <a:r>
              <a:rPr lang="en-US" dirty="0" smtClean="0"/>
              <a:t>Dog Food(Lamb)</a:t>
            </a:r>
          </a:p>
          <a:p>
            <a:r>
              <a:rPr lang="en-US" dirty="0" smtClean="0"/>
              <a:t>Cat Food (Duck)</a:t>
            </a:r>
          </a:p>
          <a:p>
            <a:r>
              <a:rPr lang="en-US" dirty="0" smtClean="0"/>
              <a:t>CANIDAE Cat Food</a:t>
            </a:r>
          </a:p>
          <a:p>
            <a:r>
              <a:rPr lang="en-US" u="sng" dirty="0" smtClean="0"/>
              <a:t>Human Food</a:t>
            </a:r>
            <a:r>
              <a:rPr lang="en-US" dirty="0" smtClean="0"/>
              <a:t>:</a:t>
            </a:r>
          </a:p>
          <a:p>
            <a:r>
              <a:rPr lang="en-US" dirty="0" smtClean="0"/>
              <a:t>Tuna</a:t>
            </a:r>
          </a:p>
          <a:p>
            <a:r>
              <a:rPr lang="en-US" dirty="0" smtClean="0"/>
              <a:t>Cane Sugar</a:t>
            </a:r>
          </a:p>
          <a:p>
            <a:r>
              <a:rPr lang="en-US" dirty="0" smtClean="0"/>
              <a:t>Chilly Tomato Can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311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354" y="228103"/>
            <a:ext cx="8241030" cy="1014984"/>
          </a:xfrm>
        </p:spPr>
        <p:txBody>
          <a:bodyPr>
            <a:normAutofit/>
          </a:bodyPr>
          <a:lstStyle/>
          <a:p>
            <a:r>
              <a:rPr lang="en-US" dirty="0" smtClean="0"/>
              <a:t>Data Exploration(contd.)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19" y="1673536"/>
            <a:ext cx="4167719" cy="3478747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1737" y="1444255"/>
            <a:ext cx="3909081" cy="326286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31716" y="4505952"/>
            <a:ext cx="25923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455 reviews for Puck Coffee, highest number in the dataset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51426" y="3881378"/>
            <a:ext cx="356616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Products with least reviews (1 to 3 reviews):</a:t>
            </a:r>
          </a:p>
          <a:p>
            <a:r>
              <a:rPr lang="en-US" dirty="0" smtClean="0"/>
              <a:t>Vanilla extract</a:t>
            </a:r>
          </a:p>
          <a:p>
            <a:r>
              <a:rPr lang="en-US" dirty="0" smtClean="0"/>
              <a:t>Chocolate Bar</a:t>
            </a:r>
          </a:p>
          <a:p>
            <a:r>
              <a:rPr lang="en-US" dirty="0" smtClean="0"/>
              <a:t>Pasta</a:t>
            </a:r>
          </a:p>
          <a:p>
            <a:r>
              <a:rPr lang="en-US" dirty="0" err="1" smtClean="0"/>
              <a:t>Popchips</a:t>
            </a:r>
            <a:endParaRPr lang="en-US" dirty="0" smtClean="0"/>
          </a:p>
          <a:p>
            <a:r>
              <a:rPr lang="en-US" dirty="0" err="1" smtClean="0"/>
              <a:t>Skyflakes</a:t>
            </a:r>
            <a:r>
              <a:rPr lang="en-US" dirty="0" smtClean="0"/>
              <a:t> Crackers</a:t>
            </a:r>
          </a:p>
          <a:p>
            <a:r>
              <a:rPr lang="en-US" dirty="0" smtClean="0"/>
              <a:t>Spectrum Shortening </a:t>
            </a:r>
          </a:p>
          <a:p>
            <a:r>
              <a:rPr lang="en-US" dirty="0" smtClean="0"/>
              <a:t>Berries</a:t>
            </a:r>
          </a:p>
          <a:p>
            <a:r>
              <a:rPr lang="en-US" dirty="0" smtClean="0"/>
              <a:t>Cocoa Bar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412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0362" y="329184"/>
            <a:ext cx="7904988" cy="713232"/>
          </a:xfrm>
        </p:spPr>
        <p:txBody>
          <a:bodyPr>
            <a:normAutofit/>
          </a:bodyPr>
          <a:lstStyle/>
          <a:p>
            <a:r>
              <a:rPr lang="en-US" dirty="0" smtClean="0"/>
              <a:t>Data Exploration(contd.)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5044" y="1570549"/>
            <a:ext cx="5901799" cy="5287451"/>
          </a:xfrm>
        </p:spPr>
      </p:pic>
      <p:sp>
        <p:nvSpPr>
          <p:cNvPr id="3" name="TextBox 2"/>
          <p:cNvSpPr txBox="1"/>
          <p:nvPr/>
        </p:nvSpPr>
        <p:spPr>
          <a:xfrm>
            <a:off x="1344752" y="1085449"/>
            <a:ext cx="6639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Helpfulness comparison across products with least reviews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8924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7059"/>
          </a:xfrm>
        </p:spPr>
        <p:txBody>
          <a:bodyPr>
            <a:normAutofit/>
          </a:bodyPr>
          <a:lstStyle/>
          <a:p>
            <a:r>
              <a:rPr lang="en-US" dirty="0" smtClean="0"/>
              <a:t>Data Exploration(contd.)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5436" y="2309951"/>
            <a:ext cx="5213129" cy="4351338"/>
          </a:xfrm>
        </p:spPr>
      </p:pic>
      <p:sp>
        <p:nvSpPr>
          <p:cNvPr id="5" name="TextBox 4"/>
          <p:cNvSpPr txBox="1"/>
          <p:nvPr/>
        </p:nvSpPr>
        <p:spPr>
          <a:xfrm>
            <a:off x="130302" y="3125877"/>
            <a:ext cx="18351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Product: PUCK COFFEE</a:t>
            </a:r>
          </a:p>
          <a:p>
            <a:r>
              <a:rPr lang="en-US" dirty="0" smtClean="0"/>
              <a:t>No of Reviews: 455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57592" y="1663620"/>
            <a:ext cx="65057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Helpfulness comparison </a:t>
            </a:r>
            <a:r>
              <a:rPr lang="en-US" dirty="0" smtClean="0"/>
              <a:t>for product </a:t>
            </a:r>
            <a:r>
              <a:rPr lang="en-US" dirty="0"/>
              <a:t>with </a:t>
            </a:r>
            <a:r>
              <a:rPr lang="en-US" dirty="0" smtClean="0"/>
              <a:t>highest </a:t>
            </a:r>
            <a:r>
              <a:rPr lang="en-US" dirty="0"/>
              <a:t>reviews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8480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Prediction model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264" y="2038256"/>
            <a:ext cx="9144000" cy="215627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95897" y="5923233"/>
            <a:ext cx="74964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q"/>
            </a:pPr>
            <a:r>
              <a:rPr lang="en-US" dirty="0" smtClean="0"/>
              <a:t>Built a linear regression model considering </a:t>
            </a:r>
          </a:p>
          <a:p>
            <a:pPr marL="285750" indent="-285750">
              <a:buFont typeface="Wingdings" charset="2"/>
              <a:buChar char="v"/>
            </a:pPr>
            <a:r>
              <a:rPr lang="en-US" dirty="0" smtClean="0"/>
              <a:t>IV: Score and DV: sentiment value</a:t>
            </a:r>
          </a:p>
          <a:p>
            <a:endParaRPr lang="en-US" dirty="0" smtClean="0"/>
          </a:p>
          <a:p>
            <a:pPr marL="285750" indent="-285750">
              <a:buFont typeface="Wingdings" charset="2"/>
              <a:buChar char="v"/>
            </a:pP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000" y="4394201"/>
            <a:ext cx="6019800" cy="1424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785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Prediction Model(contd.)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Sample of predicted polarity against original polarity</a:t>
            </a:r>
          </a:p>
          <a:p>
            <a:pPr lvl="7"/>
            <a:r>
              <a:rPr lang="en-US" dirty="0" smtClean="0"/>
              <a:t>While making final predictions, only three main categories were considered:              positive, negative and neutral.</a:t>
            </a:r>
          </a:p>
          <a:p>
            <a:pPr lvl="7"/>
            <a:endParaRPr lang="en-US" dirty="0"/>
          </a:p>
          <a:p>
            <a:pPr marL="2398712" lvl="7" indent="0">
              <a:buNone/>
            </a:pP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3130456"/>
            <a:ext cx="1689100" cy="3511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191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3869" y="2595562"/>
            <a:ext cx="8469944" cy="3670767"/>
          </a:xfrm>
        </p:spPr>
        <p:txBody>
          <a:bodyPr>
            <a:normAutofit fontScale="92500" lnSpcReduction="10000"/>
          </a:bodyPr>
          <a:lstStyle/>
          <a:p>
            <a:pPr>
              <a:spcBef>
                <a:spcPts val="0"/>
              </a:spcBef>
              <a:spcAft>
                <a:spcPts val="500"/>
              </a:spcAft>
            </a:pPr>
            <a:r>
              <a:rPr lang="en-US" sz="1800" dirty="0"/>
              <a:t>Data Source: </a:t>
            </a:r>
            <a:r>
              <a:rPr lang="en-US" sz="1800" dirty="0">
                <a:hlinkClick r:id="rId2"/>
              </a:rPr>
              <a:t>https://www.kaggle.com/snap/amazon-fine-food-</a:t>
            </a:r>
            <a:r>
              <a:rPr lang="en-US" sz="1800" dirty="0" smtClean="0">
                <a:hlinkClick r:id="rId2"/>
              </a:rPr>
              <a:t>reviews</a:t>
            </a:r>
            <a:endParaRPr lang="en-US" sz="1800" dirty="0" smtClean="0"/>
          </a:p>
          <a:p>
            <a:pPr>
              <a:lnSpc>
                <a:spcPct val="70000"/>
              </a:lnSpc>
              <a:spcBef>
                <a:spcPts val="0"/>
              </a:spcBef>
            </a:pPr>
            <a:r>
              <a:rPr lang="en-US" sz="1800" dirty="0" smtClean="0"/>
              <a:t>Data columns:</a:t>
            </a:r>
          </a:p>
          <a:p>
            <a:pPr>
              <a:lnSpc>
                <a:spcPct val="70000"/>
              </a:lnSpc>
              <a:spcBef>
                <a:spcPts val="0"/>
              </a:spcBef>
            </a:pPr>
            <a:endParaRPr lang="en-US" sz="1800" dirty="0" smtClean="0"/>
          </a:p>
          <a:p>
            <a:pPr>
              <a:spcBef>
                <a:spcPts val="50"/>
              </a:spcBef>
              <a:buFont typeface="Wingdings" charset="2"/>
              <a:buChar char="v"/>
            </a:pPr>
            <a:r>
              <a:rPr lang="en-US" sz="1800" dirty="0" smtClean="0"/>
              <a:t>Id</a:t>
            </a:r>
          </a:p>
          <a:p>
            <a:pPr>
              <a:spcBef>
                <a:spcPts val="50"/>
              </a:spcBef>
              <a:buFont typeface="Wingdings" charset="2"/>
              <a:buChar char="v"/>
            </a:pPr>
            <a:r>
              <a:rPr lang="en-US" sz="1800" dirty="0" err="1" smtClean="0"/>
              <a:t>ProductId</a:t>
            </a:r>
            <a:r>
              <a:rPr lang="en-US" sz="1800" dirty="0" smtClean="0"/>
              <a:t> </a:t>
            </a:r>
            <a:r>
              <a:rPr lang="en-US" sz="1800" dirty="0" smtClean="0">
                <a:sym typeface="Wingdings"/>
              </a:rPr>
              <a:t> Unique product identifier</a:t>
            </a:r>
            <a:endParaRPr lang="en-US" sz="1800" dirty="0" smtClean="0"/>
          </a:p>
          <a:p>
            <a:pPr>
              <a:spcBef>
                <a:spcPts val="50"/>
              </a:spcBef>
              <a:buFont typeface="Wingdings" charset="2"/>
              <a:buChar char="v"/>
            </a:pPr>
            <a:r>
              <a:rPr lang="en-US" sz="1800" dirty="0" err="1" smtClean="0"/>
              <a:t>UserId</a:t>
            </a:r>
            <a:endParaRPr lang="en-US" sz="1800" dirty="0" smtClean="0"/>
          </a:p>
          <a:p>
            <a:pPr>
              <a:spcBef>
                <a:spcPts val="50"/>
              </a:spcBef>
              <a:buFont typeface="Wingdings" charset="2"/>
              <a:buChar char="v"/>
            </a:pPr>
            <a:r>
              <a:rPr lang="en-US" sz="1800" dirty="0" err="1" smtClean="0"/>
              <a:t>ProfileName</a:t>
            </a:r>
            <a:endParaRPr lang="en-US" sz="1800" dirty="0" smtClean="0"/>
          </a:p>
          <a:p>
            <a:pPr>
              <a:spcBef>
                <a:spcPts val="50"/>
              </a:spcBef>
              <a:buFont typeface="Wingdings" charset="2"/>
              <a:buChar char="v"/>
            </a:pPr>
            <a:r>
              <a:rPr lang="en-US" sz="1800" dirty="0" err="1" smtClean="0"/>
              <a:t>HelpfulnessNumerator</a:t>
            </a:r>
            <a:endParaRPr lang="en-US" sz="1800" dirty="0" smtClean="0"/>
          </a:p>
          <a:p>
            <a:pPr>
              <a:spcBef>
                <a:spcPts val="50"/>
              </a:spcBef>
              <a:buFont typeface="Wingdings" charset="2"/>
              <a:buChar char="v"/>
            </a:pPr>
            <a:r>
              <a:rPr lang="en-US" sz="1800" dirty="0" err="1" smtClean="0"/>
              <a:t>HelpfulnessDenominator</a:t>
            </a:r>
            <a:r>
              <a:rPr lang="en-US" sz="1800" dirty="0" smtClean="0"/>
              <a:t>  </a:t>
            </a:r>
            <a:r>
              <a:rPr lang="en-US" sz="1800" dirty="0" smtClean="0">
                <a:sym typeface="Wingdings"/>
              </a:rPr>
              <a:t> number of users who indicated whether 			         they found review helpful or not</a:t>
            </a:r>
          </a:p>
          <a:p>
            <a:pPr>
              <a:spcBef>
                <a:spcPts val="50"/>
              </a:spcBef>
              <a:buFont typeface="Wingdings" charset="2"/>
              <a:buChar char="v"/>
            </a:pPr>
            <a:endParaRPr lang="en-US" sz="1800" dirty="0" smtClean="0"/>
          </a:p>
          <a:p>
            <a:pPr>
              <a:spcBef>
                <a:spcPts val="50"/>
              </a:spcBef>
              <a:buFont typeface="Wingdings" charset="2"/>
              <a:buChar char="v"/>
            </a:pPr>
            <a:r>
              <a:rPr lang="en-US" sz="1800" dirty="0" smtClean="0"/>
              <a:t>Score </a:t>
            </a:r>
            <a:r>
              <a:rPr lang="en-US" sz="1800" dirty="0" smtClean="0">
                <a:sym typeface="Wingdings"/>
              </a:rPr>
              <a:t> product ratings between 1 to 5</a:t>
            </a:r>
            <a:endParaRPr lang="en-US" sz="1800" dirty="0" smtClean="0"/>
          </a:p>
          <a:p>
            <a:pPr>
              <a:spcBef>
                <a:spcPts val="50"/>
              </a:spcBef>
              <a:buFont typeface="Wingdings" charset="2"/>
              <a:buChar char="v"/>
            </a:pPr>
            <a:r>
              <a:rPr lang="en-US" sz="1800" dirty="0" smtClean="0"/>
              <a:t>Time</a:t>
            </a:r>
          </a:p>
          <a:p>
            <a:pPr>
              <a:spcBef>
                <a:spcPts val="50"/>
              </a:spcBef>
              <a:buFont typeface="Wingdings" charset="2"/>
              <a:buChar char="v"/>
            </a:pPr>
            <a:r>
              <a:rPr lang="en-US" sz="1800" dirty="0" smtClean="0"/>
              <a:t>Summary </a:t>
            </a:r>
            <a:r>
              <a:rPr lang="en-US" sz="1800" dirty="0" smtClean="0">
                <a:sym typeface="Wingdings"/>
              </a:rPr>
              <a:t></a:t>
            </a:r>
            <a:r>
              <a:rPr lang="en-US" sz="1800" dirty="0">
                <a:sym typeface="Wingdings"/>
              </a:rPr>
              <a:t> </a:t>
            </a:r>
            <a:r>
              <a:rPr lang="en-US" sz="1800" dirty="0" smtClean="0">
                <a:sym typeface="Wingdings"/>
              </a:rPr>
              <a:t>brief summary of text</a:t>
            </a:r>
            <a:endParaRPr lang="en-US" sz="1800" dirty="0" smtClean="0"/>
          </a:p>
          <a:p>
            <a:pPr>
              <a:spcBef>
                <a:spcPts val="50"/>
              </a:spcBef>
              <a:buFont typeface="Wingdings" charset="2"/>
              <a:buChar char="v"/>
            </a:pPr>
            <a:r>
              <a:rPr lang="en-US" sz="1800" dirty="0" smtClean="0"/>
              <a:t>Text </a:t>
            </a:r>
            <a:r>
              <a:rPr lang="en-US" sz="1800" dirty="0" smtClean="0">
                <a:sym typeface="Wingdings"/>
              </a:rPr>
              <a:t> review </a:t>
            </a:r>
            <a:endParaRPr lang="en-US" sz="1800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0499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Prediction Model(contd.)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3931" y="2038256"/>
            <a:ext cx="8639882" cy="4611171"/>
          </a:xfrm>
        </p:spPr>
        <p:txBody>
          <a:bodyPr>
            <a:normAutofit lnSpcReduction="1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/>
              <a:t>DV: sentiment value</a:t>
            </a:r>
          </a:p>
          <a:p>
            <a:r>
              <a:rPr lang="en-US" smtClean="0"/>
              <a:t>IV</a:t>
            </a:r>
            <a:r>
              <a:rPr lang="en-US" dirty="0" smtClean="0"/>
              <a:t>: </a:t>
            </a:r>
            <a:r>
              <a:rPr lang="en-US" dirty="0" smtClean="0"/>
              <a:t>Score and summary </a:t>
            </a:r>
            <a:r>
              <a:rPr lang="en-US" smtClean="0"/>
              <a:t>of </a:t>
            </a:r>
            <a:r>
              <a:rPr lang="en-US" smtClean="0"/>
              <a:t>text</a:t>
            </a: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931" y="2202365"/>
            <a:ext cx="9144000" cy="3192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502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Multinomial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1673" y="2595562"/>
            <a:ext cx="8702139" cy="4066317"/>
          </a:xfrm>
        </p:spPr>
        <p:txBody>
          <a:bodyPr/>
          <a:lstStyle/>
          <a:p>
            <a:r>
              <a:rPr lang="en-US" dirty="0" smtClean="0"/>
              <a:t>Is used as an extension of binomial logistic regression, to predict different outcomes of a categorical DV. (categories &gt; 2).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2299" y="3337984"/>
            <a:ext cx="6835822" cy="2327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018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Multinomial Regression(contd.)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43200" lvl="8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223" y="2230871"/>
            <a:ext cx="4292600" cy="2667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950" y="2595562"/>
            <a:ext cx="4903411" cy="402885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918305" y="3200192"/>
            <a:ext cx="34519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q"/>
            </a:pPr>
            <a:r>
              <a:rPr lang="en-US" dirty="0" smtClean="0"/>
              <a:t>Builds a prediction model </a:t>
            </a:r>
          </a:p>
          <a:p>
            <a:r>
              <a:rPr lang="en-US" dirty="0"/>
              <a:t>a</a:t>
            </a:r>
            <a:r>
              <a:rPr lang="en-US" dirty="0" smtClean="0"/>
              <a:t>nd predicts the probabilities </a:t>
            </a:r>
          </a:p>
          <a:p>
            <a:r>
              <a:rPr lang="en-US" dirty="0" smtClean="0"/>
              <a:t>of each category of polarity  </a:t>
            </a:r>
          </a:p>
        </p:txBody>
      </p:sp>
    </p:spTree>
    <p:extLst>
      <p:ext uri="{BB962C8B-B14F-4D97-AF65-F5344CB8AC3E}">
        <p14:creationId xmlns:p14="http://schemas.microsoft.com/office/powerpoint/2010/main" val="2415288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Prediction Model(contd</a:t>
            </a:r>
            <a:r>
              <a:rPr lang="en-US" dirty="0"/>
              <a:t>.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Decision Tree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4274" y="2038257"/>
            <a:ext cx="4929539" cy="4819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022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 and future work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8445" y="2228928"/>
            <a:ext cx="8326455" cy="4333334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Limitations</a:t>
            </a:r>
          </a:p>
          <a:p>
            <a:pPr>
              <a:buFont typeface="Wingdings" charset="2"/>
              <a:buChar char="v"/>
            </a:pPr>
            <a:r>
              <a:rPr lang="en-US" dirty="0" smtClean="0"/>
              <a:t>The data consists of reviews until October 2012. </a:t>
            </a:r>
          </a:p>
          <a:p>
            <a:pPr>
              <a:buFont typeface="Wingdings" charset="2"/>
              <a:buChar char="v"/>
            </a:pPr>
            <a:r>
              <a:rPr lang="en-US" dirty="0" smtClean="0"/>
              <a:t>Helpfulness, product description, review text was not used to build a prediction model</a:t>
            </a:r>
          </a:p>
          <a:p>
            <a:pPr>
              <a:buFont typeface="Wingdings" charset="2"/>
              <a:buChar char="v"/>
            </a:pPr>
            <a:r>
              <a:rPr lang="en-US" dirty="0" smtClean="0"/>
              <a:t>Entire dataset was not used to perform sentiment analysis</a:t>
            </a:r>
          </a:p>
          <a:p>
            <a:pPr>
              <a:buFont typeface="Wingdings" charset="2"/>
              <a:buChar char="q"/>
            </a:pPr>
            <a:r>
              <a:rPr lang="en-US" dirty="0" smtClean="0"/>
              <a:t>Future Work</a:t>
            </a:r>
          </a:p>
          <a:p>
            <a:pPr>
              <a:buFont typeface="Wingdings" charset="2"/>
              <a:buChar char="v"/>
            </a:pPr>
            <a:r>
              <a:rPr lang="en-US" dirty="0" smtClean="0"/>
              <a:t>Text of review can be used directly to make predictions instead of generating a sentiment value</a:t>
            </a:r>
          </a:p>
          <a:p>
            <a:pPr>
              <a:buFont typeface="Wingdings" charset="2"/>
              <a:buChar char="v"/>
            </a:pPr>
            <a:r>
              <a:rPr lang="en-US" dirty="0" smtClean="0"/>
              <a:t>Some more analysis can </a:t>
            </a:r>
            <a:r>
              <a:rPr lang="en-US" smtClean="0"/>
              <a:t>be shown </a:t>
            </a:r>
            <a:r>
              <a:rPr lang="en-US" dirty="0" smtClean="0"/>
              <a:t>between product description and other features of the dataset.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734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Apple Chancery"/>
                <a:cs typeface="Apple Chancery"/>
              </a:rPr>
              <a:t>Thank You!</a:t>
            </a:r>
            <a:endParaRPr lang="en-US" dirty="0">
              <a:latin typeface="Apple Chancery"/>
              <a:cs typeface="Apple Chancery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599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572" y="2595562"/>
            <a:ext cx="8404328" cy="3670767"/>
          </a:xfrm>
        </p:spPr>
        <p:txBody>
          <a:bodyPr>
            <a:normAutofit/>
          </a:bodyPr>
          <a:lstStyle/>
          <a:p>
            <a:r>
              <a:rPr lang="en-US" dirty="0" smtClean="0"/>
              <a:t>Perform sentiment analysis on amazon fine food reviews</a:t>
            </a:r>
          </a:p>
          <a:p>
            <a:r>
              <a:rPr lang="en-US" dirty="0" smtClean="0"/>
              <a:t>Generate polarity for each review and corresponding summary</a:t>
            </a:r>
          </a:p>
          <a:p>
            <a:r>
              <a:rPr lang="en-US" dirty="0" smtClean="0"/>
              <a:t>Extracting the product title and description using Amazon API </a:t>
            </a:r>
          </a:p>
          <a:p>
            <a:r>
              <a:rPr lang="en-US" dirty="0" smtClean="0"/>
              <a:t>Creating visualizations to find interesting patterns among dataset variables</a:t>
            </a:r>
          </a:p>
          <a:p>
            <a:r>
              <a:rPr lang="en-US" dirty="0" smtClean="0"/>
              <a:t>Building a prediction model to predict if a review is positive or negative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3378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Syuzhet</a:t>
            </a:r>
            <a:r>
              <a:rPr lang="en-US" dirty="0" smtClean="0"/>
              <a:t> Package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4945" y="2595562"/>
            <a:ext cx="8728868" cy="3670767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Used CRAN </a:t>
            </a:r>
            <a:r>
              <a:rPr lang="en-US" dirty="0" err="1" smtClean="0"/>
              <a:t>syuzhet</a:t>
            </a:r>
            <a:r>
              <a:rPr lang="en-US" dirty="0" smtClean="0"/>
              <a:t> package to calculate sentiments associated with each review.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Arguments: character vector</a:t>
            </a:r>
          </a:p>
          <a:p>
            <a:r>
              <a:rPr lang="en-US" dirty="0" smtClean="0"/>
              <a:t>Return value: a data frame where each row represents a review and columns indicate value of each emotion type for the review</a:t>
            </a:r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086" y="3309678"/>
            <a:ext cx="6867372" cy="1991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905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Syuzhet</a:t>
            </a:r>
            <a:r>
              <a:rPr lang="en-US" dirty="0" smtClean="0"/>
              <a:t> Package(contd.)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966" y="2595562"/>
            <a:ext cx="8589274" cy="3670767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Arguments: a character vector.                                                               		a string indicating the sentiment method</a:t>
            </a:r>
          </a:p>
          <a:p>
            <a:r>
              <a:rPr lang="en-US" dirty="0" smtClean="0"/>
              <a:t>Return value: a numeric vector of sentiment value for each review</a:t>
            </a:r>
          </a:p>
          <a:p>
            <a:pPr marL="1711325" lvl="5" indent="0">
              <a:buNone/>
            </a:pPr>
            <a:endParaRPr lang="en-US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054" y="2835667"/>
            <a:ext cx="4854367" cy="1055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044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Generating polarity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617" y="2330179"/>
            <a:ext cx="8552284" cy="4315145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>
              <a:spcBef>
                <a:spcPts val="1000"/>
              </a:spcBef>
            </a:pPr>
            <a:r>
              <a:rPr lang="en-US" sz="1500" dirty="0" smtClean="0"/>
              <a:t>First prediction: using </a:t>
            </a:r>
            <a:r>
              <a:rPr lang="en-US" sz="1500" dirty="0" err="1" smtClean="0"/>
              <a:t>get_sentiment</a:t>
            </a:r>
            <a:r>
              <a:rPr lang="en-US" sz="1500" dirty="0" smtClean="0"/>
              <a:t>() value</a:t>
            </a:r>
          </a:p>
          <a:p>
            <a:pPr>
              <a:spcBef>
                <a:spcPts val="1000"/>
              </a:spcBef>
            </a:pPr>
            <a:r>
              <a:rPr lang="en-US" sz="1500" dirty="0" smtClean="0"/>
              <a:t>Second Prediction: using positive and negative sentiments from </a:t>
            </a:r>
            <a:r>
              <a:rPr lang="en-US" sz="1500" dirty="0" err="1" smtClean="0"/>
              <a:t>get_nrc_sentiment</a:t>
            </a:r>
            <a:r>
              <a:rPr lang="en-US" sz="1500" dirty="0" smtClean="0"/>
              <a:t>() vector</a:t>
            </a:r>
          </a:p>
          <a:p>
            <a:pPr>
              <a:spcBef>
                <a:spcPts val="1000"/>
              </a:spcBef>
            </a:pPr>
            <a:r>
              <a:rPr lang="en-US" sz="1500" dirty="0" smtClean="0"/>
              <a:t>Third prediction: using different sentiments from </a:t>
            </a:r>
            <a:r>
              <a:rPr lang="en-US" sz="1500" dirty="0" err="1" smtClean="0"/>
              <a:t>get_nrc_sentiment</a:t>
            </a:r>
            <a:r>
              <a:rPr lang="en-US" sz="1500" dirty="0" smtClean="0"/>
              <a:t>() vector</a:t>
            </a:r>
          </a:p>
          <a:p>
            <a:pPr>
              <a:spcBef>
                <a:spcPts val="1000"/>
              </a:spcBef>
            </a:pPr>
            <a:r>
              <a:rPr lang="en-US" sz="1500" dirty="0" smtClean="0"/>
              <a:t>Final prediction: calculated based on previous three predictions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617" y="2243876"/>
            <a:ext cx="8593788" cy="2770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404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exploration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2901" y="2342508"/>
            <a:ext cx="8580912" cy="4327475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9276" y="2564253"/>
            <a:ext cx="5750916" cy="410573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022068" y="2038256"/>
            <a:ext cx="4634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Count of reviews based on their polarity</a:t>
            </a:r>
          </a:p>
        </p:txBody>
      </p:sp>
    </p:spTree>
    <p:extLst>
      <p:ext uri="{BB962C8B-B14F-4D97-AF65-F5344CB8AC3E}">
        <p14:creationId xmlns:p14="http://schemas.microsoft.com/office/powerpoint/2010/main" val="2932360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</a:t>
            </a:r>
            <a:r>
              <a:rPr lang="en-US" dirty="0" smtClean="0"/>
              <a:t>exploration(contd.)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38419" y="2226230"/>
            <a:ext cx="6411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Ggplot</a:t>
            </a:r>
            <a:r>
              <a:rPr lang="en-US" dirty="0"/>
              <a:t> </a:t>
            </a:r>
            <a:r>
              <a:rPr lang="en-US" dirty="0" smtClean="0"/>
              <a:t>of polarity against score 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3540" y="2642282"/>
            <a:ext cx="5388071" cy="4215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164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exploration(contd.)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0924" y="2453468"/>
            <a:ext cx="5745631" cy="440453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502925" y="2305521"/>
            <a:ext cx="4034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Spine plot of polarity against score</a:t>
            </a:r>
          </a:p>
        </p:txBody>
      </p:sp>
    </p:spTree>
    <p:extLst>
      <p:ext uri="{BB962C8B-B14F-4D97-AF65-F5344CB8AC3E}">
        <p14:creationId xmlns:p14="http://schemas.microsoft.com/office/powerpoint/2010/main" val="754601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erception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Perception">
      <a:maj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erception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Perception.thmx</Template>
  <TotalTime>504</TotalTime>
  <Words>540</Words>
  <Application>Microsoft Office PowerPoint</Application>
  <PresentationFormat>On-screen Show (4:3)</PresentationFormat>
  <Paragraphs>142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Apple Chancery</vt:lpstr>
      <vt:lpstr>Century Gothic</vt:lpstr>
      <vt:lpstr>Wingdings</vt:lpstr>
      <vt:lpstr>Wingdings 2</vt:lpstr>
      <vt:lpstr>Perception</vt:lpstr>
      <vt:lpstr>Sentiment analysis of Amazon-Fine-Food Reviews</vt:lpstr>
      <vt:lpstr>Dataset</vt:lpstr>
      <vt:lpstr>Objective</vt:lpstr>
      <vt:lpstr>Syuzhet Package</vt:lpstr>
      <vt:lpstr>Syuzhet Package(contd.)</vt:lpstr>
      <vt:lpstr>Generating polarity</vt:lpstr>
      <vt:lpstr>Data exploration </vt:lpstr>
      <vt:lpstr>Data exploration(contd.)</vt:lpstr>
      <vt:lpstr>Data exploration(contd.) </vt:lpstr>
      <vt:lpstr>Data exploration(contd.)</vt:lpstr>
      <vt:lpstr>Data exploration(contd.)</vt:lpstr>
      <vt:lpstr>Data Exploration(contd.)</vt:lpstr>
      <vt:lpstr>Amazon’s Product Advertising API</vt:lpstr>
      <vt:lpstr>Data Exploration(contd.)</vt:lpstr>
      <vt:lpstr>Data Exploration(contd.)</vt:lpstr>
      <vt:lpstr>Data Exploration(contd.)</vt:lpstr>
      <vt:lpstr>Data Exploration(contd.)</vt:lpstr>
      <vt:lpstr>Prediction model</vt:lpstr>
      <vt:lpstr>Prediction Model(contd.)</vt:lpstr>
      <vt:lpstr>Prediction Model(contd.)</vt:lpstr>
      <vt:lpstr>Multinomial Regression</vt:lpstr>
      <vt:lpstr>Multinomial Regression(contd.)</vt:lpstr>
      <vt:lpstr>Prediction Model(contd.)</vt:lpstr>
      <vt:lpstr>Limitations and future work </vt:lpstr>
      <vt:lpstr>Thank You!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Sentiment analysis of Amazon-Fine-Food Reviews</dc:title>
  <dc:creator>Anushka Kher</dc:creator>
  <cp:lastModifiedBy>Karishma</cp:lastModifiedBy>
  <cp:revision>94</cp:revision>
  <dcterms:created xsi:type="dcterms:W3CDTF">2016-05-12T06:33:51Z</dcterms:created>
  <dcterms:modified xsi:type="dcterms:W3CDTF">2016-05-18T03:48:54Z</dcterms:modified>
</cp:coreProperties>
</file>