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Helvetica Neue"/>
      <p:regular r:id="rId22"/>
      <p:bold r:id="rId23"/>
      <p:italic r:id="rId24"/>
      <p:boldItalic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hbdvd/7tMQMgG15bK9mLDYKxX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regular.fntdata"/><Relationship Id="rId21" Type="http://schemas.openxmlformats.org/officeDocument/2006/relationships/slide" Target="slides/slide16.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CenturyGothic-regular.fntdata"/><Relationship Id="rId25" Type="http://schemas.openxmlformats.org/officeDocument/2006/relationships/font" Target="fonts/HelveticaNeue-boldItalic.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8"/>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9"/>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9"/>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30"/>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31"/>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1"/>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31"/>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31"/>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31"/>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32"/>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3"/>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33"/>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33"/>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33"/>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33"/>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33"/>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33"/>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33"/>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4"/>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34"/>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34"/>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34"/>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34"/>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34"/>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34"/>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34"/>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34"/>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34"/>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34"/>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5"/>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6"/>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6"/>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5" name="Shape 155"/>
        <p:cNvGrpSpPr/>
        <p:nvPr/>
      </p:nvGrpSpPr>
      <p:grpSpPr>
        <a:xfrm>
          <a:off x="0" y="0"/>
          <a:ext cx="0" cy="0"/>
          <a:chOff x="0" y="0"/>
          <a:chExt cx="0" cy="0"/>
        </a:xfrm>
      </p:grpSpPr>
      <p:sp>
        <p:nvSpPr>
          <p:cNvPr id="156" name="Google Shape;156;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8" name="Google Shape;158;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2"/>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23"/>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24"/>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24"/>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24"/>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7"/>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27"/>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8"/>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28"/>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3.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1.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slideLayout" Target="../slideLayouts/slideLayout18.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7"/>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7"/>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7"/>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7"/>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7"/>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3" name="Shape 143"/>
        <p:cNvGrpSpPr/>
        <p:nvPr/>
      </p:nvGrpSpPr>
      <p:grpSpPr>
        <a:xfrm>
          <a:off x="0" y="0"/>
          <a:ext cx="0" cy="0"/>
          <a:chOff x="0" y="0"/>
          <a:chExt cx="0" cy="0"/>
        </a:xfrm>
      </p:grpSpPr>
      <p:pic>
        <p:nvPicPr>
          <p:cNvPr id="144" name="Google Shape;144;p20"/>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45" name="Google Shape;145;p20"/>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46" name="Google Shape;146;p20"/>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0"/>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8" name="Google Shape;148;p20"/>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49" name="Google Shape;149;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2"/>
              </a:buClr>
              <a:buSzPts val="4200"/>
              <a:buFont typeface="Century Gothic"/>
              <a:buNone/>
              <a:defRPr b="0" i="0" sz="4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1" name="Google Shape;151;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F7F7F7"/>
              </a:buClr>
              <a:buSzPts val="1600"/>
              <a:buFont typeface="Noto Sans Symbols"/>
              <a:buChar char="►"/>
              <a:defRPr b="0" i="0" sz="2000" u="none" cap="none" strike="noStrike">
                <a:solidFill>
                  <a:schemeClr val="dk1"/>
                </a:solidFill>
                <a:latin typeface="Century Gothic"/>
                <a:ea typeface="Century Gothic"/>
                <a:cs typeface="Century Gothic"/>
                <a:sym typeface="Century Gothic"/>
              </a:defRPr>
            </a:lvl1pPr>
            <a:lvl2pPr indent="-320040" lvl="1" marL="914400" marR="0" rtl="0" algn="l">
              <a:spcBef>
                <a:spcPts val="1000"/>
              </a:spcBef>
              <a:spcAft>
                <a:spcPts val="0"/>
              </a:spcAft>
              <a:buClr>
                <a:srgbClr val="F7F7F7"/>
              </a:buClr>
              <a:buSzPts val="1440"/>
              <a:buFont typeface="Noto Sans Symbols"/>
              <a:buChar char="►"/>
              <a:defRPr b="0" i="0" sz="1800" u="none" cap="none" strike="noStrike">
                <a:solidFill>
                  <a:schemeClr val="dk1"/>
                </a:solidFill>
                <a:latin typeface="Century Gothic"/>
                <a:ea typeface="Century Gothic"/>
                <a:cs typeface="Century Gothic"/>
                <a:sym typeface="Century Gothic"/>
              </a:defRPr>
            </a:lvl2pPr>
            <a:lvl3pPr indent="-309880" lvl="2" marL="1371600" marR="0" rtl="0" algn="l">
              <a:spcBef>
                <a:spcPts val="1000"/>
              </a:spcBef>
              <a:spcAft>
                <a:spcPts val="0"/>
              </a:spcAft>
              <a:buClr>
                <a:srgbClr val="F7F7F7"/>
              </a:buClr>
              <a:buSzPts val="1280"/>
              <a:buFont typeface="Noto Sans Symbols"/>
              <a:buChar char="►"/>
              <a:defRPr b="0" i="0" sz="1600" u="none" cap="none" strike="noStrike">
                <a:solidFill>
                  <a:schemeClr val="dk1"/>
                </a:solidFill>
                <a:latin typeface="Century Gothic"/>
                <a:ea typeface="Century Gothic"/>
                <a:cs typeface="Century Gothic"/>
                <a:sym typeface="Century Gothic"/>
              </a:defRPr>
            </a:lvl3pPr>
            <a:lvl4pPr indent="-299719" lvl="3" marL="18288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4pPr>
            <a:lvl5pPr indent="-299720" lvl="4" marL="22860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5pPr>
            <a:lvl6pPr indent="-299720" lvl="5" marL="27432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6pPr>
            <a:lvl7pPr indent="-299720" lvl="6" marL="32004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7pPr>
            <a:lvl8pPr indent="-299720" lvl="7" marL="36576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8pPr>
            <a:lvl9pPr indent="-299720" lvl="8" marL="4114800" marR="0" rtl="0" algn="l">
              <a:spcBef>
                <a:spcPts val="1000"/>
              </a:spcBef>
              <a:spcAft>
                <a:spcPts val="0"/>
              </a:spcAft>
              <a:buClr>
                <a:srgbClr val="F7F7F7"/>
              </a:buClr>
              <a:buSzPts val="1120"/>
              <a:buFont typeface="Noto Sans Symbols"/>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52" name="Google Shape;152;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3" name="Google Shape;153;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4" name="Google Shape;154;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rgbClr val="888888"/>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rgbClr val="888888"/>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rgbClr val="888888"/>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rgbClr val="888888"/>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rgbClr val="888888"/>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rgbClr val="888888"/>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rgbClr val="888888"/>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rgbClr val="888888"/>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1"/>
          <p:cNvSpPr txBox="1"/>
          <p:nvPr>
            <p:ph type="ctrTitle"/>
          </p:nvPr>
        </p:nvSpPr>
        <p:spPr>
          <a:xfrm>
            <a:off x="6033793" y="2355458"/>
            <a:ext cx="4775075" cy="163090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2"/>
              </a:buClr>
              <a:buSzPts val="3600"/>
              <a:buFont typeface="Arial Rounded"/>
              <a:buNone/>
            </a:pPr>
            <a:r>
              <a:rPr b="1" lang="en-US" sz="3600">
                <a:solidFill>
                  <a:schemeClr val="accent2"/>
                </a:solidFill>
                <a:latin typeface="Arial Rounded"/>
                <a:ea typeface="Arial Rounded"/>
                <a:cs typeface="Arial Rounded"/>
                <a:sym typeface="Arial Rounded"/>
              </a:rPr>
              <a:t>Travel Data Analysis</a:t>
            </a:r>
            <a:br>
              <a:rPr lang="en-US" sz="1800">
                <a:latin typeface="Calibri"/>
                <a:ea typeface="Calibri"/>
                <a:cs typeface="Calibri"/>
                <a:sym typeface="Calibri"/>
              </a:rPr>
            </a:br>
            <a:endParaRPr sz="4400">
              <a:solidFill>
                <a:schemeClr val="lt1"/>
              </a:solidFill>
            </a:endParaRPr>
          </a:p>
        </p:txBody>
      </p:sp>
      <p:sp>
        <p:nvSpPr>
          <p:cNvPr id="166" name="Google Shape;166;p1"/>
          <p:cNvSpPr txBox="1"/>
          <p:nvPr>
            <p:ph idx="1" type="subTitle"/>
          </p:nvPr>
        </p:nvSpPr>
        <p:spPr>
          <a:xfrm>
            <a:off x="6102217" y="3918857"/>
            <a:ext cx="4775075" cy="12036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US" sz="2000"/>
              <a:t>CREATED BY </a:t>
            </a:r>
            <a:endParaRPr/>
          </a:p>
          <a:p>
            <a:pPr indent="0" lvl="0" marL="0" rtl="0" algn="l">
              <a:spcBef>
                <a:spcPts val="1600"/>
              </a:spcBef>
              <a:spcAft>
                <a:spcPts val="0"/>
              </a:spcAft>
              <a:buSzPts val="1600"/>
              <a:buNone/>
            </a:pPr>
            <a:r>
              <a:rPr b="1" lang="en-US" sz="2000"/>
              <a:t>KARISHMA GROVER &amp; SATYAM PATEL</a:t>
            </a:r>
            <a:endParaRPr/>
          </a:p>
        </p:txBody>
      </p:sp>
      <p:pic>
        <p:nvPicPr>
          <p:cNvPr id="167" name="Google Shape;167;p1"/>
          <p:cNvPicPr preferRelativeResize="0"/>
          <p:nvPr/>
        </p:nvPicPr>
        <p:blipFill rotWithShape="1">
          <a:blip r:embed="rId3">
            <a:alphaModFix/>
          </a:blip>
          <a:srcRect b="0" l="0" r="0" t="0"/>
          <a:stretch/>
        </p:blipFill>
        <p:spPr>
          <a:xfrm>
            <a:off x="1227159" y="3150066"/>
            <a:ext cx="3511685" cy="14909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10"/>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50" name="Google Shape;250;p10"/>
          <p:cNvSpPr txBox="1"/>
          <p:nvPr>
            <p:ph type="title"/>
          </p:nvPr>
        </p:nvSpPr>
        <p:spPr>
          <a:xfrm>
            <a:off x="648931" y="629267"/>
            <a:ext cx="4166510" cy="10092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b="1" i="0" lang="en-US" sz="4400">
                <a:solidFill>
                  <a:schemeClr val="lt1"/>
                </a:solidFill>
                <a:latin typeface="Calibri"/>
                <a:ea typeface="Calibri"/>
                <a:cs typeface="Calibri"/>
                <a:sym typeface="Calibri"/>
              </a:rPr>
              <a:t>Insights</a:t>
            </a:r>
            <a:endParaRPr sz="4400">
              <a:solidFill>
                <a:schemeClr val="lt1"/>
              </a:solidFill>
              <a:latin typeface="Calibri"/>
              <a:ea typeface="Calibri"/>
              <a:cs typeface="Calibri"/>
              <a:sym typeface="Calibri"/>
            </a:endParaRPr>
          </a:p>
        </p:txBody>
      </p:sp>
      <p:sp>
        <p:nvSpPr>
          <p:cNvPr id="251" name="Google Shape;251;p10"/>
          <p:cNvSpPr/>
          <p:nvPr/>
        </p:nvSpPr>
        <p:spPr>
          <a:xfrm>
            <a:off x="4994020"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52" name="Google Shape;252;p10"/>
          <p:cNvSpPr/>
          <p:nvPr/>
        </p:nvSpPr>
        <p:spPr>
          <a:xfrm rot="-5400000">
            <a:off x="5270819" y="-63600"/>
            <a:ext cx="6858001" cy="6985200"/>
          </a:xfrm>
          <a:custGeom>
            <a:rect b="b" l="l" r="r" t="t"/>
            <a:pathLst>
              <a:path extrusionOk="0" h="6985200" w="6858001">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pic>
        <p:nvPicPr>
          <p:cNvPr descr="A screenshot of a computer&#10;&#10;Description automatically generated with medium confidence" id="253" name="Google Shape;253;p10"/>
          <p:cNvPicPr preferRelativeResize="0"/>
          <p:nvPr/>
        </p:nvPicPr>
        <p:blipFill rotWithShape="1">
          <a:blip r:embed="rId4">
            <a:alphaModFix/>
          </a:blip>
          <a:srcRect b="0" l="0" r="0" t="0"/>
          <a:stretch/>
        </p:blipFill>
        <p:spPr>
          <a:xfrm>
            <a:off x="6093992" y="1552896"/>
            <a:ext cx="5449889" cy="3752205"/>
          </a:xfrm>
          <a:prstGeom prst="rect">
            <a:avLst/>
          </a:prstGeom>
          <a:noFill/>
          <a:ln>
            <a:noFill/>
          </a:ln>
        </p:spPr>
      </p:pic>
      <p:sp>
        <p:nvSpPr>
          <p:cNvPr id="254" name="Google Shape;254;p10"/>
          <p:cNvSpPr/>
          <p:nvPr/>
        </p:nvSpPr>
        <p:spPr>
          <a:xfrm>
            <a:off x="1044244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txBox="1"/>
          <p:nvPr>
            <p:ph idx="1" type="body"/>
          </p:nvPr>
        </p:nvSpPr>
        <p:spPr>
          <a:xfrm>
            <a:off x="333375" y="2272684"/>
            <a:ext cx="4873424" cy="3951136"/>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SzPts val="1600"/>
              <a:buChar char="►"/>
            </a:pPr>
            <a:r>
              <a:rPr lang="en-US">
                <a:solidFill>
                  <a:srgbClr val="F4A06D"/>
                </a:solidFill>
                <a:latin typeface="Calibri"/>
                <a:ea typeface="Calibri"/>
                <a:cs typeface="Calibri"/>
                <a:sym typeface="Calibri"/>
              </a:rPr>
              <a:t>The price of listings with a higher count of amenities had a significantly higher average price compared to listings with fewer amenities. Specifically, listings with a total of 60 amenities had the highest average price of 349.58, which was 83.04% higher than listings with only 10 amenities, which had the lowest average price of 190.98. Overall, the average price of listings varied between 190.98 to 349.58 across all counts of amenities.</a:t>
            </a:r>
            <a:r>
              <a:rPr lang="en-US">
                <a:solidFill>
                  <a:srgbClr val="F4A06D"/>
                </a:solidFill>
                <a:highlight>
                  <a:srgbClr val="FFFFFF"/>
                </a:highlight>
                <a:latin typeface="Calibri"/>
                <a:ea typeface="Calibri"/>
                <a:cs typeface="Calibri"/>
                <a:sym typeface="Calibri"/>
              </a:rPr>
              <a:t> </a:t>
            </a:r>
            <a:endParaRPr>
              <a:solidFill>
                <a:srgbClr val="F4A06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1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61" name="Google Shape;261;p11"/>
          <p:cNvSpPr txBox="1"/>
          <p:nvPr>
            <p:ph type="title"/>
          </p:nvPr>
        </p:nvSpPr>
        <p:spPr>
          <a:xfrm>
            <a:off x="648930" y="629267"/>
            <a:ext cx="5616217" cy="9243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BEBEB"/>
              </a:buClr>
              <a:buSzPts val="4000"/>
              <a:buFont typeface="Calibri"/>
              <a:buNone/>
            </a:pPr>
            <a:r>
              <a:rPr b="1" lang="en-US" sz="4000">
                <a:solidFill>
                  <a:srgbClr val="EBEBEB"/>
                </a:solidFill>
                <a:latin typeface="Calibri"/>
                <a:ea typeface="Calibri"/>
                <a:cs typeface="Calibri"/>
                <a:sym typeface="Calibri"/>
              </a:rPr>
              <a:t>Continue…</a:t>
            </a:r>
            <a:endParaRPr b="1" sz="4000">
              <a:solidFill>
                <a:srgbClr val="EBEBEB"/>
              </a:solidFill>
              <a:latin typeface="Calibri"/>
              <a:ea typeface="Calibri"/>
              <a:cs typeface="Calibri"/>
              <a:sym typeface="Calibri"/>
            </a:endParaRPr>
          </a:p>
        </p:txBody>
      </p:sp>
      <p:sp>
        <p:nvSpPr>
          <p:cNvPr id="262" name="Google Shape;262;p11"/>
          <p:cNvSpPr/>
          <p:nvPr/>
        </p:nvSpPr>
        <p:spPr>
          <a:xfrm>
            <a:off x="6449843"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263" name="Google Shape;263;p11"/>
          <p:cNvSpPr/>
          <p:nvPr/>
        </p:nvSpPr>
        <p:spPr>
          <a:xfrm rot="-5400000">
            <a:off x="5998731" y="664312"/>
            <a:ext cx="6858001" cy="5529377"/>
          </a:xfrm>
          <a:custGeom>
            <a:rect b="b" l="l" r="r" t="t"/>
            <a:pathLst>
              <a:path extrusionOk="0" h="5529377" w="6858001">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pic>
        <p:nvPicPr>
          <p:cNvPr id="264" name="Google Shape;264;p11"/>
          <p:cNvPicPr preferRelativeResize="0"/>
          <p:nvPr/>
        </p:nvPicPr>
        <p:blipFill rotWithShape="1">
          <a:blip r:embed="rId4">
            <a:alphaModFix/>
          </a:blip>
          <a:srcRect b="0" l="0" r="0" t="0"/>
          <a:stretch/>
        </p:blipFill>
        <p:spPr>
          <a:xfrm>
            <a:off x="7563742" y="1667518"/>
            <a:ext cx="3980139" cy="3522960"/>
          </a:xfrm>
          <a:prstGeom prst="rect">
            <a:avLst/>
          </a:prstGeom>
          <a:noFill/>
          <a:ln>
            <a:noFill/>
          </a:ln>
        </p:spPr>
      </p:pic>
      <p:sp>
        <p:nvSpPr>
          <p:cNvPr id="265" name="Google Shape;265;p11"/>
          <p:cNvSpPr/>
          <p:nvPr/>
        </p:nvSpPr>
        <p:spPr>
          <a:xfrm>
            <a:off x="1044244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txBox="1"/>
          <p:nvPr>
            <p:ph idx="1" type="body"/>
          </p:nvPr>
        </p:nvSpPr>
        <p:spPr>
          <a:xfrm>
            <a:off x="648119" y="2438400"/>
            <a:ext cx="5617028" cy="378541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solidFill>
                  <a:srgbClr val="F4A06D"/>
                </a:solidFill>
                <a:latin typeface="Calibri"/>
                <a:ea typeface="Calibri"/>
                <a:cs typeface="Calibri"/>
                <a:sym typeface="Calibri"/>
              </a:rPr>
              <a:t>The average price of a room type decreased by 11.34% between January and November 2023, with a steep decline of 2.62% in just four months from July 2023. The average price dropped from 205.36 to 199.98 during its steepest decline between July and November 2023.</a:t>
            </a:r>
            <a:endParaRPr>
              <a:solidFill>
                <a:srgbClr val="F4A06D"/>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1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2" name="Google Shape;272;p12"/>
          <p:cNvSpPr txBox="1"/>
          <p:nvPr>
            <p:ph type="title"/>
          </p:nvPr>
        </p:nvSpPr>
        <p:spPr>
          <a:xfrm>
            <a:off x="648930" y="629267"/>
            <a:ext cx="5616217" cy="99534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BEBEB"/>
              </a:buClr>
              <a:buSzPts val="4000"/>
              <a:buFont typeface="Calibri"/>
              <a:buNone/>
            </a:pPr>
            <a:r>
              <a:rPr b="1" lang="en-US" sz="4000">
                <a:solidFill>
                  <a:srgbClr val="EBEBEB"/>
                </a:solidFill>
                <a:latin typeface="Calibri"/>
                <a:ea typeface="Calibri"/>
                <a:cs typeface="Calibri"/>
                <a:sym typeface="Calibri"/>
              </a:rPr>
              <a:t>Continue…</a:t>
            </a:r>
            <a:endParaRPr b="1" sz="4000">
              <a:solidFill>
                <a:srgbClr val="EBEBEB"/>
              </a:solidFill>
              <a:latin typeface="Calibri"/>
              <a:ea typeface="Calibri"/>
              <a:cs typeface="Calibri"/>
              <a:sym typeface="Calibri"/>
            </a:endParaRPr>
          </a:p>
        </p:txBody>
      </p:sp>
      <p:sp>
        <p:nvSpPr>
          <p:cNvPr id="273" name="Google Shape;273;p12"/>
          <p:cNvSpPr/>
          <p:nvPr/>
        </p:nvSpPr>
        <p:spPr>
          <a:xfrm>
            <a:off x="6449843"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Gothic"/>
              <a:ea typeface="Century Gothic"/>
              <a:cs typeface="Century Gothic"/>
              <a:sym typeface="Century Gothic"/>
            </a:endParaRPr>
          </a:p>
        </p:txBody>
      </p:sp>
      <p:sp>
        <p:nvSpPr>
          <p:cNvPr id="274" name="Google Shape;274;p12"/>
          <p:cNvSpPr/>
          <p:nvPr/>
        </p:nvSpPr>
        <p:spPr>
          <a:xfrm rot="-5400000">
            <a:off x="5998731" y="664312"/>
            <a:ext cx="6858001" cy="5529377"/>
          </a:xfrm>
          <a:custGeom>
            <a:rect b="b" l="l" r="r" t="t"/>
            <a:pathLst>
              <a:path extrusionOk="0" h="5529377" w="6858001">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pic>
        <p:nvPicPr>
          <p:cNvPr id="275" name="Google Shape;275;p12"/>
          <p:cNvPicPr preferRelativeResize="0"/>
          <p:nvPr/>
        </p:nvPicPr>
        <p:blipFill rotWithShape="1">
          <a:blip r:embed="rId4">
            <a:alphaModFix/>
          </a:blip>
          <a:srcRect b="0" l="0" r="0" t="0"/>
          <a:stretch/>
        </p:blipFill>
        <p:spPr>
          <a:xfrm>
            <a:off x="7563742" y="1397252"/>
            <a:ext cx="3980139" cy="4063492"/>
          </a:xfrm>
          <a:prstGeom prst="rect">
            <a:avLst/>
          </a:prstGeom>
          <a:noFill/>
          <a:ln>
            <a:noFill/>
          </a:ln>
        </p:spPr>
      </p:pic>
      <p:sp>
        <p:nvSpPr>
          <p:cNvPr id="276" name="Google Shape;276;p12"/>
          <p:cNvSpPr/>
          <p:nvPr/>
        </p:nvSpPr>
        <p:spPr>
          <a:xfrm>
            <a:off x="1044244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2"/>
          <p:cNvSpPr txBox="1"/>
          <p:nvPr>
            <p:ph idx="1" type="body"/>
          </p:nvPr>
        </p:nvSpPr>
        <p:spPr>
          <a:xfrm>
            <a:off x="648931" y="1997476"/>
            <a:ext cx="5616216" cy="4226343"/>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solidFill>
                <a:srgbClr val="FFFFFF"/>
              </a:solidFill>
            </a:endParaRPr>
          </a:p>
          <a:p>
            <a:pPr indent="-342900" lvl="0" marL="342900" rtl="0" algn="l">
              <a:spcBef>
                <a:spcPts val="1000"/>
              </a:spcBef>
              <a:spcAft>
                <a:spcPts val="0"/>
              </a:spcAft>
              <a:buSzPts val="1600"/>
              <a:buChar char="►"/>
            </a:pPr>
            <a:r>
              <a:rPr lang="en-US">
                <a:solidFill>
                  <a:srgbClr val="F4A06D"/>
                </a:solidFill>
                <a:latin typeface="Calibri"/>
                <a:ea typeface="Calibri"/>
                <a:cs typeface="Calibri"/>
                <a:sym typeface="Calibri"/>
              </a:rPr>
              <a:t>The Entire home/apt had the highest average price at 242.86, while the Shared room had the lowest average price at 99.31. Hotel rooms had an average price of 157.87. The average price varied from 99.31 to 242.86 across all four types of rooms, and the order of average prices was Entire home/apt, Private room, Hotel room, and Shared room.</a:t>
            </a:r>
            <a:endParaRPr/>
          </a:p>
          <a:p>
            <a:pPr indent="-241300" lvl="0" marL="342900" rtl="0" algn="l">
              <a:spcBef>
                <a:spcPts val="1000"/>
              </a:spcBef>
              <a:spcAft>
                <a:spcPts val="0"/>
              </a:spcAft>
              <a:buSzPts val="1600"/>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13"/>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83" name="Google Shape;283;p13"/>
          <p:cNvSpPr txBox="1"/>
          <p:nvPr>
            <p:ph type="title"/>
          </p:nvPr>
        </p:nvSpPr>
        <p:spPr>
          <a:xfrm>
            <a:off x="152401" y="1076325"/>
            <a:ext cx="3600080" cy="80745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EBEBEB"/>
              </a:buClr>
              <a:buSzPts val="4000"/>
              <a:buFont typeface="Calibri"/>
              <a:buNone/>
            </a:pPr>
            <a:r>
              <a:rPr b="1" lang="en-US" sz="4000">
                <a:solidFill>
                  <a:srgbClr val="EBEBEB"/>
                </a:solidFill>
                <a:latin typeface="Calibri"/>
                <a:ea typeface="Calibri"/>
                <a:cs typeface="Calibri"/>
                <a:sym typeface="Calibri"/>
              </a:rPr>
              <a:t>Continue…</a:t>
            </a:r>
            <a:endParaRPr b="1" sz="4000">
              <a:solidFill>
                <a:srgbClr val="EBEBEB"/>
              </a:solidFill>
              <a:latin typeface="Calibri"/>
              <a:ea typeface="Calibri"/>
              <a:cs typeface="Calibri"/>
              <a:sym typeface="Calibri"/>
            </a:endParaRPr>
          </a:p>
        </p:txBody>
      </p:sp>
      <p:sp>
        <p:nvSpPr>
          <p:cNvPr id="284" name="Google Shape;284;p13"/>
          <p:cNvSpPr/>
          <p:nvPr/>
        </p:nvSpPr>
        <p:spPr>
          <a:xfrm>
            <a:off x="3948110"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85" name="Google Shape;285;p13"/>
          <p:cNvSpPr/>
          <p:nvPr/>
        </p:nvSpPr>
        <p:spPr>
          <a:xfrm rot="-5400000">
            <a:off x="4747655" y="-586345"/>
            <a:ext cx="6858001" cy="8030691"/>
          </a:xfrm>
          <a:custGeom>
            <a:rect b="b" l="l" r="r" t="t"/>
            <a:pathLst>
              <a:path extrusionOk="0" h="8030691" w="685800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sp>
        <p:nvSpPr>
          <p:cNvPr id="286" name="Google Shape;286;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txBox="1"/>
          <p:nvPr>
            <p:ph idx="1" type="body"/>
          </p:nvPr>
        </p:nvSpPr>
        <p:spPr>
          <a:xfrm>
            <a:off x="152401" y="2486025"/>
            <a:ext cx="4008909" cy="354191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lang="en-US" sz="1800">
                <a:solidFill>
                  <a:srgbClr val="F4A06D"/>
                </a:solidFill>
                <a:latin typeface="Calibri"/>
                <a:ea typeface="Calibri"/>
                <a:cs typeface="Calibri"/>
                <a:sym typeface="Calibri"/>
              </a:rPr>
              <a:t>The average price of accommodations in De Baarsjes - Oud-West was the highest at 306.89, while Gaasperdam - Driemond had the lowest average price at 120.98. The average price across all 22 neighborhoods ranged from 120.98 to 306.89.</a:t>
            </a:r>
            <a:endParaRPr/>
          </a:p>
        </p:txBody>
      </p:sp>
      <p:pic>
        <p:nvPicPr>
          <p:cNvPr id="288" name="Google Shape;288;p13"/>
          <p:cNvPicPr preferRelativeResize="0"/>
          <p:nvPr/>
        </p:nvPicPr>
        <p:blipFill rotWithShape="1">
          <a:blip r:embed="rId4">
            <a:alphaModFix/>
          </a:blip>
          <a:srcRect b="0" l="0" r="0" t="0"/>
          <a:stretch/>
        </p:blipFill>
        <p:spPr>
          <a:xfrm>
            <a:off x="5048451" y="1883782"/>
            <a:ext cx="6495847" cy="37000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14"/>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94" name="Google Shape;294;p14"/>
          <p:cNvSpPr txBox="1"/>
          <p:nvPr>
            <p:ph type="title"/>
          </p:nvPr>
        </p:nvSpPr>
        <p:spPr>
          <a:xfrm>
            <a:off x="648931" y="629266"/>
            <a:ext cx="4166510" cy="8621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EBEBEB"/>
              </a:buClr>
              <a:buSzPts val="4200"/>
              <a:buFont typeface="Calibri"/>
              <a:buNone/>
            </a:pPr>
            <a:r>
              <a:rPr b="1" lang="en-US">
                <a:solidFill>
                  <a:srgbClr val="EBEBEB"/>
                </a:solidFill>
                <a:latin typeface="Calibri"/>
                <a:ea typeface="Calibri"/>
                <a:cs typeface="Calibri"/>
                <a:sym typeface="Calibri"/>
              </a:rPr>
              <a:t>Continue…</a:t>
            </a:r>
            <a:endParaRPr b="1">
              <a:solidFill>
                <a:srgbClr val="EBEBEB"/>
              </a:solidFill>
              <a:latin typeface="Calibri"/>
              <a:ea typeface="Calibri"/>
              <a:cs typeface="Calibri"/>
              <a:sym typeface="Calibri"/>
            </a:endParaRPr>
          </a:p>
        </p:txBody>
      </p:sp>
      <p:sp>
        <p:nvSpPr>
          <p:cNvPr id="295" name="Google Shape;295;p14"/>
          <p:cNvSpPr/>
          <p:nvPr/>
        </p:nvSpPr>
        <p:spPr>
          <a:xfrm>
            <a:off x="4994020" y="-1"/>
            <a:ext cx="559472" cy="3709642"/>
          </a:xfrm>
          <a:custGeom>
            <a:rect b="b" l="l" r="r" t="t"/>
            <a:pathLst>
              <a:path extrusionOk="0"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96" name="Google Shape;296;p14"/>
          <p:cNvSpPr/>
          <p:nvPr/>
        </p:nvSpPr>
        <p:spPr>
          <a:xfrm rot="-5400000">
            <a:off x="5270819" y="-63600"/>
            <a:ext cx="6858001" cy="6985200"/>
          </a:xfrm>
          <a:custGeom>
            <a:rect b="b" l="l" r="r" t="t"/>
            <a:pathLst>
              <a:path extrusionOk="0" h="6985200" w="6858001">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pic>
        <p:nvPicPr>
          <p:cNvPr id="297" name="Google Shape;297;p14"/>
          <p:cNvPicPr preferRelativeResize="0"/>
          <p:nvPr/>
        </p:nvPicPr>
        <p:blipFill rotWithShape="1">
          <a:blip r:embed="rId4">
            <a:alphaModFix/>
          </a:blip>
          <a:srcRect b="0" l="0" r="0" t="0"/>
          <a:stretch/>
        </p:blipFill>
        <p:spPr>
          <a:xfrm>
            <a:off x="6093992" y="1882592"/>
            <a:ext cx="5449889" cy="3092812"/>
          </a:xfrm>
          <a:prstGeom prst="rect">
            <a:avLst/>
          </a:prstGeom>
          <a:noFill/>
          <a:ln>
            <a:noFill/>
          </a:ln>
        </p:spPr>
      </p:pic>
      <p:sp>
        <p:nvSpPr>
          <p:cNvPr id="298" name="Google Shape;298;p14"/>
          <p:cNvSpPr/>
          <p:nvPr/>
        </p:nvSpPr>
        <p:spPr>
          <a:xfrm>
            <a:off x="10442448"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txBox="1"/>
          <p:nvPr>
            <p:ph idx="1" type="body"/>
          </p:nvPr>
        </p:nvSpPr>
        <p:spPr>
          <a:xfrm>
            <a:off x="648931" y="2120716"/>
            <a:ext cx="4166509" cy="41031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solidFill>
                  <a:srgbClr val="F4A06D"/>
                </a:solidFill>
                <a:latin typeface="Calibri"/>
                <a:ea typeface="Calibri"/>
                <a:cs typeface="Calibri"/>
                <a:sym typeface="Calibri"/>
              </a:rPr>
              <a:t>The Most location was De Baarsjes </a:t>
            </a:r>
            <a:endParaRPr sz="2400">
              <a:solidFill>
                <a:srgbClr val="F4A06D"/>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txBox="1"/>
          <p:nvPr>
            <p:ph type="title"/>
          </p:nvPr>
        </p:nvSpPr>
        <p:spPr>
          <a:xfrm>
            <a:off x="646111" y="452718"/>
            <a:ext cx="9404723" cy="9765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alibri"/>
              <a:buNone/>
            </a:pPr>
            <a:r>
              <a:rPr b="1" lang="en-US">
                <a:latin typeface="Calibri"/>
                <a:ea typeface="Calibri"/>
                <a:cs typeface="Calibri"/>
                <a:sym typeface="Calibri"/>
              </a:rPr>
              <a:t>Summary</a:t>
            </a:r>
            <a:endParaRPr b="1">
              <a:latin typeface="Calibri"/>
              <a:ea typeface="Calibri"/>
              <a:cs typeface="Calibri"/>
              <a:sym typeface="Calibri"/>
            </a:endParaRPr>
          </a:p>
        </p:txBody>
      </p:sp>
      <p:sp>
        <p:nvSpPr>
          <p:cNvPr id="305" name="Google Shape;305;p15"/>
          <p:cNvSpPr txBox="1"/>
          <p:nvPr>
            <p:ph idx="1" type="body"/>
          </p:nvPr>
        </p:nvSpPr>
        <p:spPr>
          <a:xfrm>
            <a:off x="645130" y="2052918"/>
            <a:ext cx="10762676"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b="1" lang="en-US">
                <a:solidFill>
                  <a:srgbClr val="F4A06D"/>
                </a:solidFill>
                <a:latin typeface="Calibri"/>
                <a:ea typeface="Calibri"/>
                <a:cs typeface="Calibri"/>
                <a:sym typeface="Calibri"/>
              </a:rPr>
              <a:t>Listings with more amenities had higher prices, with a significant difference between 60 and 10 amenities. The average price of a room type decreased by 11.34% from January to November 2023, with a sharp decline of 2.62% from July to November 2023. The entire home/apt had the highest average price, and the Shared room had the lowest. De Baarsjes - Oud-West had the highest average price of accommodations, while Gaasperdam - Driemond had the lowest.</a:t>
            </a:r>
            <a:endParaRPr b="1">
              <a:solidFill>
                <a:srgbClr val="F4A06D"/>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ph idx="1" type="body"/>
          </p:nvPr>
        </p:nvSpPr>
        <p:spPr>
          <a:xfrm>
            <a:off x="986901" y="2067610"/>
            <a:ext cx="10058400" cy="384962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7040"/>
              <a:buNone/>
            </a:pPr>
            <a:r>
              <a:rPr b="1" lang="en-US" sz="8800">
                <a:latin typeface="Arial Rounded"/>
                <a:ea typeface="Arial Rounded"/>
                <a:cs typeface="Arial Rounded"/>
                <a:sym typeface="Arial Rounded"/>
              </a:rPr>
              <a:t>Thank you</a:t>
            </a:r>
            <a:endParaRPr b="1" sz="8800">
              <a:latin typeface="Arial Rounded"/>
              <a:ea typeface="Arial Rounded"/>
              <a:cs typeface="Arial Rounded"/>
              <a:sym typeface="Arial Round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Arial Rounded"/>
              <a:buNone/>
            </a:pPr>
            <a:r>
              <a:rPr b="1" lang="en-US">
                <a:latin typeface="Arial Rounded"/>
                <a:ea typeface="Arial Rounded"/>
                <a:cs typeface="Arial Rounded"/>
                <a:sym typeface="Arial Rounded"/>
              </a:rPr>
              <a:t>Problem Statement </a:t>
            </a:r>
            <a:endParaRPr b="1">
              <a:latin typeface="Arial Rounded"/>
              <a:ea typeface="Arial Rounded"/>
              <a:cs typeface="Arial Rounded"/>
              <a:sym typeface="Arial Rounded"/>
            </a:endParaRPr>
          </a:p>
        </p:txBody>
      </p:sp>
      <p:sp>
        <p:nvSpPr>
          <p:cNvPr id="173" name="Google Shape;173;p2"/>
          <p:cNvSpPr txBox="1"/>
          <p:nvPr>
            <p:ph idx="1" type="body"/>
          </p:nvPr>
        </p:nvSpPr>
        <p:spPr>
          <a:xfrm>
            <a:off x="710214" y="1526959"/>
            <a:ext cx="10493405" cy="5184559"/>
          </a:xfrm>
          <a:prstGeom prst="rect">
            <a:avLst/>
          </a:prstGeom>
          <a:noFill/>
          <a:ln>
            <a:noFill/>
          </a:ln>
        </p:spPr>
        <p:txBody>
          <a:bodyPr anchorCtr="0" anchor="t" bIns="45700" lIns="91425" spcFirstLastPara="1" rIns="91425" wrap="square" tIns="45700">
            <a:noAutofit/>
          </a:bodyPr>
          <a:lstStyle/>
          <a:p>
            <a:pPr indent="-367030" lvl="0" marL="342900" rtl="0" algn="just">
              <a:lnSpc>
                <a:spcPct val="80000"/>
              </a:lnSpc>
              <a:spcBef>
                <a:spcPts val="0"/>
              </a:spcBef>
              <a:spcAft>
                <a:spcPts val="0"/>
              </a:spcAft>
              <a:buSzPts val="1980"/>
              <a:buChar char="►"/>
            </a:pPr>
            <a:r>
              <a:rPr b="1" lang="en-US" sz="2350">
                <a:solidFill>
                  <a:srgbClr val="F4A06D"/>
                </a:solidFill>
                <a:latin typeface="Calibri"/>
                <a:ea typeface="Calibri"/>
                <a:cs typeface="Calibri"/>
                <a:sym typeface="Calibri"/>
              </a:rPr>
              <a:t>Since 2008, guests and hosts have used Airbnb to expand on traveling possibilities and present a more unique, personalized way of experiencing the world. This dataset describes Amsterdam's listing activity and metrics in 2022-2023. </a:t>
            </a:r>
            <a:br>
              <a:rPr b="1" lang="en-US" sz="2350">
                <a:solidFill>
                  <a:srgbClr val="F4A06D"/>
                </a:solidFill>
                <a:latin typeface="Calibri"/>
                <a:ea typeface="Calibri"/>
                <a:cs typeface="Calibri"/>
                <a:sym typeface="Calibri"/>
              </a:rPr>
            </a:br>
            <a:r>
              <a:rPr b="1" lang="en-US" sz="2350">
                <a:solidFill>
                  <a:srgbClr val="F4A06D"/>
                </a:solidFill>
                <a:latin typeface="Calibri"/>
                <a:ea typeface="Calibri"/>
                <a:cs typeface="Calibri"/>
                <a:sym typeface="Calibri"/>
              </a:rPr>
              <a:t>The data file includes all the information needed to learn more about hosts, geographical availability, and necessary metrics to make predictions and draw conclusions. </a:t>
            </a:r>
            <a:endParaRPr sz="2350"/>
          </a:p>
          <a:p>
            <a:pPr indent="0" lvl="0" marL="0" rtl="0" algn="just">
              <a:lnSpc>
                <a:spcPct val="80000"/>
              </a:lnSpc>
              <a:spcBef>
                <a:spcPts val="1000"/>
              </a:spcBef>
              <a:spcAft>
                <a:spcPts val="0"/>
              </a:spcAft>
              <a:buSzPts val="1776"/>
              <a:buNone/>
            </a:pPr>
            <a:r>
              <a:rPr b="1" lang="en-US" sz="2720">
                <a:solidFill>
                  <a:srgbClr val="E06666"/>
                </a:solidFill>
                <a:latin typeface="Calibri"/>
                <a:ea typeface="Calibri"/>
                <a:cs typeface="Calibri"/>
                <a:sym typeface="Calibri"/>
              </a:rPr>
              <a:t>Objectives: Research Questions </a:t>
            </a:r>
            <a:endParaRPr sz="2350">
              <a:solidFill>
                <a:srgbClr val="E06666"/>
              </a:solidFill>
            </a:endParaRPr>
          </a:p>
          <a:p>
            <a:pPr indent="-367030" lvl="0" marL="342900" rtl="0" algn="just">
              <a:lnSpc>
                <a:spcPct val="80000"/>
              </a:lnSpc>
              <a:spcBef>
                <a:spcPts val="1000"/>
              </a:spcBef>
              <a:spcAft>
                <a:spcPts val="0"/>
              </a:spcAft>
              <a:buSzPts val="1980"/>
              <a:buChar char="►"/>
            </a:pPr>
            <a:r>
              <a:rPr b="1" lang="en-US" sz="2350">
                <a:solidFill>
                  <a:srgbClr val="F4A06D"/>
                </a:solidFill>
                <a:latin typeface="Calibri"/>
                <a:ea typeface="Calibri"/>
                <a:cs typeface="Calibri"/>
                <a:sym typeface="Calibri"/>
              </a:rPr>
              <a:t>Who are the top earners </a:t>
            </a:r>
            <a:endParaRPr sz="2350"/>
          </a:p>
          <a:p>
            <a:pPr indent="-367030" lvl="0" marL="342900" rtl="0" algn="just">
              <a:lnSpc>
                <a:spcPct val="80000"/>
              </a:lnSpc>
              <a:spcBef>
                <a:spcPts val="1000"/>
              </a:spcBef>
              <a:spcAft>
                <a:spcPts val="0"/>
              </a:spcAft>
              <a:buSzPts val="1980"/>
              <a:buChar char="►"/>
            </a:pPr>
            <a:r>
              <a:rPr b="1" lang="en-US" sz="2350">
                <a:solidFill>
                  <a:srgbClr val="F4A06D"/>
                </a:solidFill>
                <a:latin typeface="Calibri"/>
                <a:ea typeface="Calibri"/>
                <a:cs typeface="Calibri"/>
                <a:sym typeface="Calibri"/>
              </a:rPr>
              <a:t>Any particular location getting the maximum number of bookings </a:t>
            </a:r>
            <a:endParaRPr sz="2350"/>
          </a:p>
          <a:p>
            <a:pPr indent="-367030" lvl="0" marL="342900" rtl="0" algn="just">
              <a:lnSpc>
                <a:spcPct val="80000"/>
              </a:lnSpc>
              <a:spcBef>
                <a:spcPts val="1000"/>
              </a:spcBef>
              <a:spcAft>
                <a:spcPts val="0"/>
              </a:spcAft>
              <a:buSzPts val="1980"/>
              <a:buChar char="►"/>
            </a:pPr>
            <a:r>
              <a:rPr b="1" lang="en-US" sz="2350">
                <a:solidFill>
                  <a:srgbClr val="F4A06D"/>
                </a:solidFill>
                <a:latin typeface="Calibri"/>
                <a:ea typeface="Calibri"/>
                <a:cs typeface="Calibri"/>
                <a:sym typeface="Calibri"/>
              </a:rPr>
              <a:t>Price relation with respect to location </a:t>
            </a:r>
            <a:endParaRPr sz="2350"/>
          </a:p>
          <a:p>
            <a:pPr indent="-367030" lvl="0" marL="342900" rtl="0" algn="just">
              <a:lnSpc>
                <a:spcPct val="80000"/>
              </a:lnSpc>
              <a:spcBef>
                <a:spcPts val="1000"/>
              </a:spcBef>
              <a:spcAft>
                <a:spcPts val="0"/>
              </a:spcAft>
              <a:buSzPts val="1980"/>
              <a:buChar char="►"/>
            </a:pPr>
            <a:r>
              <a:rPr b="1" lang="en-US" sz="2350">
                <a:solidFill>
                  <a:srgbClr val="F4A06D"/>
                </a:solidFill>
                <a:latin typeface="Calibri"/>
                <a:ea typeface="Calibri"/>
                <a:cs typeface="Calibri"/>
                <a:sym typeface="Calibri"/>
              </a:rPr>
              <a:t> Relationship between Quality and Price </a:t>
            </a:r>
            <a:endParaRPr sz="2350"/>
          </a:p>
          <a:p>
            <a:pPr indent="-367030" lvl="0" marL="342900" rtl="0" algn="just">
              <a:lnSpc>
                <a:spcPct val="80000"/>
              </a:lnSpc>
              <a:spcBef>
                <a:spcPts val="1000"/>
              </a:spcBef>
              <a:spcAft>
                <a:spcPts val="0"/>
              </a:spcAft>
              <a:buSzPts val="1980"/>
              <a:buChar char="►"/>
            </a:pPr>
            <a:r>
              <a:rPr b="1" lang="en-US" sz="2350">
                <a:solidFill>
                  <a:srgbClr val="F4A06D"/>
                </a:solidFill>
                <a:latin typeface="Calibri"/>
                <a:ea typeface="Calibri"/>
                <a:cs typeface="Calibri"/>
                <a:sym typeface="Calibri"/>
              </a:rPr>
              <a:t> Price vs amenities </a:t>
            </a:r>
            <a:endParaRPr sz="2350"/>
          </a:p>
          <a:p>
            <a:pPr indent="-367030" lvl="0" marL="342900" rtl="0" algn="just">
              <a:lnSpc>
                <a:spcPct val="80000"/>
              </a:lnSpc>
              <a:spcBef>
                <a:spcPts val="1000"/>
              </a:spcBef>
              <a:spcAft>
                <a:spcPts val="0"/>
              </a:spcAft>
              <a:buSzPts val="1980"/>
              <a:buChar char="►"/>
            </a:pPr>
            <a:r>
              <a:rPr b="1" lang="en-US" sz="2350">
                <a:solidFill>
                  <a:srgbClr val="F4A06D"/>
                </a:solidFill>
                <a:latin typeface="Calibri"/>
                <a:ea typeface="Calibri"/>
                <a:cs typeface="Calibri"/>
                <a:sym typeface="Calibri"/>
              </a:rPr>
              <a:t> Price vs location</a:t>
            </a:r>
            <a:endParaRPr b="1" sz="2350">
              <a:solidFill>
                <a:srgbClr val="F4A06D"/>
              </a:solidFill>
              <a:latin typeface="Calibri"/>
              <a:ea typeface="Calibri"/>
              <a:cs typeface="Calibri"/>
              <a:sym typeface="Calibri"/>
            </a:endParaRPr>
          </a:p>
          <a:p>
            <a:pPr indent="-251459" lvl="0" marL="342900" rtl="0" algn="l">
              <a:lnSpc>
                <a:spcPct val="80000"/>
              </a:lnSpc>
              <a:spcBef>
                <a:spcPts val="1000"/>
              </a:spcBef>
              <a:spcAft>
                <a:spcPts val="0"/>
              </a:spcAft>
              <a:buSzPts val="1332"/>
              <a:buNone/>
            </a:pPr>
            <a:r>
              <a:t/>
            </a:r>
            <a:endParaRPr sz="2165">
              <a:solidFill>
                <a:srgbClr val="F7BF9E"/>
              </a:solidFill>
              <a:latin typeface="Calibri"/>
              <a:ea typeface="Calibri"/>
              <a:cs typeface="Calibri"/>
              <a:sym typeface="Calibri"/>
            </a:endParaRPr>
          </a:p>
          <a:p>
            <a:pPr indent="-241300" lvl="0" marL="342900" rtl="0" algn="l">
              <a:lnSpc>
                <a:spcPct val="80000"/>
              </a:lnSpc>
              <a:spcBef>
                <a:spcPts val="1000"/>
              </a:spcBef>
              <a:spcAft>
                <a:spcPts val="0"/>
              </a:spcAft>
              <a:buSzPts val="1480"/>
              <a:buNone/>
            </a:pPr>
            <a:r>
              <a:t/>
            </a:r>
            <a:endParaRPr b="1" sz="2350">
              <a:solidFill>
                <a:srgbClr val="F7BF9E"/>
              </a:solidFill>
              <a:latin typeface="Calibri"/>
              <a:ea typeface="Calibri"/>
              <a:cs typeface="Calibri"/>
              <a:sym typeface="Calibri"/>
            </a:endParaRPr>
          </a:p>
          <a:p>
            <a:pPr indent="-251459" lvl="0" marL="342900" rtl="0" algn="l">
              <a:lnSpc>
                <a:spcPct val="80000"/>
              </a:lnSpc>
              <a:spcBef>
                <a:spcPts val="1000"/>
              </a:spcBef>
              <a:spcAft>
                <a:spcPts val="0"/>
              </a:spcAft>
              <a:buSzPts val="1332"/>
              <a:buNone/>
            </a:pPr>
            <a:r>
              <a:t/>
            </a:r>
            <a:endParaRPr sz="2165">
              <a:solidFill>
                <a:srgbClr val="F7BF9E"/>
              </a:solidFill>
              <a:latin typeface="Helvetica Neue"/>
              <a:ea typeface="Helvetica Neue"/>
              <a:cs typeface="Helvetica Neue"/>
              <a:sym typeface="Helvetica Neue"/>
            </a:endParaRPr>
          </a:p>
          <a:p>
            <a:pPr indent="0" lvl="0" marL="0" rtl="0" algn="l">
              <a:lnSpc>
                <a:spcPct val="80000"/>
              </a:lnSpc>
              <a:spcBef>
                <a:spcPts val="1000"/>
              </a:spcBef>
              <a:spcAft>
                <a:spcPts val="0"/>
              </a:spcAft>
              <a:buSzPts val="1480"/>
              <a:buNone/>
            </a:pPr>
            <a:r>
              <a:t/>
            </a:r>
            <a:endParaRPr b="1" i="0" sz="2350">
              <a:solidFill>
                <a:srgbClr val="F7BF9E"/>
              </a:solidFill>
              <a:latin typeface="Arial Rounded"/>
              <a:ea typeface="Arial Rounded"/>
              <a:cs typeface="Arial Rounded"/>
              <a:sym typeface="Arial Round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4200"/>
              <a:buFont typeface="Arial Rounded"/>
              <a:buNone/>
            </a:pPr>
            <a:r>
              <a:rPr b="1" lang="en-US">
                <a:latin typeface="Arial Rounded"/>
                <a:ea typeface="Arial Rounded"/>
                <a:cs typeface="Arial Rounded"/>
                <a:sym typeface="Arial Rounded"/>
              </a:rPr>
              <a:t>Approach</a:t>
            </a:r>
            <a:endParaRPr/>
          </a:p>
        </p:txBody>
      </p:sp>
      <p:grpSp>
        <p:nvGrpSpPr>
          <p:cNvPr id="179" name="Google Shape;179;p3"/>
          <p:cNvGrpSpPr/>
          <p:nvPr/>
        </p:nvGrpSpPr>
        <p:grpSpPr>
          <a:xfrm>
            <a:off x="1089424" y="2899858"/>
            <a:ext cx="10356292" cy="2020370"/>
            <a:chOff x="22625" y="1115446"/>
            <a:chExt cx="10356292" cy="2020370"/>
          </a:xfrm>
        </p:grpSpPr>
        <p:sp>
          <p:nvSpPr>
            <p:cNvPr id="180" name="Google Shape;180;p3"/>
            <p:cNvSpPr/>
            <p:nvPr/>
          </p:nvSpPr>
          <p:spPr>
            <a:xfrm>
              <a:off x="138260" y="1840707"/>
              <a:ext cx="2035171" cy="6706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txBox="1"/>
            <p:nvPr/>
          </p:nvSpPr>
          <p:spPr>
            <a:xfrm>
              <a:off x="138260" y="1840707"/>
              <a:ext cx="2035171" cy="670681"/>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Century Gothic"/>
                <a:buNone/>
              </a:pPr>
              <a:r>
                <a:rPr b="0" i="0" lang="en-US" sz="1600" u="none" cap="none" strike="noStrike">
                  <a:solidFill>
                    <a:schemeClr val="lt1"/>
                  </a:solidFill>
                  <a:latin typeface="Century Gothic"/>
                  <a:ea typeface="Century Gothic"/>
                  <a:cs typeface="Century Gothic"/>
                  <a:sym typeface="Century Gothic"/>
                </a:rPr>
                <a:t>Understanding Problem Statement</a:t>
              </a:r>
              <a:endParaRPr b="0" i="0" sz="1600" u="none" cap="none" strike="noStrike">
                <a:solidFill>
                  <a:schemeClr val="lt1"/>
                </a:solidFill>
                <a:latin typeface="Century Gothic"/>
                <a:ea typeface="Century Gothic"/>
                <a:cs typeface="Century Gothic"/>
                <a:sym typeface="Century Gothic"/>
              </a:endParaRPr>
            </a:p>
          </p:txBody>
        </p:sp>
        <p:sp>
          <p:nvSpPr>
            <p:cNvPr id="182" name="Google Shape;182;p3"/>
            <p:cNvSpPr/>
            <p:nvPr/>
          </p:nvSpPr>
          <p:spPr>
            <a:xfrm>
              <a:off x="135947" y="1636727"/>
              <a:ext cx="161888" cy="161888"/>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249269" y="1410083"/>
              <a:ext cx="161888" cy="161888"/>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521242" y="1455412"/>
              <a:ext cx="254396" cy="254396"/>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747887" y="1206103"/>
              <a:ext cx="161888" cy="161888"/>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1042524" y="1115446"/>
              <a:ext cx="161888" cy="161888"/>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1405155" y="1274097"/>
              <a:ext cx="161888" cy="161888"/>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631799" y="1387419"/>
              <a:ext cx="254396" cy="254396"/>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949101" y="1636727"/>
              <a:ext cx="161888" cy="161888"/>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2085087" y="1886036"/>
              <a:ext cx="161888" cy="161888"/>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906537" y="1410083"/>
              <a:ext cx="416285" cy="416285"/>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22625" y="2271331"/>
              <a:ext cx="161888" cy="161888"/>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158612" y="2475311"/>
              <a:ext cx="254396" cy="254396"/>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98578" y="2656626"/>
              <a:ext cx="370031" cy="370031"/>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974531" y="2951263"/>
              <a:ext cx="161888" cy="161888"/>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1065188" y="2656626"/>
              <a:ext cx="254396" cy="254396"/>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1291833" y="2973928"/>
              <a:ext cx="161888" cy="161888"/>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1495812" y="2611297"/>
              <a:ext cx="370031" cy="370031"/>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1994429" y="2520639"/>
              <a:ext cx="254396" cy="254396"/>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248826" y="1455035"/>
              <a:ext cx="747126" cy="1426345"/>
            </a:xfrm>
            <a:prstGeom prst="chevron">
              <a:avLst>
                <a:gd fmla="val 62310" name="adj"/>
              </a:avLst>
            </a:prstGeom>
            <a:gradFill>
              <a:gsLst>
                <a:gs pos="0">
                  <a:srgbClr val="E6CECE"/>
                </a:gs>
                <a:gs pos="100000">
                  <a:srgbClr val="B37C7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2995952" y="1455728"/>
              <a:ext cx="2037617" cy="14263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txBox="1"/>
            <p:nvPr/>
          </p:nvSpPr>
          <p:spPr>
            <a:xfrm>
              <a:off x="2995952" y="1455728"/>
              <a:ext cx="2037617" cy="1426331"/>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Century Gothic"/>
                <a:buNone/>
              </a:pPr>
              <a:r>
                <a:rPr b="0" i="0" lang="en-US" sz="1600" u="none" cap="none" strike="noStrike">
                  <a:solidFill>
                    <a:schemeClr val="lt1"/>
                  </a:solidFill>
                  <a:latin typeface="Century Gothic"/>
                  <a:ea typeface="Century Gothic"/>
                  <a:cs typeface="Century Gothic"/>
                  <a:sym typeface="Century Gothic"/>
                </a:rPr>
                <a:t>Collecting and understanding the data</a:t>
              </a:r>
              <a:endParaRPr/>
            </a:p>
          </p:txBody>
        </p:sp>
        <p:sp>
          <p:nvSpPr>
            <p:cNvPr id="203" name="Google Shape;203;p3"/>
            <p:cNvSpPr/>
            <p:nvPr/>
          </p:nvSpPr>
          <p:spPr>
            <a:xfrm>
              <a:off x="5033569" y="1455035"/>
              <a:ext cx="747126" cy="1426345"/>
            </a:xfrm>
            <a:prstGeom prst="chevron">
              <a:avLst>
                <a:gd fmla="val 62310" name="adj"/>
              </a:avLst>
            </a:prstGeom>
            <a:gradFill>
              <a:gsLst>
                <a:gs pos="0">
                  <a:srgbClr val="E6CECE"/>
                </a:gs>
                <a:gs pos="100000">
                  <a:srgbClr val="B37C7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5780695" y="1455728"/>
              <a:ext cx="2037617" cy="14263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txBox="1"/>
            <p:nvPr/>
          </p:nvSpPr>
          <p:spPr>
            <a:xfrm>
              <a:off x="5780695" y="1455728"/>
              <a:ext cx="2037617" cy="1426331"/>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Century Gothic"/>
                <a:buNone/>
              </a:pPr>
              <a:r>
                <a:rPr b="0" i="0" lang="en-US" sz="1600" u="none" cap="none" strike="noStrike">
                  <a:solidFill>
                    <a:schemeClr val="lt1"/>
                  </a:solidFill>
                  <a:latin typeface="Century Gothic"/>
                  <a:ea typeface="Century Gothic"/>
                  <a:cs typeface="Century Gothic"/>
                  <a:sym typeface="Century Gothic"/>
                </a:rPr>
                <a:t>Data Cleaning, Data Transformation, Data Modeling </a:t>
              </a:r>
              <a:endParaRPr/>
            </a:p>
          </p:txBody>
        </p:sp>
        <p:sp>
          <p:nvSpPr>
            <p:cNvPr id="206" name="Google Shape;206;p3"/>
            <p:cNvSpPr/>
            <p:nvPr/>
          </p:nvSpPr>
          <p:spPr>
            <a:xfrm>
              <a:off x="7818313" y="1455035"/>
              <a:ext cx="747126" cy="1426345"/>
            </a:xfrm>
            <a:prstGeom prst="chevron">
              <a:avLst>
                <a:gd fmla="val 62310" name="adj"/>
              </a:avLst>
            </a:prstGeom>
            <a:gradFill>
              <a:gsLst>
                <a:gs pos="0">
                  <a:srgbClr val="E6CECE"/>
                </a:gs>
                <a:gs pos="100000">
                  <a:srgbClr val="B37C7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8646943" y="1337159"/>
              <a:ext cx="1731974" cy="1731974"/>
            </a:xfrm>
            <a:prstGeom prst="ellipse">
              <a:avLst/>
            </a:prstGeom>
            <a:gradFill>
              <a:gsLst>
                <a:gs pos="0">
                  <a:srgbClr val="CA3433"/>
                </a:gs>
                <a:gs pos="100000">
                  <a:srgbClr val="8C0E0C"/>
                </a:gs>
              </a:gsLst>
              <a:lin ang="5400000" scaled="0"/>
            </a:gra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txBox="1"/>
            <p:nvPr/>
          </p:nvSpPr>
          <p:spPr>
            <a:xfrm>
              <a:off x="8900585" y="1590801"/>
              <a:ext cx="1224690" cy="122469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600"/>
                <a:buFont typeface="Century Gothic"/>
                <a:buNone/>
              </a:pPr>
              <a:r>
                <a:rPr b="0" i="0" lang="en-US" sz="1600" u="none" cap="none" strike="noStrike">
                  <a:solidFill>
                    <a:schemeClr val="lt1"/>
                  </a:solidFill>
                  <a:latin typeface="Century Gothic"/>
                  <a:ea typeface="Century Gothic"/>
                  <a:cs typeface="Century Gothic"/>
                  <a:sym typeface="Century Gothic"/>
                </a:rPr>
                <a:t>Data Visualization using Power Bi</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4"/>
          <p:cNvPicPr preferRelativeResize="0"/>
          <p:nvPr>
            <p:ph idx="1" type="body"/>
          </p:nvPr>
        </p:nvPicPr>
        <p:blipFill rotWithShape="1">
          <a:blip r:embed="rId3">
            <a:alphaModFix/>
          </a:blip>
          <a:srcRect b="0" l="0" r="0" t="0"/>
          <a:stretch/>
        </p:blipFill>
        <p:spPr>
          <a:xfrm>
            <a:off x="905522" y="896646"/>
            <a:ext cx="10058400" cy="50564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Arial Rounded"/>
              <a:buNone/>
            </a:pPr>
            <a:r>
              <a:rPr b="1" lang="en-US">
                <a:latin typeface="Arial Rounded"/>
                <a:ea typeface="Arial Rounded"/>
                <a:cs typeface="Arial Rounded"/>
                <a:sym typeface="Arial Rounded"/>
              </a:rPr>
              <a:t>What is the benefit of Airbnb Data Analysis?</a:t>
            </a:r>
            <a:endParaRPr b="1">
              <a:latin typeface="Arial Rounded"/>
              <a:ea typeface="Arial Rounded"/>
              <a:cs typeface="Arial Rounded"/>
              <a:sym typeface="Arial Rounded"/>
            </a:endParaRPr>
          </a:p>
        </p:txBody>
      </p:sp>
      <p:sp>
        <p:nvSpPr>
          <p:cNvPr id="219" name="Google Shape;219;p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sz="2000">
                <a:solidFill>
                  <a:srgbClr val="F7BF9E"/>
                </a:solidFill>
                <a:latin typeface="Arial Rounded"/>
                <a:ea typeface="Arial Rounded"/>
                <a:cs typeface="Arial Rounded"/>
                <a:sym typeface="Arial Rounded"/>
              </a:rPr>
              <a:t>Airbnb Data Analysis is basically a data-driven strategy </a:t>
            </a:r>
            <a:r>
              <a:rPr b="1" lang="en-US">
                <a:solidFill>
                  <a:srgbClr val="F7BF9E"/>
                </a:solidFill>
                <a:latin typeface="Arial Rounded"/>
                <a:ea typeface="Arial Rounded"/>
                <a:cs typeface="Arial Rounded"/>
                <a:sym typeface="Arial Rounded"/>
              </a:rPr>
              <a:t>for managing the business. This will help to identify and address issues in your short-term rental plan.</a:t>
            </a:r>
            <a:r>
              <a:rPr lang="en-US"/>
              <a:t> </a:t>
            </a:r>
            <a:r>
              <a:rPr b="1" lang="en-US" sz="2400">
                <a:solidFill>
                  <a:srgbClr val="F7BF9E"/>
                </a:solidFill>
                <a:latin typeface="Calibri"/>
                <a:ea typeface="Calibri"/>
                <a:cs typeface="Calibri"/>
                <a:sym typeface="Calibri"/>
              </a:rPr>
              <a:t>If you want to optimize your Airbnb listing to obtain more bookings, you’ll need comprehensive analytics for hosts—from real estate market data to Airbnb rental income</a:t>
            </a:r>
            <a:r>
              <a:rPr lang="en-US" sz="2400"/>
              <a:t>.</a:t>
            </a:r>
            <a:r>
              <a:rPr b="1" lang="en-US" sz="2400">
                <a:solidFill>
                  <a:srgbClr val="F7BF9E"/>
                </a:solidFill>
                <a:latin typeface="Arial Rounded"/>
                <a:ea typeface="Arial Rounded"/>
                <a:cs typeface="Arial Rounded"/>
                <a:sym typeface="Arial Rounded"/>
              </a:rPr>
              <a:t> </a:t>
            </a:r>
            <a:r>
              <a:rPr b="1" lang="en-US">
                <a:solidFill>
                  <a:srgbClr val="F7BF9E"/>
                </a:solidFill>
                <a:latin typeface="Arial Rounded"/>
                <a:ea typeface="Arial Rounded"/>
                <a:cs typeface="Arial Rounded"/>
                <a:sym typeface="Arial Rounded"/>
              </a:rPr>
              <a:t>We were able to identify all challenges of the travel industry and how the booking system works. Airbnb analysis will also give insights on Earning, Hosting Progress, Occupancy and rates, Quality, and Conversions.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Arial Rounded"/>
              <a:buNone/>
            </a:pPr>
            <a:r>
              <a:rPr b="1" lang="en-US">
                <a:latin typeface="Arial Rounded"/>
                <a:ea typeface="Arial Rounded"/>
                <a:cs typeface="Arial Rounded"/>
                <a:sym typeface="Arial Rounded"/>
              </a:rPr>
              <a:t>Which Data We Used It </a:t>
            </a:r>
            <a:endParaRPr b="1">
              <a:latin typeface="Arial Rounded"/>
              <a:ea typeface="Arial Rounded"/>
              <a:cs typeface="Arial Rounded"/>
              <a:sym typeface="Arial Rounded"/>
            </a:endParaRPr>
          </a:p>
        </p:txBody>
      </p:sp>
      <p:sp>
        <p:nvSpPr>
          <p:cNvPr id="225" name="Google Shape;225;p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i="0" lang="en-US" sz="1800">
                <a:solidFill>
                  <a:srgbClr val="F7BF9E"/>
                </a:solidFill>
                <a:latin typeface="Calibri"/>
                <a:ea typeface="Calibri"/>
                <a:cs typeface="Calibri"/>
                <a:sym typeface="Calibri"/>
              </a:rPr>
              <a:t>For this project, we used data that give the listing summary from the city of Amsterdam for the years 2022-2023</a:t>
            </a:r>
            <a:r>
              <a:rPr b="1" lang="en-US" sz="1800">
                <a:latin typeface="Calibri"/>
                <a:ea typeface="Calibri"/>
                <a:cs typeface="Calibri"/>
                <a:sym typeface="Calibri"/>
              </a:rPr>
              <a:t>. </a:t>
            </a:r>
            <a:r>
              <a:rPr b="1" lang="en-US" sz="1800">
                <a:solidFill>
                  <a:srgbClr val="F7BF9E"/>
                </a:solidFill>
                <a:latin typeface="Calibri"/>
                <a:ea typeface="Calibri"/>
                <a:cs typeface="Calibri"/>
                <a:sym typeface="Calibri"/>
              </a:rPr>
              <a:t>Amsterdam is a city always buzzing with travelers. Good food, diverse crown, and vibrant culture make it a favorite travel destination for many. This dataset had a lot of important aspects. </a:t>
            </a:r>
            <a:endParaRPr/>
          </a:p>
          <a:p>
            <a:pPr indent="-342900" lvl="0" marL="342900" rtl="0" algn="l">
              <a:spcBef>
                <a:spcPts val="1000"/>
              </a:spcBef>
              <a:spcAft>
                <a:spcPts val="0"/>
              </a:spcAft>
              <a:buSzPts val="1440"/>
              <a:buChar char="►"/>
            </a:pPr>
            <a:r>
              <a:rPr b="1" lang="en-US" sz="1800">
                <a:solidFill>
                  <a:srgbClr val="F7BF9E"/>
                </a:solidFill>
                <a:latin typeface="Calibri"/>
                <a:ea typeface="Calibri"/>
                <a:cs typeface="Calibri"/>
                <a:sym typeface="Calibri"/>
              </a:rPr>
              <a:t>List of items used:</a:t>
            </a:r>
            <a:endParaRPr/>
          </a:p>
          <a:p>
            <a:pPr indent="0" lvl="0" marL="0" rtl="0" algn="l">
              <a:spcBef>
                <a:spcPts val="1000"/>
              </a:spcBef>
              <a:spcAft>
                <a:spcPts val="0"/>
              </a:spcAft>
              <a:buSzPts val="1440"/>
              <a:buNone/>
            </a:pPr>
            <a:r>
              <a:rPr b="1" lang="en-US" sz="1800">
                <a:solidFill>
                  <a:srgbClr val="F7BF9E"/>
                </a:solidFill>
                <a:latin typeface="Calibri"/>
                <a:ea typeface="Calibri"/>
                <a:cs typeface="Calibri"/>
                <a:sym typeface="Calibri"/>
              </a:rPr>
              <a:t>	Listing Id, Host Name, Host Id, Location/ Area name, Room Type, Latitude, Longitude, 	Count of amenities, Price, availability, Date, etc.</a:t>
            </a:r>
            <a:endParaRPr/>
          </a:p>
          <a:p>
            <a:pPr indent="-342900" lvl="0" marL="342900" rtl="0" algn="l">
              <a:spcBef>
                <a:spcPts val="1000"/>
              </a:spcBef>
              <a:spcAft>
                <a:spcPts val="0"/>
              </a:spcAft>
              <a:buSzPts val="1440"/>
              <a:buChar char="►"/>
            </a:pPr>
            <a:r>
              <a:rPr b="1" i="0" lang="en-US" sz="1800">
                <a:solidFill>
                  <a:srgbClr val="F7BF9E"/>
                </a:solidFill>
                <a:latin typeface="Calibri"/>
                <a:ea typeface="Calibri"/>
                <a:cs typeface="Calibri"/>
                <a:sym typeface="Calibri"/>
              </a:rPr>
              <a:t>Using this information, we have figured most common Areas that were frequently booked or the Percentage of Client visits is higher.</a:t>
            </a:r>
            <a:endParaRPr/>
          </a:p>
          <a:p>
            <a:pPr indent="0" lvl="0" marL="0" rtl="0" algn="l">
              <a:spcBef>
                <a:spcPts val="1000"/>
              </a:spcBef>
              <a:spcAft>
                <a:spcPts val="0"/>
              </a:spcAft>
              <a:buSzPts val="1440"/>
              <a:buNone/>
            </a:pPr>
            <a:r>
              <a:t/>
            </a:r>
            <a:endParaRPr b="1" i="0" sz="1800">
              <a:solidFill>
                <a:srgbClr val="F7BF9E"/>
              </a:solidFill>
              <a:latin typeface="Arial Rounded"/>
              <a:ea typeface="Arial Rounded"/>
              <a:cs typeface="Arial Rounded"/>
              <a:sym typeface="Arial Rounded"/>
            </a:endParaRPr>
          </a:p>
          <a:p>
            <a:pPr indent="-241300" lvl="0" marL="342900" rtl="0" algn="l">
              <a:spcBef>
                <a:spcPts val="1000"/>
              </a:spcBef>
              <a:spcAft>
                <a:spcPts val="0"/>
              </a:spcAft>
              <a:buSzPts val="1600"/>
              <a:buNone/>
            </a:pPr>
            <a:r>
              <a:t/>
            </a:r>
            <a:endParaRPr b="1">
              <a:solidFill>
                <a:srgbClr val="F7BF9E"/>
              </a:solidFill>
              <a:latin typeface="Arial Rounded"/>
              <a:ea typeface="Arial Rounded"/>
              <a:cs typeface="Arial Rounded"/>
              <a:sym typeface="Arial Round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Arial Rounded"/>
              <a:buNone/>
            </a:pPr>
            <a:r>
              <a:rPr b="1" lang="en-US">
                <a:latin typeface="Arial Rounded"/>
                <a:ea typeface="Arial Rounded"/>
                <a:cs typeface="Arial Rounded"/>
                <a:sym typeface="Arial Rounded"/>
              </a:rPr>
              <a:t>Step Followed :</a:t>
            </a:r>
            <a:endParaRPr b="1">
              <a:latin typeface="Arial Rounded"/>
              <a:ea typeface="Arial Rounded"/>
              <a:cs typeface="Arial Rounded"/>
              <a:sym typeface="Arial Rounded"/>
            </a:endParaRPr>
          </a:p>
        </p:txBody>
      </p:sp>
      <p:sp>
        <p:nvSpPr>
          <p:cNvPr id="231" name="Google Shape;231;p7"/>
          <p:cNvSpPr txBox="1"/>
          <p:nvPr>
            <p:ph idx="1" type="body"/>
          </p:nvPr>
        </p:nvSpPr>
        <p:spPr>
          <a:xfrm>
            <a:off x="1066800" y="1748901"/>
            <a:ext cx="10058400" cy="421689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1440"/>
              <a:buFont typeface="Noto Sans Symbols"/>
              <a:buChar char="❖"/>
            </a:pPr>
            <a:r>
              <a:rPr b="1" lang="en-US" sz="1800">
                <a:solidFill>
                  <a:srgbClr val="EFD37E"/>
                </a:solidFill>
                <a:latin typeface="Calibri"/>
                <a:ea typeface="Calibri"/>
                <a:cs typeface="Calibri"/>
                <a:sym typeface="Calibri"/>
              </a:rPr>
              <a:t> Collecting the data from the sources.</a:t>
            </a:r>
            <a:endParaRPr/>
          </a:p>
          <a:p>
            <a:pPr indent="-342900" lvl="0" marL="342900" rtl="0" algn="l">
              <a:spcBef>
                <a:spcPts val="1000"/>
              </a:spcBef>
              <a:spcAft>
                <a:spcPts val="0"/>
              </a:spcAft>
              <a:buClr>
                <a:schemeClr val="lt1"/>
              </a:buClr>
              <a:buSzPts val="1440"/>
              <a:buFont typeface="Noto Sans Symbols"/>
              <a:buChar char="❖"/>
            </a:pPr>
            <a:r>
              <a:rPr b="1" lang="en-US" sz="1800">
                <a:solidFill>
                  <a:srgbClr val="EFD37E"/>
                </a:solidFill>
                <a:latin typeface="Calibri"/>
                <a:ea typeface="Calibri"/>
                <a:cs typeface="Calibri"/>
                <a:sym typeface="Calibri"/>
              </a:rPr>
              <a:t> Performing the Data cleaning with the help of Excel, Python, and Power Query in which we removed irrelevant columns such as Neighborhood Group, name, sirvey_id, city, borough, mainstay, etc.</a:t>
            </a:r>
            <a:endParaRPr/>
          </a:p>
          <a:p>
            <a:pPr indent="-342900" lvl="0" marL="342900" rtl="0" algn="l">
              <a:spcBef>
                <a:spcPts val="1000"/>
              </a:spcBef>
              <a:spcAft>
                <a:spcPts val="0"/>
              </a:spcAft>
              <a:buClr>
                <a:schemeClr val="lt1"/>
              </a:buClr>
              <a:buSzPts val="1440"/>
              <a:buFont typeface="Noto Sans Symbols"/>
              <a:buChar char="❖"/>
            </a:pPr>
            <a:r>
              <a:rPr b="1" lang="en-US" sz="1800">
                <a:solidFill>
                  <a:srgbClr val="EFD37E"/>
                </a:solidFill>
                <a:latin typeface="Calibri"/>
                <a:ea typeface="Calibri"/>
                <a:cs typeface="Calibri"/>
                <a:sym typeface="Calibri"/>
              </a:rPr>
              <a:t>Performing conditional replacement in currency sign in the price</a:t>
            </a:r>
            <a:r>
              <a:rPr b="1" lang="en-US" sz="1800">
                <a:solidFill>
                  <a:srgbClr val="F7BF9E"/>
                </a:solidFill>
                <a:latin typeface="Calibri"/>
                <a:ea typeface="Calibri"/>
                <a:cs typeface="Calibri"/>
                <a:sym typeface="Calibri"/>
              </a:rPr>
              <a:t>.</a:t>
            </a:r>
            <a:endParaRPr/>
          </a:p>
          <a:p>
            <a:pPr indent="-342900" lvl="0" marL="342900" rtl="0" algn="l">
              <a:spcBef>
                <a:spcPts val="1000"/>
              </a:spcBef>
              <a:spcAft>
                <a:spcPts val="0"/>
              </a:spcAft>
              <a:buClr>
                <a:schemeClr val="lt1"/>
              </a:buClr>
              <a:buSzPts val="1440"/>
              <a:buFont typeface="Noto Sans Symbols"/>
              <a:buChar char="❖"/>
            </a:pPr>
            <a:r>
              <a:rPr b="1" lang="en-US" sz="1800">
                <a:solidFill>
                  <a:srgbClr val="EFD37E"/>
                </a:solidFill>
                <a:latin typeface="Calibri"/>
                <a:ea typeface="Calibri"/>
                <a:cs typeface="Calibri"/>
                <a:sym typeface="Calibri"/>
              </a:rPr>
              <a:t>Converting Amenities names with the count of Amenities using the Excel Count function.</a:t>
            </a:r>
            <a:endParaRPr/>
          </a:p>
          <a:p>
            <a:pPr indent="-342900" lvl="0" marL="342900" rtl="0" algn="l">
              <a:spcBef>
                <a:spcPts val="1000"/>
              </a:spcBef>
              <a:spcAft>
                <a:spcPts val="0"/>
              </a:spcAft>
              <a:buClr>
                <a:schemeClr val="lt1"/>
              </a:buClr>
              <a:buSzPts val="1440"/>
              <a:buFont typeface="Noto Sans Symbols"/>
              <a:buChar char="❖"/>
            </a:pPr>
            <a:r>
              <a:rPr b="1" lang="en-US" sz="1800">
                <a:solidFill>
                  <a:srgbClr val="EFD37E"/>
                </a:solidFill>
                <a:latin typeface="Calibri"/>
                <a:ea typeface="Calibri"/>
                <a:cs typeface="Calibri"/>
                <a:sym typeface="Calibri"/>
              </a:rPr>
              <a:t>Converting the data type of price from string to float64 using the .astype(float) command</a:t>
            </a:r>
            <a:endParaRPr/>
          </a:p>
          <a:p>
            <a:pPr indent="-342900" lvl="0" marL="342900" rtl="0" algn="l">
              <a:spcBef>
                <a:spcPts val="1000"/>
              </a:spcBef>
              <a:spcAft>
                <a:spcPts val="0"/>
              </a:spcAft>
              <a:buClr>
                <a:schemeClr val="lt1"/>
              </a:buClr>
              <a:buSzPts val="1440"/>
              <a:buFont typeface="Noto Sans Symbols"/>
              <a:buChar char="❖"/>
            </a:pPr>
            <a:r>
              <a:rPr b="1" lang="en-US" sz="1800">
                <a:solidFill>
                  <a:srgbClr val="EFD37E"/>
                </a:solidFill>
                <a:latin typeface="Calibri"/>
                <a:ea typeface="Calibri"/>
                <a:cs typeface="Calibri"/>
                <a:sym typeface="Calibri"/>
              </a:rPr>
              <a:t> Checking all duplicate values and replacing them with ‘0’</a:t>
            </a:r>
            <a:endParaRPr/>
          </a:p>
          <a:p>
            <a:pPr indent="-342900" lvl="0" marL="342900" rtl="0" algn="l">
              <a:spcBef>
                <a:spcPts val="1000"/>
              </a:spcBef>
              <a:spcAft>
                <a:spcPts val="0"/>
              </a:spcAft>
              <a:buClr>
                <a:schemeClr val="lt1"/>
              </a:buClr>
              <a:buSzPts val="1440"/>
              <a:buFont typeface="Noto Sans Symbols"/>
              <a:buChar char="❖"/>
            </a:pPr>
            <a:r>
              <a:rPr b="1" lang="en-US" sz="1800">
                <a:solidFill>
                  <a:srgbClr val="EFD37E"/>
                </a:solidFill>
                <a:latin typeface="Calibri"/>
                <a:ea typeface="Calibri"/>
                <a:cs typeface="Calibri"/>
                <a:sym typeface="Calibri"/>
              </a:rPr>
              <a:t>Finding Booked days by subtracting (365 – the availability of 365) at a particular neighborhood.</a:t>
            </a:r>
            <a:endParaRPr/>
          </a:p>
          <a:p>
            <a:pPr indent="-241300" lvl="0" marL="342900" rtl="0" algn="l">
              <a:spcBef>
                <a:spcPts val="1000"/>
              </a:spcBef>
              <a:spcAft>
                <a:spcPts val="0"/>
              </a:spcAft>
              <a:buSzPts val="1600"/>
              <a:buFont typeface="Century Gothic"/>
              <a:buNone/>
            </a:pPr>
            <a:r>
              <a:t/>
            </a:r>
            <a:endParaRPr>
              <a:solidFill>
                <a:srgbClr val="EFD37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Arial Rounded"/>
              <a:buNone/>
            </a:pPr>
            <a:r>
              <a:rPr b="1" lang="en-US">
                <a:latin typeface="Arial Rounded"/>
                <a:ea typeface="Arial Rounded"/>
                <a:cs typeface="Arial Rounded"/>
                <a:sym typeface="Arial Rounded"/>
              </a:rPr>
              <a:t>Continue…</a:t>
            </a:r>
            <a:endParaRPr b="1">
              <a:latin typeface="Arial Rounded"/>
              <a:ea typeface="Arial Rounded"/>
              <a:cs typeface="Arial Rounded"/>
              <a:sym typeface="Arial Rounded"/>
            </a:endParaRPr>
          </a:p>
        </p:txBody>
      </p:sp>
      <p:sp>
        <p:nvSpPr>
          <p:cNvPr id="237" name="Google Shape;237;p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pic>
        <p:nvPicPr>
          <p:cNvPr id="238" name="Google Shape;238;p8"/>
          <p:cNvPicPr preferRelativeResize="0"/>
          <p:nvPr/>
        </p:nvPicPr>
        <p:blipFill rotWithShape="1">
          <a:blip r:embed="rId3">
            <a:alphaModFix/>
          </a:blip>
          <a:srcRect b="0" l="0" r="0" t="0"/>
          <a:stretch/>
        </p:blipFill>
        <p:spPr>
          <a:xfrm>
            <a:off x="1212980" y="2157048"/>
            <a:ext cx="8836873" cy="40199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200"/>
              <a:buFont typeface="Arial Rounded"/>
              <a:buNone/>
            </a:pPr>
            <a:r>
              <a:rPr b="1" lang="en-US">
                <a:solidFill>
                  <a:schemeClr val="lt1"/>
                </a:solidFill>
                <a:latin typeface="Arial Rounded"/>
                <a:ea typeface="Arial Rounded"/>
                <a:cs typeface="Arial Rounded"/>
                <a:sym typeface="Arial Rounded"/>
              </a:rPr>
              <a:t>Continue…</a:t>
            </a:r>
            <a:endParaRPr b="1">
              <a:solidFill>
                <a:schemeClr val="lt1"/>
              </a:solidFill>
              <a:latin typeface="Arial Rounded"/>
              <a:ea typeface="Arial Rounded"/>
              <a:cs typeface="Arial Rounded"/>
              <a:sym typeface="Arial Rounded"/>
            </a:endParaRPr>
          </a:p>
        </p:txBody>
      </p:sp>
      <p:sp>
        <p:nvSpPr>
          <p:cNvPr id="244" name="Google Shape;244;p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Noto Sans Symbols"/>
              <a:buChar char="❖"/>
            </a:pPr>
            <a:r>
              <a:rPr b="1" lang="en-US" sz="1800">
                <a:solidFill>
                  <a:srgbClr val="F7BF9E"/>
                </a:solidFill>
                <a:latin typeface="Arial Rounded"/>
                <a:ea typeface="Arial Rounded"/>
                <a:cs typeface="Arial Rounded"/>
                <a:sym typeface="Arial Rounded"/>
              </a:rPr>
              <a:t>Created Calculated Bins for moving the  by using group option in Power BI</a:t>
            </a:r>
            <a:endParaRPr/>
          </a:p>
          <a:p>
            <a:pPr indent="-342900" lvl="0" marL="342900" rtl="0" algn="l">
              <a:spcBef>
                <a:spcPts val="1000"/>
              </a:spcBef>
              <a:spcAft>
                <a:spcPts val="0"/>
              </a:spcAft>
              <a:buSzPts val="1440"/>
              <a:buFont typeface="Noto Sans Symbols"/>
              <a:buChar char="❖"/>
            </a:pPr>
            <a:r>
              <a:rPr b="1" lang="en-US" sz="1800">
                <a:solidFill>
                  <a:srgbClr val="F7BF9E"/>
                </a:solidFill>
                <a:latin typeface="Arial Rounded"/>
                <a:ea typeface="Arial Rounded"/>
                <a:cs typeface="Arial Rounded"/>
                <a:sym typeface="Arial Rounded"/>
              </a:rPr>
              <a:t>Created Groups for the review score in order to measure them with reviews as Fine, Good, Average, Excellent.</a:t>
            </a:r>
            <a:endParaRPr/>
          </a:p>
          <a:p>
            <a:pPr indent="-342900" lvl="0" marL="342900" rtl="0" algn="l">
              <a:spcBef>
                <a:spcPts val="1000"/>
              </a:spcBef>
              <a:spcAft>
                <a:spcPts val="0"/>
              </a:spcAft>
              <a:buSzPts val="1440"/>
              <a:buFont typeface="Noto Sans Symbols"/>
              <a:buChar char="❖"/>
            </a:pPr>
            <a:r>
              <a:rPr b="1" lang="en-US" sz="1800">
                <a:solidFill>
                  <a:srgbClr val="F7BF9E"/>
                </a:solidFill>
                <a:latin typeface="Arial Rounded"/>
                <a:ea typeface="Arial Rounded"/>
                <a:cs typeface="Arial Rounded"/>
                <a:sym typeface="Arial Rounded"/>
              </a:rPr>
              <a:t>Try to solve the problem statement by using different visuals in power bi.</a:t>
            </a:r>
            <a:endParaRPr b="1" sz="1800">
              <a:solidFill>
                <a:srgbClr val="F7BF9E"/>
              </a:solidFill>
              <a:latin typeface="Arial Rounded"/>
              <a:ea typeface="Arial Rounded"/>
              <a:cs typeface="Arial Rounded"/>
              <a:sym typeface="Arial Rounded"/>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2023-01-18T15:26:39Z</dcterms:created>
  <dc:creator>SATYAM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2023-04-07T03:55:10Z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bb7e44bd-78e7-43b6-aa1c-72ca4a5e8d01</vt:lpwstr>
  </property>
  <property fmtid="{D5CDD505-2E9C-101B-9397-08002B2CF9AE}" pid="8" name="MSIP_Label_defa4170-0d19-0005-0004-bc88714345d2_ActionId">
    <vt:lpwstr>75af1bf5-e716-4847-8899-57856dc35e0e</vt:lpwstr>
  </property>
  <property fmtid="{D5CDD505-2E9C-101B-9397-08002B2CF9AE}" pid="9" name="MSIP_Label_defa4170-0d19-0005-0004-bc88714345d2_ContentBits">
    <vt:lpwstr>0</vt:lpwstr>
  </property>
</Properties>
</file>