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4"/>
  </p:sldMasterIdLst>
  <p:sldIdLst>
    <p:sldId id="293" r:id="rId5"/>
    <p:sldId id="296" r:id="rId6"/>
    <p:sldId id="295" r:id="rId7"/>
    <p:sldId id="300" r:id="rId8"/>
    <p:sldId id="297" r:id="rId9"/>
    <p:sldId id="298" r:id="rId10"/>
    <p:sldId id="299" r:id="rId11"/>
    <p:sldId id="302" r:id="rId12"/>
    <p:sldId id="303" r:id="rId13"/>
    <p:sldId id="304" r:id="rId14"/>
    <p:sldId id="305" r:id="rId15"/>
    <p:sldId id="30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44EC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09/3/layout/RandomtoResultProcess" loCatId="process" qsTypeId="urn:microsoft.com/office/officeart/2005/8/quickstyle/simple5" qsCatId="simple" csTypeId="urn:microsoft.com/office/officeart/2005/8/colors/accent1_2" csCatId="accent1" phldr="1"/>
      <dgm:spPr/>
      <dgm:t>
        <a:bodyPr/>
        <a:lstStyle/>
        <a:p>
          <a:endParaRPr lang="en-US"/>
        </a:p>
      </dgm:t>
    </dgm:pt>
    <dgm:pt modelId="{E5E4D699-C3CF-4415-B32C-A18B48AFE2A3}">
      <dgm:prSet/>
      <dgm:spPr/>
      <dgm:t>
        <a:bodyPr/>
        <a:lstStyle/>
        <a:p>
          <a:r>
            <a:rPr lang="en-US" dirty="0"/>
            <a:t>Understanding</a:t>
          </a:r>
          <a:r>
            <a:rPr lang="en-US" baseline="0" dirty="0"/>
            <a:t> Problem Statement</a:t>
          </a:r>
          <a:endParaRPr lang="en-US" dirty="0"/>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5FC34D3A-C8D4-483C-8695-507470E74D50}">
      <dgm:prSet/>
      <dgm:spPr/>
      <dgm:t>
        <a:bodyPr/>
        <a:lstStyle/>
        <a:p>
          <a:r>
            <a:rPr lang="en-US" dirty="0"/>
            <a:t>Collecting and understanding the data</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9845D52A-E054-4EB0-A5A3-32AE7DC6D645}">
      <dgm:prSet/>
      <dgm:spPr/>
      <dgm:t>
        <a:bodyPr/>
        <a:lstStyle/>
        <a:p>
          <a:r>
            <a:rPr lang="en-US" dirty="0"/>
            <a:t>Data Cleaning, Data Transformation, Data Modeling </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9AC77E87-FC4D-4F04-889B-73358514DC0D}">
      <dgm:prSet/>
      <dgm:spPr/>
      <dgm:t>
        <a:bodyPr/>
        <a:lstStyle/>
        <a:p>
          <a:r>
            <a:rPr lang="en-US" dirty="0"/>
            <a:t>Data Visualization using Power Bi</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14E4B7AE-0E63-4F27-AD05-A5318EE5A223}" type="pres">
      <dgm:prSet presAssocID="{08F627ED-A304-4697-8C44-18E45D3D2B1A}" presName="Name0" presStyleCnt="0">
        <dgm:presLayoutVars>
          <dgm:dir/>
          <dgm:animOne val="branch"/>
          <dgm:animLvl val="lvl"/>
        </dgm:presLayoutVars>
      </dgm:prSet>
      <dgm:spPr/>
    </dgm:pt>
    <dgm:pt modelId="{5DC2CAB5-85DC-4452-9F4C-B4967D57D003}" type="pres">
      <dgm:prSet presAssocID="{E5E4D699-C3CF-4415-B32C-A18B48AFE2A3}" presName="chaos" presStyleCnt="0"/>
      <dgm:spPr/>
    </dgm:pt>
    <dgm:pt modelId="{67BBCB83-6E3C-4512-88CC-B977DED38CD9}" type="pres">
      <dgm:prSet presAssocID="{E5E4D699-C3CF-4415-B32C-A18B48AFE2A3}" presName="parTx1" presStyleLbl="revTx" presStyleIdx="0" presStyleCnt="3"/>
      <dgm:spPr/>
    </dgm:pt>
    <dgm:pt modelId="{ECB6BE32-D81C-4810-9690-956134C59006}" type="pres">
      <dgm:prSet presAssocID="{E5E4D699-C3CF-4415-B32C-A18B48AFE2A3}" presName="c1" presStyleLbl="node1" presStyleIdx="0" presStyleCnt="19"/>
      <dgm:spPr/>
    </dgm:pt>
    <dgm:pt modelId="{145B5595-FC2F-4A47-ADC4-61834520799F}" type="pres">
      <dgm:prSet presAssocID="{E5E4D699-C3CF-4415-B32C-A18B48AFE2A3}" presName="c2" presStyleLbl="node1" presStyleIdx="1" presStyleCnt="19"/>
      <dgm:spPr/>
    </dgm:pt>
    <dgm:pt modelId="{11EEB6D6-A85E-4E4D-898D-89899A80603A}" type="pres">
      <dgm:prSet presAssocID="{E5E4D699-C3CF-4415-B32C-A18B48AFE2A3}" presName="c3" presStyleLbl="node1" presStyleIdx="2" presStyleCnt="19"/>
      <dgm:spPr/>
    </dgm:pt>
    <dgm:pt modelId="{A3F0F646-4C41-4067-8A5C-F7D9653B2A76}" type="pres">
      <dgm:prSet presAssocID="{E5E4D699-C3CF-4415-B32C-A18B48AFE2A3}" presName="c4" presStyleLbl="node1" presStyleIdx="3" presStyleCnt="19"/>
      <dgm:spPr/>
    </dgm:pt>
    <dgm:pt modelId="{77BB1432-B096-4E20-AF1A-FB6CD5873098}" type="pres">
      <dgm:prSet presAssocID="{E5E4D699-C3CF-4415-B32C-A18B48AFE2A3}" presName="c5" presStyleLbl="node1" presStyleIdx="4" presStyleCnt="19"/>
      <dgm:spPr/>
    </dgm:pt>
    <dgm:pt modelId="{D256A7A2-FA8E-4986-B2CC-74C7EB257265}" type="pres">
      <dgm:prSet presAssocID="{E5E4D699-C3CF-4415-B32C-A18B48AFE2A3}" presName="c6" presStyleLbl="node1" presStyleIdx="5" presStyleCnt="19"/>
      <dgm:spPr/>
    </dgm:pt>
    <dgm:pt modelId="{3B684242-8BA8-4D44-BA55-40E23B7DDE11}" type="pres">
      <dgm:prSet presAssocID="{E5E4D699-C3CF-4415-B32C-A18B48AFE2A3}" presName="c7" presStyleLbl="node1" presStyleIdx="6" presStyleCnt="19"/>
      <dgm:spPr/>
    </dgm:pt>
    <dgm:pt modelId="{0FB24523-01A7-45B4-A7E1-3BBDCF95BC4D}" type="pres">
      <dgm:prSet presAssocID="{E5E4D699-C3CF-4415-B32C-A18B48AFE2A3}" presName="c8" presStyleLbl="node1" presStyleIdx="7" presStyleCnt="19"/>
      <dgm:spPr/>
    </dgm:pt>
    <dgm:pt modelId="{022139F6-BC16-4F86-9606-A8894AEE2EA3}" type="pres">
      <dgm:prSet presAssocID="{E5E4D699-C3CF-4415-B32C-A18B48AFE2A3}" presName="c9" presStyleLbl="node1" presStyleIdx="8" presStyleCnt="19"/>
      <dgm:spPr/>
    </dgm:pt>
    <dgm:pt modelId="{D487E77C-7A60-49CA-987E-21AF00E0DACF}" type="pres">
      <dgm:prSet presAssocID="{E5E4D699-C3CF-4415-B32C-A18B48AFE2A3}" presName="c10" presStyleLbl="node1" presStyleIdx="9" presStyleCnt="19"/>
      <dgm:spPr/>
    </dgm:pt>
    <dgm:pt modelId="{FEABBC8B-442E-457E-855C-E315386FE657}" type="pres">
      <dgm:prSet presAssocID="{E5E4D699-C3CF-4415-B32C-A18B48AFE2A3}" presName="c11" presStyleLbl="node1" presStyleIdx="10" presStyleCnt="19"/>
      <dgm:spPr/>
    </dgm:pt>
    <dgm:pt modelId="{62E8EF97-9301-4390-BBB2-89CCA14FDD87}" type="pres">
      <dgm:prSet presAssocID="{E5E4D699-C3CF-4415-B32C-A18B48AFE2A3}" presName="c12" presStyleLbl="node1" presStyleIdx="11" presStyleCnt="19"/>
      <dgm:spPr/>
    </dgm:pt>
    <dgm:pt modelId="{EBEC0318-871B-43BD-ACC3-1C6E19EB2B8C}" type="pres">
      <dgm:prSet presAssocID="{E5E4D699-C3CF-4415-B32C-A18B48AFE2A3}" presName="c13" presStyleLbl="node1" presStyleIdx="12" presStyleCnt="19"/>
      <dgm:spPr/>
    </dgm:pt>
    <dgm:pt modelId="{4C1C6A67-1CFB-4DE6-9975-97228B4C2E47}" type="pres">
      <dgm:prSet presAssocID="{E5E4D699-C3CF-4415-B32C-A18B48AFE2A3}" presName="c14" presStyleLbl="node1" presStyleIdx="13" presStyleCnt="19"/>
      <dgm:spPr/>
    </dgm:pt>
    <dgm:pt modelId="{B1FCB5A8-0996-4A0C-8A77-53667AF339DA}" type="pres">
      <dgm:prSet presAssocID="{E5E4D699-C3CF-4415-B32C-A18B48AFE2A3}" presName="c15" presStyleLbl="node1" presStyleIdx="14" presStyleCnt="19"/>
      <dgm:spPr/>
    </dgm:pt>
    <dgm:pt modelId="{D3416887-32BF-4DB9-A6A2-8D61DE443777}" type="pres">
      <dgm:prSet presAssocID="{E5E4D699-C3CF-4415-B32C-A18B48AFE2A3}" presName="c16" presStyleLbl="node1" presStyleIdx="15" presStyleCnt="19"/>
      <dgm:spPr/>
    </dgm:pt>
    <dgm:pt modelId="{D2D42D50-64E4-4B80-B490-F19F71D776BA}" type="pres">
      <dgm:prSet presAssocID="{E5E4D699-C3CF-4415-B32C-A18B48AFE2A3}" presName="c17" presStyleLbl="node1" presStyleIdx="16" presStyleCnt="19"/>
      <dgm:spPr/>
    </dgm:pt>
    <dgm:pt modelId="{DD6C2EB5-FC4F-480D-940D-E22193181994}" type="pres">
      <dgm:prSet presAssocID="{E5E4D699-C3CF-4415-B32C-A18B48AFE2A3}" presName="c18" presStyleLbl="node1" presStyleIdx="17" presStyleCnt="19"/>
      <dgm:spPr/>
    </dgm:pt>
    <dgm:pt modelId="{A5ED8A9B-AA16-4221-9458-CDB21BC5E26C}" type="pres">
      <dgm:prSet presAssocID="{61990FFE-20A5-4112-BACD-16BA28C36EBA}" presName="chevronComposite1" presStyleCnt="0"/>
      <dgm:spPr/>
    </dgm:pt>
    <dgm:pt modelId="{F03B3CA6-01C8-4916-BFAD-6A1F00A3E240}" type="pres">
      <dgm:prSet presAssocID="{61990FFE-20A5-4112-BACD-16BA28C36EBA}" presName="chevron1" presStyleLbl="sibTrans2D1" presStyleIdx="0" presStyleCnt="3"/>
      <dgm:spPr/>
    </dgm:pt>
    <dgm:pt modelId="{A5A60A92-BA19-4F03-8DAB-DEC8B228D829}" type="pres">
      <dgm:prSet presAssocID="{61990FFE-20A5-4112-BACD-16BA28C36EBA}" presName="spChevron1" presStyleCnt="0"/>
      <dgm:spPr/>
    </dgm:pt>
    <dgm:pt modelId="{795A40AD-B90E-4524-AE0C-0EB9B9C01FB4}" type="pres">
      <dgm:prSet presAssocID="{5FC34D3A-C8D4-483C-8695-507470E74D50}" presName="middle" presStyleCnt="0"/>
      <dgm:spPr/>
    </dgm:pt>
    <dgm:pt modelId="{F9A7F14A-DC10-415D-B134-1AC22DBA0DCF}" type="pres">
      <dgm:prSet presAssocID="{5FC34D3A-C8D4-483C-8695-507470E74D50}" presName="parTxMid" presStyleLbl="revTx" presStyleIdx="1" presStyleCnt="3"/>
      <dgm:spPr/>
    </dgm:pt>
    <dgm:pt modelId="{A0336DBB-1F01-4EE9-ACC1-D4B88FB14453}" type="pres">
      <dgm:prSet presAssocID="{5FC34D3A-C8D4-483C-8695-507470E74D50}" presName="spMid" presStyleCnt="0"/>
      <dgm:spPr/>
    </dgm:pt>
    <dgm:pt modelId="{C8636BF1-326C-4DD4-ADE5-6D4F1F1ACE6D}" type="pres">
      <dgm:prSet presAssocID="{1DECF9F5-40C0-4379-BCCE-7BCAAD54807B}" presName="chevronComposite1" presStyleCnt="0"/>
      <dgm:spPr/>
    </dgm:pt>
    <dgm:pt modelId="{4AB19878-F35F-4373-A95C-2633E1B10000}" type="pres">
      <dgm:prSet presAssocID="{1DECF9F5-40C0-4379-BCCE-7BCAAD54807B}" presName="chevron1" presStyleLbl="sibTrans2D1" presStyleIdx="1" presStyleCnt="3"/>
      <dgm:spPr/>
    </dgm:pt>
    <dgm:pt modelId="{6861E7EA-648C-4358-805C-D803FC9CF195}" type="pres">
      <dgm:prSet presAssocID="{1DECF9F5-40C0-4379-BCCE-7BCAAD54807B}" presName="spChevron1" presStyleCnt="0"/>
      <dgm:spPr/>
    </dgm:pt>
    <dgm:pt modelId="{9095BCE7-41B7-4901-81A7-AFA682F1E43C}" type="pres">
      <dgm:prSet presAssocID="{9845D52A-E054-4EB0-A5A3-32AE7DC6D645}" presName="middle" presStyleCnt="0"/>
      <dgm:spPr/>
    </dgm:pt>
    <dgm:pt modelId="{0BC8FEC4-3831-465D-A916-2FF436D00CF1}" type="pres">
      <dgm:prSet presAssocID="{9845D52A-E054-4EB0-A5A3-32AE7DC6D645}" presName="parTxMid" presStyleLbl="revTx" presStyleIdx="2" presStyleCnt="3"/>
      <dgm:spPr/>
    </dgm:pt>
    <dgm:pt modelId="{A8A6E623-0D96-4E7B-A6DD-DD10C66B2C44}" type="pres">
      <dgm:prSet presAssocID="{9845D52A-E054-4EB0-A5A3-32AE7DC6D645}" presName="spMid" presStyleCnt="0"/>
      <dgm:spPr/>
    </dgm:pt>
    <dgm:pt modelId="{F9F4B579-217D-44B9-AB75-1D165D38F0C9}" type="pres">
      <dgm:prSet presAssocID="{796364FD-7651-493A-AEE5-8DD45DF8EEAC}" presName="chevronComposite1" presStyleCnt="0"/>
      <dgm:spPr/>
    </dgm:pt>
    <dgm:pt modelId="{5A9365B6-2DF7-4E83-A33A-DA03394D84B5}" type="pres">
      <dgm:prSet presAssocID="{796364FD-7651-493A-AEE5-8DD45DF8EEAC}" presName="chevron1" presStyleLbl="sibTrans2D1" presStyleIdx="2" presStyleCnt="3"/>
      <dgm:spPr/>
    </dgm:pt>
    <dgm:pt modelId="{7459D255-77A5-4060-B65F-003FD5622630}" type="pres">
      <dgm:prSet presAssocID="{796364FD-7651-493A-AEE5-8DD45DF8EEAC}" presName="spChevron1" presStyleCnt="0"/>
      <dgm:spPr/>
    </dgm:pt>
    <dgm:pt modelId="{B57B4026-681D-42B5-8CF4-E6946ECC340B}" type="pres">
      <dgm:prSet presAssocID="{9AC77E87-FC4D-4F04-889B-73358514DC0D}" presName="last" presStyleCnt="0"/>
      <dgm:spPr/>
    </dgm:pt>
    <dgm:pt modelId="{20F45633-ACFE-4553-BC17-F4C5544D5791}" type="pres">
      <dgm:prSet presAssocID="{9AC77E87-FC4D-4F04-889B-73358514DC0D}" presName="circleTx" presStyleLbl="node1" presStyleIdx="18" presStyleCnt="19"/>
      <dgm:spPr/>
    </dgm:pt>
    <dgm:pt modelId="{152BB106-2B91-42C2-A4AA-815747196909}" type="pres">
      <dgm:prSet presAssocID="{9AC77E87-FC4D-4F04-889B-73358514DC0D}" presName="spN" presStyleCnt="0"/>
      <dgm:spPr/>
    </dgm:pt>
  </dgm:ptLst>
  <dgm:cxnLst>
    <dgm:cxn modelId="{B04C6215-C46D-4282-963F-02A26E25C8AB}" srcId="{08F627ED-A304-4697-8C44-18E45D3D2B1A}" destId="{9845D52A-E054-4EB0-A5A3-32AE7DC6D645}" srcOrd="2" destOrd="0" parTransId="{952EE001-86C3-4022-96EE-ABDB540B8A78}" sibTransId="{796364FD-7651-493A-AEE5-8DD45DF8EEAC}"/>
    <dgm:cxn modelId="{3BAF411D-F059-4B20-919B-05198051D502}" type="presOf" srcId="{E5E4D699-C3CF-4415-B32C-A18B48AFE2A3}" destId="{67BBCB83-6E3C-4512-88CC-B977DED38CD9}" srcOrd="0" destOrd="0" presId="urn:microsoft.com/office/officeart/2009/3/layout/RandomtoResultProcess"/>
    <dgm:cxn modelId="{95BDD81E-02E0-4349-95FC-2A1454BD5B78}" type="presOf" srcId="{9AC77E87-FC4D-4F04-889B-73358514DC0D}" destId="{20F45633-ACFE-4553-BC17-F4C5544D5791}" srcOrd="0" destOrd="0" presId="urn:microsoft.com/office/officeart/2009/3/layout/RandomtoResultProcess"/>
    <dgm:cxn modelId="{50199D5E-33BF-420C-A5A0-3F607396FCE4}" type="presOf" srcId="{08F627ED-A304-4697-8C44-18E45D3D2B1A}" destId="{14E4B7AE-0E63-4F27-AD05-A5318EE5A223}" srcOrd="0" destOrd="0" presId="urn:microsoft.com/office/officeart/2009/3/layout/RandomtoResultProcess"/>
    <dgm:cxn modelId="{E10E9557-1057-4775-B5CC-0EBFE66654B8}" type="presOf" srcId="{9845D52A-E054-4EB0-A5A3-32AE7DC6D645}" destId="{0BC8FEC4-3831-465D-A916-2FF436D00CF1}" srcOrd="0" destOrd="0" presId="urn:microsoft.com/office/officeart/2009/3/layout/RandomtoResultProcess"/>
    <dgm:cxn modelId="{04774158-8FAB-47B4-A2EE-D3D3A7E958BE}" srcId="{08F627ED-A304-4697-8C44-18E45D3D2B1A}" destId="{9AC77E87-FC4D-4F04-889B-73358514DC0D}" srcOrd="3" destOrd="0" parTransId="{B29F90F6-921F-42B9-A496-5D121F61821E}" sibTransId="{3A77AB9A-DF29-465E-A0A5-D4FA3D0C537F}"/>
    <dgm:cxn modelId="{277179CE-E2F5-4733-8D23-9E37CACB7B9E}" srcId="{08F627ED-A304-4697-8C44-18E45D3D2B1A}" destId="{5FC34D3A-C8D4-483C-8695-507470E74D50}" srcOrd="1" destOrd="0" parTransId="{9978A89C-C2F1-4241-807C-13619E6D6376}" sibTransId="{1DECF9F5-40C0-4379-BCCE-7BCAAD54807B}"/>
    <dgm:cxn modelId="{A2DF84EA-DA42-4F03-BD6F-8E8D9966CB10}" srcId="{08F627ED-A304-4697-8C44-18E45D3D2B1A}" destId="{E5E4D699-C3CF-4415-B32C-A18B48AFE2A3}" srcOrd="0" destOrd="0" parTransId="{C7C70553-EB1A-4554-849D-8153CC4AFCEB}" sibTransId="{61990FFE-20A5-4112-BACD-16BA28C36EBA}"/>
    <dgm:cxn modelId="{0CEB0CF2-F8C6-4091-B2EF-9CC724B1B65D}" type="presOf" srcId="{5FC34D3A-C8D4-483C-8695-507470E74D50}" destId="{F9A7F14A-DC10-415D-B134-1AC22DBA0DCF}" srcOrd="0" destOrd="0" presId="urn:microsoft.com/office/officeart/2009/3/layout/RandomtoResultProcess"/>
    <dgm:cxn modelId="{C27E6E12-7B59-4EC7-A8A6-889117A228F8}" type="presParOf" srcId="{14E4B7AE-0E63-4F27-AD05-A5318EE5A223}" destId="{5DC2CAB5-85DC-4452-9F4C-B4967D57D003}" srcOrd="0" destOrd="0" presId="urn:microsoft.com/office/officeart/2009/3/layout/RandomtoResultProcess"/>
    <dgm:cxn modelId="{D6A104D9-1EA2-484D-87CF-B306EE0D542F}" type="presParOf" srcId="{5DC2CAB5-85DC-4452-9F4C-B4967D57D003}" destId="{67BBCB83-6E3C-4512-88CC-B977DED38CD9}" srcOrd="0" destOrd="0" presId="urn:microsoft.com/office/officeart/2009/3/layout/RandomtoResultProcess"/>
    <dgm:cxn modelId="{E761E126-5E33-4272-8868-F58EF338B398}" type="presParOf" srcId="{5DC2CAB5-85DC-4452-9F4C-B4967D57D003}" destId="{ECB6BE32-D81C-4810-9690-956134C59006}" srcOrd="1" destOrd="0" presId="urn:microsoft.com/office/officeart/2009/3/layout/RandomtoResultProcess"/>
    <dgm:cxn modelId="{883535A9-0ACD-47CA-BADB-88B1E2FECBA6}" type="presParOf" srcId="{5DC2CAB5-85DC-4452-9F4C-B4967D57D003}" destId="{145B5595-FC2F-4A47-ADC4-61834520799F}" srcOrd="2" destOrd="0" presId="urn:microsoft.com/office/officeart/2009/3/layout/RandomtoResultProcess"/>
    <dgm:cxn modelId="{F8F2AEE9-5711-489E-87AD-FBDBAEAAB849}" type="presParOf" srcId="{5DC2CAB5-85DC-4452-9F4C-B4967D57D003}" destId="{11EEB6D6-A85E-4E4D-898D-89899A80603A}" srcOrd="3" destOrd="0" presId="urn:microsoft.com/office/officeart/2009/3/layout/RandomtoResultProcess"/>
    <dgm:cxn modelId="{B67605DA-D455-4569-A33E-162322A7514C}" type="presParOf" srcId="{5DC2CAB5-85DC-4452-9F4C-B4967D57D003}" destId="{A3F0F646-4C41-4067-8A5C-F7D9653B2A76}" srcOrd="4" destOrd="0" presId="urn:microsoft.com/office/officeart/2009/3/layout/RandomtoResultProcess"/>
    <dgm:cxn modelId="{23084A49-DD64-4C33-8741-4581018BC0D9}" type="presParOf" srcId="{5DC2CAB5-85DC-4452-9F4C-B4967D57D003}" destId="{77BB1432-B096-4E20-AF1A-FB6CD5873098}" srcOrd="5" destOrd="0" presId="urn:microsoft.com/office/officeart/2009/3/layout/RandomtoResultProcess"/>
    <dgm:cxn modelId="{FA8C2EEA-02E0-4715-8F08-BA1321A4A183}" type="presParOf" srcId="{5DC2CAB5-85DC-4452-9F4C-B4967D57D003}" destId="{D256A7A2-FA8E-4986-B2CC-74C7EB257265}" srcOrd="6" destOrd="0" presId="urn:microsoft.com/office/officeart/2009/3/layout/RandomtoResultProcess"/>
    <dgm:cxn modelId="{36A875B9-8380-4A9D-AD4F-A47744CA22B9}" type="presParOf" srcId="{5DC2CAB5-85DC-4452-9F4C-B4967D57D003}" destId="{3B684242-8BA8-4D44-BA55-40E23B7DDE11}" srcOrd="7" destOrd="0" presId="urn:microsoft.com/office/officeart/2009/3/layout/RandomtoResultProcess"/>
    <dgm:cxn modelId="{BC366751-2D4E-42BA-A922-A6A2C7C0AA7C}" type="presParOf" srcId="{5DC2CAB5-85DC-4452-9F4C-B4967D57D003}" destId="{0FB24523-01A7-45B4-A7E1-3BBDCF95BC4D}" srcOrd="8" destOrd="0" presId="urn:microsoft.com/office/officeart/2009/3/layout/RandomtoResultProcess"/>
    <dgm:cxn modelId="{092512AA-8876-46F6-A2B8-1F9E86665E8E}" type="presParOf" srcId="{5DC2CAB5-85DC-4452-9F4C-B4967D57D003}" destId="{022139F6-BC16-4F86-9606-A8894AEE2EA3}" srcOrd="9" destOrd="0" presId="urn:microsoft.com/office/officeart/2009/3/layout/RandomtoResultProcess"/>
    <dgm:cxn modelId="{AC0F2A30-7381-48E8-89F4-CC0BA6CEA320}" type="presParOf" srcId="{5DC2CAB5-85DC-4452-9F4C-B4967D57D003}" destId="{D487E77C-7A60-49CA-987E-21AF00E0DACF}" srcOrd="10" destOrd="0" presId="urn:microsoft.com/office/officeart/2009/3/layout/RandomtoResultProcess"/>
    <dgm:cxn modelId="{26A6A371-2EB3-469D-A4CC-BBC1C22D5B43}" type="presParOf" srcId="{5DC2CAB5-85DC-4452-9F4C-B4967D57D003}" destId="{FEABBC8B-442E-457E-855C-E315386FE657}" srcOrd="11" destOrd="0" presId="urn:microsoft.com/office/officeart/2009/3/layout/RandomtoResultProcess"/>
    <dgm:cxn modelId="{0BBD4DD5-425C-4400-B884-D19B9F219D98}" type="presParOf" srcId="{5DC2CAB5-85DC-4452-9F4C-B4967D57D003}" destId="{62E8EF97-9301-4390-BBB2-89CCA14FDD87}" srcOrd="12" destOrd="0" presId="urn:microsoft.com/office/officeart/2009/3/layout/RandomtoResultProcess"/>
    <dgm:cxn modelId="{ED4458E1-5EE5-4278-BCBF-7669A1240DF9}" type="presParOf" srcId="{5DC2CAB5-85DC-4452-9F4C-B4967D57D003}" destId="{EBEC0318-871B-43BD-ACC3-1C6E19EB2B8C}" srcOrd="13" destOrd="0" presId="urn:microsoft.com/office/officeart/2009/3/layout/RandomtoResultProcess"/>
    <dgm:cxn modelId="{E3890760-E8E4-43C9-B029-71422DE91F3A}" type="presParOf" srcId="{5DC2CAB5-85DC-4452-9F4C-B4967D57D003}" destId="{4C1C6A67-1CFB-4DE6-9975-97228B4C2E47}" srcOrd="14" destOrd="0" presId="urn:microsoft.com/office/officeart/2009/3/layout/RandomtoResultProcess"/>
    <dgm:cxn modelId="{D6B42843-AAD1-49CE-B291-726A5BCFF6C5}" type="presParOf" srcId="{5DC2CAB5-85DC-4452-9F4C-B4967D57D003}" destId="{B1FCB5A8-0996-4A0C-8A77-53667AF339DA}" srcOrd="15" destOrd="0" presId="urn:microsoft.com/office/officeart/2009/3/layout/RandomtoResultProcess"/>
    <dgm:cxn modelId="{4694EADB-674F-4B5E-9B1D-593E73178216}" type="presParOf" srcId="{5DC2CAB5-85DC-4452-9F4C-B4967D57D003}" destId="{D3416887-32BF-4DB9-A6A2-8D61DE443777}" srcOrd="16" destOrd="0" presId="urn:microsoft.com/office/officeart/2009/3/layout/RandomtoResultProcess"/>
    <dgm:cxn modelId="{C51483E6-0989-40B0-8AF1-BC5E084DE5F9}" type="presParOf" srcId="{5DC2CAB5-85DC-4452-9F4C-B4967D57D003}" destId="{D2D42D50-64E4-4B80-B490-F19F71D776BA}" srcOrd="17" destOrd="0" presId="urn:microsoft.com/office/officeart/2009/3/layout/RandomtoResultProcess"/>
    <dgm:cxn modelId="{56AEF632-55A4-49AA-A9E6-17CE0CDA3249}" type="presParOf" srcId="{5DC2CAB5-85DC-4452-9F4C-B4967D57D003}" destId="{DD6C2EB5-FC4F-480D-940D-E22193181994}" srcOrd="18" destOrd="0" presId="urn:microsoft.com/office/officeart/2009/3/layout/RandomtoResultProcess"/>
    <dgm:cxn modelId="{46737F0C-2DEF-4BE2-8C53-E927417ABB68}" type="presParOf" srcId="{14E4B7AE-0E63-4F27-AD05-A5318EE5A223}" destId="{A5ED8A9B-AA16-4221-9458-CDB21BC5E26C}" srcOrd="1" destOrd="0" presId="urn:microsoft.com/office/officeart/2009/3/layout/RandomtoResultProcess"/>
    <dgm:cxn modelId="{45AF20C9-189D-4347-9837-B4F322A5701E}" type="presParOf" srcId="{A5ED8A9B-AA16-4221-9458-CDB21BC5E26C}" destId="{F03B3CA6-01C8-4916-BFAD-6A1F00A3E240}" srcOrd="0" destOrd="0" presId="urn:microsoft.com/office/officeart/2009/3/layout/RandomtoResultProcess"/>
    <dgm:cxn modelId="{C7F01A28-855F-43CA-9674-3527D2670121}" type="presParOf" srcId="{A5ED8A9B-AA16-4221-9458-CDB21BC5E26C}" destId="{A5A60A92-BA19-4F03-8DAB-DEC8B228D829}" srcOrd="1" destOrd="0" presId="urn:microsoft.com/office/officeart/2009/3/layout/RandomtoResultProcess"/>
    <dgm:cxn modelId="{8E9AB772-35B2-4FB8-9DE3-830BB3CD92E6}" type="presParOf" srcId="{14E4B7AE-0E63-4F27-AD05-A5318EE5A223}" destId="{795A40AD-B90E-4524-AE0C-0EB9B9C01FB4}" srcOrd="2" destOrd="0" presId="urn:microsoft.com/office/officeart/2009/3/layout/RandomtoResultProcess"/>
    <dgm:cxn modelId="{0F019031-4A69-4FC1-8B21-6EED4E8A52A2}" type="presParOf" srcId="{795A40AD-B90E-4524-AE0C-0EB9B9C01FB4}" destId="{F9A7F14A-DC10-415D-B134-1AC22DBA0DCF}" srcOrd="0" destOrd="0" presId="urn:microsoft.com/office/officeart/2009/3/layout/RandomtoResultProcess"/>
    <dgm:cxn modelId="{B56A0D5C-23A7-4AE2-8A87-759256041C4C}" type="presParOf" srcId="{795A40AD-B90E-4524-AE0C-0EB9B9C01FB4}" destId="{A0336DBB-1F01-4EE9-ACC1-D4B88FB14453}" srcOrd="1" destOrd="0" presId="urn:microsoft.com/office/officeart/2009/3/layout/RandomtoResultProcess"/>
    <dgm:cxn modelId="{37D31C6F-6597-4BDD-A51C-3ADB75716DD7}" type="presParOf" srcId="{14E4B7AE-0E63-4F27-AD05-A5318EE5A223}" destId="{C8636BF1-326C-4DD4-ADE5-6D4F1F1ACE6D}" srcOrd="3" destOrd="0" presId="urn:microsoft.com/office/officeart/2009/3/layout/RandomtoResultProcess"/>
    <dgm:cxn modelId="{169B5617-A6B9-4928-87EB-9A97A7D55338}" type="presParOf" srcId="{C8636BF1-326C-4DD4-ADE5-6D4F1F1ACE6D}" destId="{4AB19878-F35F-4373-A95C-2633E1B10000}" srcOrd="0" destOrd="0" presId="urn:microsoft.com/office/officeart/2009/3/layout/RandomtoResultProcess"/>
    <dgm:cxn modelId="{65DECA91-1891-4A4B-8703-C04102BC5427}" type="presParOf" srcId="{C8636BF1-326C-4DD4-ADE5-6D4F1F1ACE6D}" destId="{6861E7EA-648C-4358-805C-D803FC9CF195}" srcOrd="1" destOrd="0" presId="urn:microsoft.com/office/officeart/2009/3/layout/RandomtoResultProcess"/>
    <dgm:cxn modelId="{EB72F263-8FB2-40AF-88B0-3CED1FD99FF1}" type="presParOf" srcId="{14E4B7AE-0E63-4F27-AD05-A5318EE5A223}" destId="{9095BCE7-41B7-4901-81A7-AFA682F1E43C}" srcOrd="4" destOrd="0" presId="urn:microsoft.com/office/officeart/2009/3/layout/RandomtoResultProcess"/>
    <dgm:cxn modelId="{64F46B4E-93C5-4BFE-B77C-4A16FFABECE4}" type="presParOf" srcId="{9095BCE7-41B7-4901-81A7-AFA682F1E43C}" destId="{0BC8FEC4-3831-465D-A916-2FF436D00CF1}" srcOrd="0" destOrd="0" presId="urn:microsoft.com/office/officeart/2009/3/layout/RandomtoResultProcess"/>
    <dgm:cxn modelId="{FA9E2C79-DDA4-40CA-9821-87814CE23547}" type="presParOf" srcId="{9095BCE7-41B7-4901-81A7-AFA682F1E43C}" destId="{A8A6E623-0D96-4E7B-A6DD-DD10C66B2C44}" srcOrd="1" destOrd="0" presId="urn:microsoft.com/office/officeart/2009/3/layout/RandomtoResultProcess"/>
    <dgm:cxn modelId="{23C579E6-05B6-41E9-A58E-341B52E70FB7}" type="presParOf" srcId="{14E4B7AE-0E63-4F27-AD05-A5318EE5A223}" destId="{F9F4B579-217D-44B9-AB75-1D165D38F0C9}" srcOrd="5" destOrd="0" presId="urn:microsoft.com/office/officeart/2009/3/layout/RandomtoResultProcess"/>
    <dgm:cxn modelId="{F70E84B7-F1BC-4D37-BF7B-1FA8153CDAF9}" type="presParOf" srcId="{F9F4B579-217D-44B9-AB75-1D165D38F0C9}" destId="{5A9365B6-2DF7-4E83-A33A-DA03394D84B5}" srcOrd="0" destOrd="0" presId="urn:microsoft.com/office/officeart/2009/3/layout/RandomtoResultProcess"/>
    <dgm:cxn modelId="{72C37D47-C47A-4FB3-A57E-BB275159EF32}" type="presParOf" srcId="{F9F4B579-217D-44B9-AB75-1D165D38F0C9}" destId="{7459D255-77A5-4060-B65F-003FD5622630}" srcOrd="1" destOrd="0" presId="urn:microsoft.com/office/officeart/2009/3/layout/RandomtoResultProcess"/>
    <dgm:cxn modelId="{90EAE975-01B0-4588-99A8-0499C215F1B4}" type="presParOf" srcId="{14E4B7AE-0E63-4F27-AD05-A5318EE5A223}" destId="{B57B4026-681D-42B5-8CF4-E6946ECC340B}" srcOrd="6" destOrd="0" presId="urn:microsoft.com/office/officeart/2009/3/layout/RandomtoResultProcess"/>
    <dgm:cxn modelId="{6E21ADE0-267C-420C-BF69-04452DF1115F}" type="presParOf" srcId="{B57B4026-681D-42B5-8CF4-E6946ECC340B}" destId="{20F45633-ACFE-4553-BC17-F4C5544D5791}" srcOrd="0" destOrd="0" presId="urn:microsoft.com/office/officeart/2009/3/layout/RandomtoResultProcess"/>
    <dgm:cxn modelId="{0F5BFE64-FC36-47C4-A9F8-E96E88CA469B}" type="presParOf" srcId="{B57B4026-681D-42B5-8CF4-E6946ECC340B}" destId="{152BB106-2B91-42C2-A4AA-815747196909}"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BCB83-6E3C-4512-88CC-B977DED38CD9}">
      <dsp:nvSpPr>
        <dsp:cNvPr id="0" name=""/>
        <dsp:cNvSpPr/>
      </dsp:nvSpPr>
      <dsp:spPr>
        <a:xfrm>
          <a:off x="138260" y="1840707"/>
          <a:ext cx="2035171" cy="670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Understanding</a:t>
          </a:r>
          <a:r>
            <a:rPr lang="en-US" sz="1600" kern="1200" baseline="0" dirty="0"/>
            <a:t> Problem Statement</a:t>
          </a:r>
          <a:endParaRPr lang="en-US" sz="1600" kern="1200" dirty="0"/>
        </a:p>
      </dsp:txBody>
      <dsp:txXfrm>
        <a:off x="138260" y="1840707"/>
        <a:ext cx="2035171" cy="670681"/>
      </dsp:txXfrm>
    </dsp:sp>
    <dsp:sp modelId="{ECB6BE32-D81C-4810-9690-956134C59006}">
      <dsp:nvSpPr>
        <dsp:cNvPr id="0" name=""/>
        <dsp:cNvSpPr/>
      </dsp:nvSpPr>
      <dsp:spPr>
        <a:xfrm>
          <a:off x="135947" y="1636727"/>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45B5595-FC2F-4A47-ADC4-61834520799F}">
      <dsp:nvSpPr>
        <dsp:cNvPr id="0" name=""/>
        <dsp:cNvSpPr/>
      </dsp:nvSpPr>
      <dsp:spPr>
        <a:xfrm>
          <a:off x="249269" y="1410083"/>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1EEB6D6-A85E-4E4D-898D-89899A80603A}">
      <dsp:nvSpPr>
        <dsp:cNvPr id="0" name=""/>
        <dsp:cNvSpPr/>
      </dsp:nvSpPr>
      <dsp:spPr>
        <a:xfrm>
          <a:off x="521242" y="1455412"/>
          <a:ext cx="254396" cy="25439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A3F0F646-4C41-4067-8A5C-F7D9653B2A76}">
      <dsp:nvSpPr>
        <dsp:cNvPr id="0" name=""/>
        <dsp:cNvSpPr/>
      </dsp:nvSpPr>
      <dsp:spPr>
        <a:xfrm>
          <a:off x="747887" y="1206103"/>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77BB1432-B096-4E20-AF1A-FB6CD5873098}">
      <dsp:nvSpPr>
        <dsp:cNvPr id="0" name=""/>
        <dsp:cNvSpPr/>
      </dsp:nvSpPr>
      <dsp:spPr>
        <a:xfrm>
          <a:off x="1042524" y="1115446"/>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256A7A2-FA8E-4986-B2CC-74C7EB257265}">
      <dsp:nvSpPr>
        <dsp:cNvPr id="0" name=""/>
        <dsp:cNvSpPr/>
      </dsp:nvSpPr>
      <dsp:spPr>
        <a:xfrm>
          <a:off x="1405155" y="1274097"/>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3B684242-8BA8-4D44-BA55-40E23B7DDE11}">
      <dsp:nvSpPr>
        <dsp:cNvPr id="0" name=""/>
        <dsp:cNvSpPr/>
      </dsp:nvSpPr>
      <dsp:spPr>
        <a:xfrm>
          <a:off x="1631799" y="1387419"/>
          <a:ext cx="254396" cy="25439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0FB24523-01A7-45B4-A7E1-3BBDCF95BC4D}">
      <dsp:nvSpPr>
        <dsp:cNvPr id="0" name=""/>
        <dsp:cNvSpPr/>
      </dsp:nvSpPr>
      <dsp:spPr>
        <a:xfrm>
          <a:off x="1949101" y="1636727"/>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022139F6-BC16-4F86-9606-A8894AEE2EA3}">
      <dsp:nvSpPr>
        <dsp:cNvPr id="0" name=""/>
        <dsp:cNvSpPr/>
      </dsp:nvSpPr>
      <dsp:spPr>
        <a:xfrm>
          <a:off x="2085087" y="1886036"/>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487E77C-7A60-49CA-987E-21AF00E0DACF}">
      <dsp:nvSpPr>
        <dsp:cNvPr id="0" name=""/>
        <dsp:cNvSpPr/>
      </dsp:nvSpPr>
      <dsp:spPr>
        <a:xfrm>
          <a:off x="906537" y="1410083"/>
          <a:ext cx="416285" cy="416285"/>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EABBC8B-442E-457E-855C-E315386FE657}">
      <dsp:nvSpPr>
        <dsp:cNvPr id="0" name=""/>
        <dsp:cNvSpPr/>
      </dsp:nvSpPr>
      <dsp:spPr>
        <a:xfrm>
          <a:off x="22625" y="2271331"/>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62E8EF97-9301-4390-BBB2-89CCA14FDD87}">
      <dsp:nvSpPr>
        <dsp:cNvPr id="0" name=""/>
        <dsp:cNvSpPr/>
      </dsp:nvSpPr>
      <dsp:spPr>
        <a:xfrm>
          <a:off x="158612" y="2475311"/>
          <a:ext cx="254396" cy="25439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EBEC0318-871B-43BD-ACC3-1C6E19EB2B8C}">
      <dsp:nvSpPr>
        <dsp:cNvPr id="0" name=""/>
        <dsp:cNvSpPr/>
      </dsp:nvSpPr>
      <dsp:spPr>
        <a:xfrm>
          <a:off x="498578" y="2656626"/>
          <a:ext cx="370031" cy="370031"/>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4C1C6A67-1CFB-4DE6-9975-97228B4C2E47}">
      <dsp:nvSpPr>
        <dsp:cNvPr id="0" name=""/>
        <dsp:cNvSpPr/>
      </dsp:nvSpPr>
      <dsp:spPr>
        <a:xfrm>
          <a:off x="974531" y="2951263"/>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1FCB5A8-0996-4A0C-8A77-53667AF339DA}">
      <dsp:nvSpPr>
        <dsp:cNvPr id="0" name=""/>
        <dsp:cNvSpPr/>
      </dsp:nvSpPr>
      <dsp:spPr>
        <a:xfrm>
          <a:off x="1065188" y="2656626"/>
          <a:ext cx="254396" cy="25439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3416887-32BF-4DB9-A6A2-8D61DE443777}">
      <dsp:nvSpPr>
        <dsp:cNvPr id="0" name=""/>
        <dsp:cNvSpPr/>
      </dsp:nvSpPr>
      <dsp:spPr>
        <a:xfrm>
          <a:off x="1291833" y="2973928"/>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2D42D50-64E4-4B80-B490-F19F71D776BA}">
      <dsp:nvSpPr>
        <dsp:cNvPr id="0" name=""/>
        <dsp:cNvSpPr/>
      </dsp:nvSpPr>
      <dsp:spPr>
        <a:xfrm>
          <a:off x="1495812" y="2611297"/>
          <a:ext cx="370031" cy="370031"/>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D6C2EB5-FC4F-480D-940D-E22193181994}">
      <dsp:nvSpPr>
        <dsp:cNvPr id="0" name=""/>
        <dsp:cNvSpPr/>
      </dsp:nvSpPr>
      <dsp:spPr>
        <a:xfrm>
          <a:off x="1994429" y="2520639"/>
          <a:ext cx="254396" cy="25439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03B3CA6-01C8-4916-BFAD-6A1F00A3E240}">
      <dsp:nvSpPr>
        <dsp:cNvPr id="0" name=""/>
        <dsp:cNvSpPr/>
      </dsp:nvSpPr>
      <dsp:spPr>
        <a:xfrm>
          <a:off x="2248826" y="1455035"/>
          <a:ext cx="747126" cy="1426345"/>
        </a:xfrm>
        <a:prstGeom prst="chevron">
          <a:avLst>
            <a:gd name="adj" fmla="val 6231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9A7F14A-DC10-415D-B134-1AC22DBA0DCF}">
      <dsp:nvSpPr>
        <dsp:cNvPr id="0" name=""/>
        <dsp:cNvSpPr/>
      </dsp:nvSpPr>
      <dsp:spPr>
        <a:xfrm>
          <a:off x="2995952" y="1455728"/>
          <a:ext cx="2037617" cy="14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Collecting and understanding the data</a:t>
          </a:r>
        </a:p>
      </dsp:txBody>
      <dsp:txXfrm>
        <a:off x="2995952" y="1455728"/>
        <a:ext cx="2037617" cy="1426331"/>
      </dsp:txXfrm>
    </dsp:sp>
    <dsp:sp modelId="{4AB19878-F35F-4373-A95C-2633E1B10000}">
      <dsp:nvSpPr>
        <dsp:cNvPr id="0" name=""/>
        <dsp:cNvSpPr/>
      </dsp:nvSpPr>
      <dsp:spPr>
        <a:xfrm>
          <a:off x="5033569" y="1455035"/>
          <a:ext cx="747126" cy="1426345"/>
        </a:xfrm>
        <a:prstGeom prst="chevron">
          <a:avLst>
            <a:gd name="adj" fmla="val 6231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0BC8FEC4-3831-465D-A916-2FF436D00CF1}">
      <dsp:nvSpPr>
        <dsp:cNvPr id="0" name=""/>
        <dsp:cNvSpPr/>
      </dsp:nvSpPr>
      <dsp:spPr>
        <a:xfrm>
          <a:off x="5780695" y="1455728"/>
          <a:ext cx="2037617" cy="14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Data Cleaning, Data Transformation, Data Modeling </a:t>
          </a:r>
        </a:p>
      </dsp:txBody>
      <dsp:txXfrm>
        <a:off x="5780695" y="1455728"/>
        <a:ext cx="2037617" cy="1426331"/>
      </dsp:txXfrm>
    </dsp:sp>
    <dsp:sp modelId="{5A9365B6-2DF7-4E83-A33A-DA03394D84B5}">
      <dsp:nvSpPr>
        <dsp:cNvPr id="0" name=""/>
        <dsp:cNvSpPr/>
      </dsp:nvSpPr>
      <dsp:spPr>
        <a:xfrm>
          <a:off x="7818313" y="1455035"/>
          <a:ext cx="747126" cy="1426345"/>
        </a:xfrm>
        <a:prstGeom prst="chevron">
          <a:avLst>
            <a:gd name="adj" fmla="val 6231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20F45633-ACFE-4553-BC17-F4C5544D5791}">
      <dsp:nvSpPr>
        <dsp:cNvPr id="0" name=""/>
        <dsp:cNvSpPr/>
      </dsp:nvSpPr>
      <dsp:spPr>
        <a:xfrm>
          <a:off x="8646943" y="1337159"/>
          <a:ext cx="1731974" cy="1731974"/>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Data Visualization using Power Bi</a:t>
          </a:r>
        </a:p>
      </dsp:txBody>
      <dsp:txXfrm>
        <a:off x="8900585" y="1590801"/>
        <a:ext cx="1224690" cy="1224690"/>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3028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69732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33235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94935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443623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4/6/2023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729858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4/6/2023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953690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87342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0419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32B432-ACDA-4023-A761-2BAB76577B62}"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593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37251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445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8904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A96C99-B8F8-4528-BD05-0E16E943DC09}" type="datetime1">
              <a:rPr lang="en-US" smtClean="0"/>
              <a:t>4/6/2023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4511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36942-C211-4B28-8DBD-C953E00AF71B}" type="datetime1">
              <a:rPr lang="en-US" smtClean="0"/>
              <a:t>4/6/2023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8903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8D12A6-918A-48BD-8CB9-CA713993B0EA}" type="datetime1">
              <a:rPr lang="en-US" smtClean="0"/>
              <a:t>4/6/2023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5446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462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t>4/6/2023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64513823"/>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IN" sz="3600" b="1" dirty="0">
                <a:solidFill>
                  <a:schemeClr val="accent2"/>
                </a:solidFill>
                <a:latin typeface="Arial Rounded MT Bold" panose="020F0704030504030204" pitchFamily="34" charset="0"/>
                <a:ea typeface="Calibri" panose="020F0502020204030204" pitchFamily="34" charset="0"/>
                <a:cs typeface="Mangal" panose="02040503050203030202" pitchFamily="18" charset="0"/>
              </a:rPr>
              <a:t>Travel </a:t>
            </a:r>
            <a:r>
              <a:rPr lang="en-IN" sz="3600" b="1" dirty="0">
                <a:solidFill>
                  <a:schemeClr val="accent2"/>
                </a:solidFill>
                <a:effectLst/>
                <a:latin typeface="Arial Rounded MT Bold" panose="020F0704030504030204" pitchFamily="34" charset="0"/>
                <a:ea typeface="Calibri" panose="020F0502020204030204" pitchFamily="34" charset="0"/>
                <a:cs typeface="Mangal" panose="02040503050203030202" pitchFamily="18" charset="0"/>
              </a:rPr>
              <a:t>Data Analysis</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102217" y="3918857"/>
            <a:ext cx="4775075" cy="1203649"/>
          </a:xfrm>
        </p:spPr>
        <p:txBody>
          <a:bodyPr>
            <a:noAutofit/>
          </a:bodyPr>
          <a:lstStyle/>
          <a:p>
            <a:pPr>
              <a:spcAft>
                <a:spcPts val="600"/>
              </a:spcAft>
            </a:pPr>
            <a:r>
              <a:rPr lang="en-US" sz="2000" b="1" dirty="0"/>
              <a:t>Created By </a:t>
            </a:r>
          </a:p>
          <a:p>
            <a:pPr>
              <a:spcAft>
                <a:spcPts val="600"/>
              </a:spcAft>
            </a:pPr>
            <a:r>
              <a:rPr lang="en-US" sz="2000" b="1" dirty="0"/>
              <a:t>Karishma Grover &amp; Satyam Patel</a:t>
            </a:r>
          </a:p>
        </p:txBody>
      </p:sp>
      <p:pic>
        <p:nvPicPr>
          <p:cNvPr id="5" name="Picture 4">
            <a:extLst>
              <a:ext uri="{FF2B5EF4-FFF2-40B4-BE49-F238E27FC236}">
                <a16:creationId xmlns:a16="http://schemas.microsoft.com/office/drawing/2014/main" id="{011F6C89-6520-F650-531B-2B2C488C65C3}"/>
              </a:ext>
            </a:extLst>
          </p:cNvPr>
          <p:cNvPicPr>
            <a:picLocks noChangeAspect="1"/>
          </p:cNvPicPr>
          <p:nvPr/>
        </p:nvPicPr>
        <p:blipFill>
          <a:blip r:embed="rId2"/>
          <a:stretch>
            <a:fillRect/>
          </a:stretch>
        </p:blipFill>
        <p:spPr>
          <a:xfrm>
            <a:off x="1227159" y="3150066"/>
            <a:ext cx="3511685" cy="1490995"/>
          </a:xfrm>
          <a:prstGeom prst="rect">
            <a:avLst/>
          </a:prstGeom>
        </p:spPr>
      </p:pic>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363F-6DDF-4E08-A25F-44B6277661A8}"/>
              </a:ext>
            </a:extLst>
          </p:cNvPr>
          <p:cNvSpPr>
            <a:spLocks noGrp="1"/>
          </p:cNvSpPr>
          <p:nvPr>
            <p:ph type="title"/>
          </p:nvPr>
        </p:nvSpPr>
        <p:spPr/>
        <p:txBody>
          <a:bodyPr>
            <a:normAutofit/>
          </a:bodyPr>
          <a:lstStyle/>
          <a:p>
            <a:pPr algn="ctr"/>
            <a:r>
              <a:rPr lang="en-IN" b="1" i="0" dirty="0">
                <a:solidFill>
                  <a:schemeClr val="tx1"/>
                </a:solidFill>
                <a:effectLst/>
                <a:latin typeface="Arial Rounded MT Bold" panose="020F0704030504030204" pitchFamily="34" charset="0"/>
              </a:rPr>
              <a:t>Insights</a:t>
            </a:r>
            <a:endParaRPr lang="en-IN"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9A23BE10-C866-472B-B2DE-33EAFF11AC38}"/>
              </a:ext>
            </a:extLst>
          </p:cNvPr>
          <p:cNvSpPr>
            <a:spLocks noGrp="1"/>
          </p:cNvSpPr>
          <p:nvPr>
            <p:ph idx="1"/>
          </p:nvPr>
        </p:nvSpPr>
        <p:spPr>
          <a:xfrm>
            <a:off x="1103312" y="1558212"/>
            <a:ext cx="8946541" cy="4690187"/>
          </a:xfrm>
        </p:spPr>
        <p:txBody>
          <a:bodyPr>
            <a:normAutofit fontScale="25000" lnSpcReduction="20000"/>
          </a:bodyPr>
          <a:lstStyle/>
          <a:p>
            <a:pPr algn="l">
              <a:lnSpc>
                <a:spcPct val="170000"/>
              </a:lnSpc>
            </a:pPr>
            <a:r>
              <a:rPr lang="en-US" sz="6400" b="0" i="0" dirty="0">
                <a:solidFill>
                  <a:schemeClr val="accent2">
                    <a:lumMod val="40000"/>
                    <a:lumOff val="60000"/>
                  </a:schemeClr>
                </a:solidFill>
                <a:effectLst/>
                <a:latin typeface="Calibri" panose="020F0502020204030204" pitchFamily="34" charset="0"/>
                <a:cs typeface="Calibri" panose="020F0502020204030204" pitchFamily="34" charset="0"/>
              </a:rPr>
              <a:t>﻿﻿</a:t>
            </a:r>
            <a:r>
              <a:rPr lang="en-US" sz="6400" b="1" i="0" dirty="0">
                <a:solidFill>
                  <a:schemeClr val="accent2">
                    <a:lumMod val="40000"/>
                    <a:lumOff val="60000"/>
                  </a:schemeClr>
                </a:solidFill>
                <a:effectLst/>
                <a:latin typeface="Calibri" panose="020F0502020204030204" pitchFamily="34" charset="0"/>
                <a:cs typeface="Calibri" panose="020F0502020204030204" pitchFamily="34" charset="0"/>
              </a:rPr>
              <a:t>1.    At 349.58, 60 had the highest Average price and was 83.04% higher than 10, which had the lowest Average price at 190.98.</a:t>
            </a:r>
          </a:p>
          <a:p>
            <a:pPr marL="0" indent="0" algn="l">
              <a:lnSpc>
                <a:spcPct val="170000"/>
              </a:lnSpc>
              <a:buNone/>
            </a:pPr>
            <a:r>
              <a:rPr lang="en-US" sz="6400" b="1" i="0" dirty="0">
                <a:solidFill>
                  <a:schemeClr val="accent2">
                    <a:lumMod val="40000"/>
                    <a:lumOff val="60000"/>
                  </a:schemeClr>
                </a:solidFill>
                <a:effectLst/>
                <a:latin typeface="Calibri" panose="020F0502020204030204" pitchFamily="34" charset="0"/>
                <a:cs typeface="Calibri" panose="020F0502020204030204" pitchFamily="34" charset="0"/>
              </a:rPr>
              <a:t>﻿﻿ ﻿﻿	Across all 7 Count of Amenities (bins), the Average price ranged from 190.98 to 349.58.﻿﻿ ﻿﻿ ﻿</a:t>
            </a:r>
          </a:p>
          <a:p>
            <a:pPr algn="l">
              <a:lnSpc>
                <a:spcPct val="170000"/>
              </a:lnSpc>
            </a:pPr>
            <a:r>
              <a:rPr lang="en-US" sz="6400" b="1" i="0" dirty="0">
                <a:solidFill>
                  <a:schemeClr val="accent2">
                    <a:lumMod val="40000"/>
                    <a:lumOff val="60000"/>
                  </a:schemeClr>
                </a:solidFill>
                <a:effectLst/>
                <a:latin typeface="Calibri" panose="020F0502020204030204" pitchFamily="34" charset="0"/>
                <a:cs typeface="Calibri" panose="020F0502020204030204" pitchFamily="34" charset="0"/>
              </a:rPr>
              <a:t>2.    The average price trended down, resulting in a 22.87% decrease between December 2022 and December 2023.﻿﻿ ﻿﻿ ﻿﻿The average price started trending down on December 2022, falling by 22.87% (59.77) in 12 months.﻿﻿ ﻿﻿ ﻿﻿The average price dropped from 261.39 to 201.62 during its steepest decline between December 2022 and December 2023.﻿﻿ ﻿﻿ ﻿</a:t>
            </a:r>
          </a:p>
          <a:p>
            <a:pPr algn="l">
              <a:lnSpc>
                <a:spcPct val="170000"/>
              </a:lnSpc>
            </a:pPr>
            <a:r>
              <a:rPr lang="en-US" sz="6400" b="1" i="0" dirty="0">
                <a:solidFill>
                  <a:schemeClr val="accent2">
                    <a:lumMod val="40000"/>
                    <a:lumOff val="60000"/>
                  </a:schemeClr>
                </a:solidFill>
                <a:effectLst/>
                <a:latin typeface="Calibri" panose="020F0502020204030204" pitchFamily="34" charset="0"/>
                <a:cs typeface="Calibri" panose="020F0502020204030204" pitchFamily="34" charset="0"/>
              </a:rPr>
              <a:t>3.   At 242.86, the Entire home/apt had the highest Average price and was 144.56% higher than the Shared room, which had the lowest Average price at 99.31.﻿﻿</a:t>
            </a:r>
          </a:p>
          <a:p>
            <a:pPr algn="l">
              <a:lnSpc>
                <a:spcPct val="170000"/>
              </a:lnSpc>
            </a:pPr>
            <a:r>
              <a:rPr lang="en-US" sz="6400" b="1" i="0" dirty="0">
                <a:solidFill>
                  <a:schemeClr val="accent2">
                    <a:lumMod val="40000"/>
                    <a:lumOff val="60000"/>
                  </a:schemeClr>
                </a:solidFill>
                <a:effectLst/>
                <a:latin typeface="Calibri" panose="020F0502020204030204" pitchFamily="34" charset="0"/>
                <a:cs typeface="Calibri" panose="020F0502020204030204" pitchFamily="34" charset="0"/>
              </a:rPr>
              <a:t>4.    ﻿﻿Entire home/apt had the highest Average price at 242.86, followed by Private room, Hotel room, and Shared room.﻿﻿</a:t>
            </a:r>
          </a:p>
          <a:p>
            <a:pPr marL="0" indent="0" algn="l">
              <a:buNone/>
            </a:pPr>
            <a:br>
              <a:rPr lang="en-US" sz="7200" b="1" i="0" dirty="0">
                <a:solidFill>
                  <a:schemeClr val="accent2">
                    <a:lumMod val="40000"/>
                    <a:lumOff val="60000"/>
                  </a:schemeClr>
                </a:solidFill>
                <a:effectLst/>
                <a:latin typeface="Calibri" panose="020F0502020204030204" pitchFamily="34" charset="0"/>
                <a:cs typeface="Calibri" panose="020F0502020204030204" pitchFamily="34" charset="0"/>
              </a:rPr>
            </a:br>
            <a:endParaRPr lang="en-US" sz="7200" b="1" i="0" dirty="0">
              <a:solidFill>
                <a:schemeClr val="accent2">
                  <a:lumMod val="40000"/>
                  <a:lumOff val="60000"/>
                </a:schemeClr>
              </a:solidFill>
              <a:effectLst/>
              <a:latin typeface="Calibri" panose="020F0502020204030204" pitchFamily="34" charset="0"/>
              <a:cs typeface="Calibri" panose="020F0502020204030204" pitchFamily="34" charset="0"/>
            </a:endParaRPr>
          </a:p>
          <a:p>
            <a:endParaRPr lang="en-IN" dirty="0">
              <a:solidFill>
                <a:schemeClr val="accent2">
                  <a:lumMod val="40000"/>
                  <a:lumOff val="60000"/>
                </a:schemeClr>
              </a:solidFill>
            </a:endParaRPr>
          </a:p>
        </p:txBody>
      </p:sp>
    </p:spTree>
    <p:extLst>
      <p:ext uri="{BB962C8B-B14F-4D97-AF65-F5344CB8AC3E}">
        <p14:creationId xmlns:p14="http://schemas.microsoft.com/office/powerpoint/2010/main" val="147458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5B09-C033-4B4D-A75E-F879E80009CB}"/>
              </a:ext>
            </a:extLst>
          </p:cNvPr>
          <p:cNvSpPr>
            <a:spLocks noGrp="1"/>
          </p:cNvSpPr>
          <p:nvPr>
            <p:ph type="title"/>
          </p:nvPr>
        </p:nvSpPr>
        <p:spPr/>
        <p:txBody>
          <a:bodyPr/>
          <a:lstStyle/>
          <a:p>
            <a:r>
              <a:rPr lang="en-US" dirty="0">
                <a:latin typeface="Arial Rounded MT Bold" panose="020F0704030504030204" pitchFamily="34" charset="0"/>
              </a:rPr>
              <a:t>Continue…</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75E6274-E4D1-47E8-BF0C-E6CECF1EDFD8}"/>
              </a:ext>
            </a:extLst>
          </p:cNvPr>
          <p:cNvSpPr>
            <a:spLocks noGrp="1"/>
          </p:cNvSpPr>
          <p:nvPr>
            <p:ph idx="1"/>
          </p:nvPr>
        </p:nvSpPr>
        <p:spPr/>
        <p:txBody>
          <a:bodyPr>
            <a:noAutofit/>
          </a:bodyPr>
          <a:lstStyle/>
          <a:p>
            <a:pPr algn="l">
              <a:lnSpc>
                <a:spcPct val="150000"/>
              </a:lnSpc>
            </a:pPr>
            <a:r>
              <a:rPr lang="en-US" sz="1600" b="1" i="0" dirty="0">
                <a:solidFill>
                  <a:schemeClr val="accent2">
                    <a:lumMod val="40000"/>
                    <a:lumOff val="60000"/>
                  </a:schemeClr>
                </a:solidFill>
                <a:effectLst/>
                <a:latin typeface="Calibri" panose="020F0502020204030204" pitchFamily="34" charset="0"/>
                <a:cs typeface="Calibri" panose="020F0502020204030204" pitchFamily="34" charset="0"/>
              </a:rPr>
              <a:t>5.    Hotel rooms had 157.87 Average prices.﻿﻿ ﻿</a:t>
            </a:r>
          </a:p>
          <a:p>
            <a:pPr algn="l">
              <a:lnSpc>
                <a:spcPct val="150000"/>
              </a:lnSpc>
            </a:pPr>
            <a:r>
              <a:rPr lang="en-US" sz="1600" b="1" i="0" dirty="0">
                <a:solidFill>
                  <a:schemeClr val="accent2">
                    <a:lumMod val="40000"/>
                    <a:lumOff val="60000"/>
                  </a:schemeClr>
                </a:solidFill>
                <a:effectLst/>
                <a:latin typeface="Calibri" panose="020F0502020204030204" pitchFamily="34" charset="0"/>
                <a:cs typeface="Calibri" panose="020F0502020204030204" pitchFamily="34" charset="0"/>
              </a:rPr>
              <a:t>6.    ﻿﻿Across all 4 room types, the Average price ranged from 99.31 to 242.86.﻿﻿</a:t>
            </a:r>
          </a:p>
          <a:p>
            <a:pPr algn="l">
              <a:lnSpc>
                <a:spcPct val="150000"/>
              </a:lnSpc>
            </a:pPr>
            <a:r>
              <a:rPr lang="en-US" sz="1600" b="1" i="0" dirty="0">
                <a:solidFill>
                  <a:schemeClr val="accent2">
                    <a:lumMod val="40000"/>
                    <a:lumOff val="60000"/>
                  </a:schemeClr>
                </a:solidFill>
                <a:effectLst/>
                <a:latin typeface="Calibri" panose="020F0502020204030204" pitchFamily="34" charset="0"/>
                <a:cs typeface="Calibri" panose="020F0502020204030204" pitchFamily="34" charset="0"/>
              </a:rPr>
              <a:t>7.   At 306.89, De </a:t>
            </a:r>
            <a:r>
              <a:rPr lang="en-US" sz="1600" b="1" i="0" dirty="0" err="1">
                <a:solidFill>
                  <a:schemeClr val="accent2">
                    <a:lumMod val="40000"/>
                    <a:lumOff val="60000"/>
                  </a:schemeClr>
                </a:solidFill>
                <a:effectLst/>
                <a:latin typeface="Calibri" panose="020F0502020204030204" pitchFamily="34" charset="0"/>
                <a:cs typeface="Calibri" panose="020F0502020204030204" pitchFamily="34" charset="0"/>
              </a:rPr>
              <a:t>Baarsjes</a:t>
            </a:r>
            <a:r>
              <a:rPr lang="en-US" sz="1600" b="1" i="0" dirty="0">
                <a:solidFill>
                  <a:schemeClr val="accent2">
                    <a:lumMod val="40000"/>
                    <a:lumOff val="60000"/>
                  </a:schemeClr>
                </a:solidFill>
                <a:effectLst/>
                <a:latin typeface="Calibri" panose="020F0502020204030204" pitchFamily="34" charset="0"/>
                <a:cs typeface="Calibri" panose="020F0502020204030204" pitchFamily="34" charset="0"/>
              </a:rPr>
              <a:t> - Oud-West had the highest Average price and was 153.67% higher than </a:t>
            </a:r>
            <a:r>
              <a:rPr lang="en-US" sz="1600" b="1" i="0" dirty="0" err="1">
                <a:solidFill>
                  <a:schemeClr val="accent2">
                    <a:lumMod val="40000"/>
                    <a:lumOff val="60000"/>
                  </a:schemeClr>
                </a:solidFill>
                <a:effectLst/>
                <a:latin typeface="Calibri" panose="020F0502020204030204" pitchFamily="34" charset="0"/>
                <a:cs typeface="Calibri" panose="020F0502020204030204" pitchFamily="34" charset="0"/>
              </a:rPr>
              <a:t>Gaasperdam</a:t>
            </a:r>
            <a:r>
              <a:rPr lang="en-US" sz="1600" b="1" i="0" dirty="0">
                <a:solidFill>
                  <a:schemeClr val="accent2">
                    <a:lumMod val="40000"/>
                    <a:lumOff val="60000"/>
                  </a:schemeClr>
                </a:solidFill>
                <a:effectLst/>
                <a:latin typeface="Calibri" panose="020F0502020204030204" pitchFamily="34" charset="0"/>
                <a:cs typeface="Calibri" panose="020F0502020204030204" pitchFamily="34" charset="0"/>
              </a:rPr>
              <a:t> - </a:t>
            </a:r>
            <a:r>
              <a:rPr lang="en-US" sz="1600" b="1" i="0" dirty="0" err="1">
                <a:solidFill>
                  <a:schemeClr val="accent2">
                    <a:lumMod val="40000"/>
                    <a:lumOff val="60000"/>
                  </a:schemeClr>
                </a:solidFill>
                <a:effectLst/>
                <a:latin typeface="Calibri" panose="020F0502020204030204" pitchFamily="34" charset="0"/>
                <a:cs typeface="Calibri" panose="020F0502020204030204" pitchFamily="34" charset="0"/>
              </a:rPr>
              <a:t>Driemond</a:t>
            </a:r>
            <a:r>
              <a:rPr lang="en-US" sz="1600" b="1" i="0" dirty="0">
                <a:solidFill>
                  <a:schemeClr val="accent2">
                    <a:lumMod val="40000"/>
                    <a:lumOff val="60000"/>
                  </a:schemeClr>
                </a:solidFill>
                <a:effectLst/>
                <a:latin typeface="Calibri" panose="020F0502020204030204" pitchFamily="34" charset="0"/>
                <a:cs typeface="Calibri" panose="020F0502020204030204" pitchFamily="34" charset="0"/>
              </a:rPr>
              <a:t>, which had the lowest Average price 120.98.﻿﻿ ﻿﻿ ﻿</a:t>
            </a:r>
          </a:p>
          <a:p>
            <a:pPr algn="l">
              <a:lnSpc>
                <a:spcPct val="150000"/>
              </a:lnSpc>
            </a:pPr>
            <a:r>
              <a:rPr lang="en-US" sz="1600" b="1" i="0" dirty="0">
                <a:solidFill>
                  <a:schemeClr val="accent2">
                    <a:lumMod val="40000"/>
                    <a:lumOff val="60000"/>
                  </a:schemeClr>
                </a:solidFill>
                <a:effectLst/>
                <a:latin typeface="Calibri" panose="020F0502020204030204" pitchFamily="34" charset="0"/>
                <a:cs typeface="Calibri" panose="020F0502020204030204" pitchFamily="34" charset="0"/>
              </a:rPr>
              <a:t>8.  Across all 22 neighborhoods, the Average price ranged from 120.98 to 306.89.﻿﻿ ﻿﻿ ﻿</a:t>
            </a:r>
          </a:p>
          <a:p>
            <a:pPr algn="l">
              <a:lnSpc>
                <a:spcPct val="150000"/>
              </a:lnSpc>
            </a:pPr>
            <a:r>
              <a:rPr lang="en-US" sz="1600" b="1" i="0" dirty="0">
                <a:solidFill>
                  <a:schemeClr val="accent2">
                    <a:lumMod val="40000"/>
                    <a:lumOff val="60000"/>
                  </a:schemeClr>
                </a:solidFill>
                <a:effectLst/>
                <a:latin typeface="Calibri" panose="020F0502020204030204" pitchFamily="34" charset="0"/>
                <a:cs typeface="Calibri" panose="020F0502020204030204" pitchFamily="34" charset="0"/>
              </a:rPr>
              <a:t>9. At 4.99, </a:t>
            </a:r>
            <a:r>
              <a:rPr lang="en-US" sz="1600" b="1" i="0" dirty="0" err="1">
                <a:solidFill>
                  <a:schemeClr val="accent2">
                    <a:lumMod val="40000"/>
                    <a:lumOff val="60000"/>
                  </a:schemeClr>
                </a:solidFill>
                <a:effectLst/>
                <a:latin typeface="Calibri" panose="020F0502020204030204" pitchFamily="34" charset="0"/>
                <a:cs typeface="Calibri" panose="020F0502020204030204" pitchFamily="34" charset="0"/>
              </a:rPr>
              <a:t>IJburg</a:t>
            </a:r>
            <a:r>
              <a:rPr lang="en-US" sz="1600" b="1" i="0" dirty="0">
                <a:solidFill>
                  <a:schemeClr val="accent2">
                    <a:lumMod val="40000"/>
                    <a:lumOff val="60000"/>
                  </a:schemeClr>
                </a:solidFill>
                <a:effectLst/>
                <a:latin typeface="Calibri" panose="020F0502020204030204" pitchFamily="34" charset="0"/>
                <a:cs typeface="Calibri" panose="020F0502020204030204" pitchFamily="34" charset="0"/>
              </a:rPr>
              <a:t> - </a:t>
            </a:r>
            <a:r>
              <a:rPr lang="en-US" sz="1600" b="1" i="0" dirty="0" err="1">
                <a:solidFill>
                  <a:schemeClr val="accent2">
                    <a:lumMod val="40000"/>
                    <a:lumOff val="60000"/>
                  </a:schemeClr>
                </a:solidFill>
                <a:effectLst/>
                <a:latin typeface="Calibri" panose="020F0502020204030204" pitchFamily="34" charset="0"/>
                <a:cs typeface="Calibri" panose="020F0502020204030204" pitchFamily="34" charset="0"/>
              </a:rPr>
              <a:t>Zeeburgereiland</a:t>
            </a:r>
            <a:r>
              <a:rPr lang="en-US" sz="1600" b="1" i="0" dirty="0">
                <a:solidFill>
                  <a:schemeClr val="accent2">
                    <a:lumMod val="40000"/>
                    <a:lumOff val="60000"/>
                  </a:schemeClr>
                </a:solidFill>
                <a:effectLst/>
                <a:latin typeface="Calibri" panose="020F0502020204030204" pitchFamily="34" charset="0"/>
                <a:cs typeface="Calibri" panose="020F0502020204030204" pitchFamily="34" charset="0"/>
              </a:rPr>
              <a:t> had the highest Average of longitude and was 4.04% higher than </a:t>
            </a:r>
            <a:r>
              <a:rPr lang="en-US" sz="1600" b="1" i="0" dirty="0" err="1">
                <a:solidFill>
                  <a:schemeClr val="accent2">
                    <a:lumMod val="40000"/>
                    <a:lumOff val="60000"/>
                  </a:schemeClr>
                </a:solidFill>
                <a:effectLst/>
                <a:latin typeface="Calibri" panose="020F0502020204030204" pitchFamily="34" charset="0"/>
                <a:cs typeface="Calibri" panose="020F0502020204030204" pitchFamily="34" charset="0"/>
              </a:rPr>
              <a:t>Osdorp</a:t>
            </a:r>
            <a:r>
              <a:rPr lang="en-US" sz="1600" b="1" i="0" dirty="0">
                <a:solidFill>
                  <a:schemeClr val="accent2">
                    <a:lumMod val="40000"/>
                    <a:lumOff val="60000"/>
                  </a:schemeClr>
                </a:solidFill>
                <a:effectLst/>
                <a:latin typeface="Calibri" panose="020F0502020204030204" pitchFamily="34" charset="0"/>
                <a:cs typeface="Calibri" panose="020F0502020204030204" pitchFamily="34" charset="0"/>
              </a:rPr>
              <a:t>, which had the lowest Average of longitude at 4.80.﻿﻿ </a:t>
            </a:r>
          </a:p>
          <a:p>
            <a:pPr algn="l">
              <a:lnSpc>
                <a:spcPct val="150000"/>
              </a:lnSpc>
            </a:pPr>
            <a:r>
              <a:rPr lang="en-US" sz="1600" b="1" i="0" dirty="0">
                <a:solidFill>
                  <a:schemeClr val="accent2">
                    <a:lumMod val="40000"/>
                    <a:lumOff val="60000"/>
                  </a:schemeClr>
                </a:solidFill>
                <a:effectLst/>
                <a:latin typeface="Calibri" panose="020F0502020204030204" pitchFamily="34" charset="0"/>
                <a:cs typeface="Calibri" panose="020F0502020204030204" pitchFamily="34" charset="0"/>
              </a:rPr>
              <a:t>10. Across all 22 neighborhoods, the Average longitude ranged from 4.80 to 4.99, the Average latitude ranged from 52.30 to 52.41, and the Average price ranged from 120.98 to 306.89.﻿﻿ ﻿﻿ ﻿</a:t>
            </a:r>
          </a:p>
          <a:p>
            <a:pPr algn="l"/>
            <a:endParaRPr lang="en-US" sz="1600" b="1" i="0" dirty="0">
              <a:solidFill>
                <a:schemeClr val="accent2">
                  <a:lumMod val="40000"/>
                  <a:lumOff val="60000"/>
                </a:schemeClr>
              </a:solidFill>
              <a:effectLst/>
              <a:latin typeface="Calibri" panose="020F0502020204030204" pitchFamily="34" charset="0"/>
              <a:cs typeface="Calibri" panose="020F0502020204030204" pitchFamily="34" charset="0"/>
            </a:endParaRPr>
          </a:p>
          <a:p>
            <a:endParaRPr lang="en-IN" sz="1600" dirty="0">
              <a:solidFill>
                <a:schemeClr val="accent2">
                  <a:lumMod val="40000"/>
                  <a:lumOff val="60000"/>
                </a:schemeClr>
              </a:solidFill>
            </a:endParaRPr>
          </a:p>
        </p:txBody>
      </p:sp>
    </p:spTree>
    <p:extLst>
      <p:ext uri="{BB962C8B-B14F-4D97-AF65-F5344CB8AC3E}">
        <p14:creationId xmlns:p14="http://schemas.microsoft.com/office/powerpoint/2010/main" val="167135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5B7F3-DAC5-4B63-8546-433D052A41C0}"/>
              </a:ext>
            </a:extLst>
          </p:cNvPr>
          <p:cNvSpPr>
            <a:spLocks noGrp="1"/>
          </p:cNvSpPr>
          <p:nvPr>
            <p:ph idx="1"/>
          </p:nvPr>
        </p:nvSpPr>
        <p:spPr>
          <a:xfrm>
            <a:off x="986901" y="2067610"/>
            <a:ext cx="10058400" cy="3849624"/>
          </a:xfrm>
        </p:spPr>
        <p:txBody>
          <a:bodyPr>
            <a:normAutofit/>
          </a:bodyPr>
          <a:lstStyle/>
          <a:p>
            <a:pPr marL="0" indent="0" algn="ctr">
              <a:buNone/>
            </a:pPr>
            <a:r>
              <a:rPr lang="en-US" sz="8800" dirty="0">
                <a:latin typeface="Arial Rounded MT Bold" panose="020F0704030504030204" pitchFamily="34" charset="0"/>
              </a:rPr>
              <a:t>Thank you</a:t>
            </a:r>
            <a:endParaRPr lang="en-IN" sz="8800" dirty="0">
              <a:latin typeface="Arial Rounded MT Bold" panose="020F0704030504030204" pitchFamily="34" charset="0"/>
            </a:endParaRPr>
          </a:p>
        </p:txBody>
      </p:sp>
    </p:spTree>
    <p:extLst>
      <p:ext uri="{BB962C8B-B14F-4D97-AF65-F5344CB8AC3E}">
        <p14:creationId xmlns:p14="http://schemas.microsoft.com/office/powerpoint/2010/main" val="1736946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25B-A99A-4119-A747-69BF044B6FE2}"/>
              </a:ext>
            </a:extLst>
          </p:cNvPr>
          <p:cNvSpPr>
            <a:spLocks noGrp="1"/>
          </p:cNvSpPr>
          <p:nvPr>
            <p:ph type="title"/>
          </p:nvPr>
        </p:nvSpPr>
        <p:spPr/>
        <p:txBody>
          <a:bodyPr/>
          <a:lstStyle/>
          <a:p>
            <a:r>
              <a:rPr lang="en-US" dirty="0">
                <a:latin typeface="Arial Rounded MT Bold" panose="020F0704030504030204" pitchFamily="34" charset="0"/>
              </a:rPr>
              <a:t>Problem Statement </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53D43E7-748E-4EFC-9C48-3A65A09AFF0F}"/>
              </a:ext>
            </a:extLst>
          </p:cNvPr>
          <p:cNvSpPr>
            <a:spLocks noGrp="1"/>
          </p:cNvSpPr>
          <p:nvPr>
            <p:ph idx="1"/>
          </p:nvPr>
        </p:nvSpPr>
        <p:spPr/>
        <p:txBody>
          <a:bodyPr/>
          <a:lstStyle/>
          <a:p>
            <a:r>
              <a:rPr lang="en-IN" sz="2000" b="1"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Since 2008, guests and hosts have used Airbnb to expand on traveling possibilities and present a more unique, personalized way of experiencing the world. This dataset describes the listing activity and metrics in Amsterdam in 2022-2023. </a:t>
            </a:r>
            <a:br>
              <a:rPr lang="en-IN" sz="2000" b="1"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br>
            <a:r>
              <a:rPr lang="en-IN" sz="2000" b="1"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The data file includes all the needed information to find out more about hosts, geographical availability, and necessary metrics to make predictions and draw conclusions. </a:t>
            </a:r>
          </a:p>
          <a:p>
            <a:endParaRPr lang="en-IN" sz="180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IN" sz="2000" b="1" dirty="0">
              <a:solidFill>
                <a:schemeClr val="accent2">
                  <a:lumMod val="40000"/>
                  <a:lumOff val="60000"/>
                </a:schemeClr>
              </a:solidFill>
              <a:effectLst/>
              <a:latin typeface="Calibri" panose="020F0502020204030204" pitchFamily="34" charset="0"/>
              <a:ea typeface="Calibri" panose="020F0502020204030204" pitchFamily="34" charset="0"/>
            </a:endParaRPr>
          </a:p>
          <a:p>
            <a:endParaRPr lang="en-IN" sz="1800" dirty="0">
              <a:solidFill>
                <a:schemeClr val="accent2">
                  <a:lumMod val="40000"/>
                  <a:lumOff val="60000"/>
                </a:schemeClr>
              </a:solidFill>
              <a:effectLst/>
              <a:latin typeface="Microsoft Sans Serif" panose="020B0604020202020204" pitchFamily="34" charset="0"/>
              <a:ea typeface="Calibri" panose="020F0502020204030204" pitchFamily="34" charset="0"/>
            </a:endParaRPr>
          </a:p>
          <a:p>
            <a:pPr marL="0" indent="0" algn="l">
              <a:buNone/>
            </a:pPr>
            <a:endParaRPr lang="en-US" b="0" i="0" dirty="0">
              <a:solidFill>
                <a:schemeClr val="accent2">
                  <a:lumMod val="40000"/>
                  <a:lumOff val="60000"/>
                </a:schemeClr>
              </a:solidFill>
              <a:effectLst/>
              <a:latin typeface="Arial Rounded MT Bold" panose="020F0704030504030204" pitchFamily="34" charset="0"/>
            </a:endParaRPr>
          </a:p>
        </p:txBody>
      </p:sp>
    </p:spTree>
    <p:extLst>
      <p:ext uri="{BB962C8B-B14F-4D97-AF65-F5344CB8AC3E}">
        <p14:creationId xmlns:p14="http://schemas.microsoft.com/office/powerpoint/2010/main" val="367574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p:txBody>
          <a:bodyPr>
            <a:normAutofit/>
          </a:bodyPr>
          <a:lstStyle/>
          <a:p>
            <a:pPr algn="ctr"/>
            <a:r>
              <a:rPr lang="en-US" dirty="0">
                <a:latin typeface="Arial Rounded MT Bold" panose="020F0704030504030204" pitchFamily="34" charset="0"/>
              </a:rPr>
              <a:t>Approach</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682383184"/>
              </p:ext>
            </p:extLst>
          </p:nvPr>
        </p:nvGraphicFramePr>
        <p:xfrm>
          <a:off x="1066799" y="1784412"/>
          <a:ext cx="10483049" cy="4251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954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69F75D-29EB-4DF8-A356-BC0B83B1D540}"/>
              </a:ext>
            </a:extLst>
          </p:cNvPr>
          <p:cNvPicPr>
            <a:picLocks noGrp="1" noChangeAspect="1"/>
          </p:cNvPicPr>
          <p:nvPr>
            <p:ph idx="1"/>
          </p:nvPr>
        </p:nvPicPr>
        <p:blipFill>
          <a:blip r:embed="rId2"/>
          <a:stretch>
            <a:fillRect/>
          </a:stretch>
        </p:blipFill>
        <p:spPr>
          <a:xfrm>
            <a:off x="905522" y="896646"/>
            <a:ext cx="10058400" cy="5056480"/>
          </a:xfrm>
        </p:spPr>
      </p:pic>
    </p:spTree>
    <p:extLst>
      <p:ext uri="{BB962C8B-B14F-4D97-AF65-F5344CB8AC3E}">
        <p14:creationId xmlns:p14="http://schemas.microsoft.com/office/powerpoint/2010/main" val="287880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1BAF-EE3A-4EEF-AFFC-111C44374AF2}"/>
              </a:ext>
            </a:extLst>
          </p:cNvPr>
          <p:cNvSpPr>
            <a:spLocks noGrp="1"/>
          </p:cNvSpPr>
          <p:nvPr>
            <p:ph type="title"/>
          </p:nvPr>
        </p:nvSpPr>
        <p:spPr/>
        <p:txBody>
          <a:bodyPr/>
          <a:lstStyle/>
          <a:p>
            <a:r>
              <a:rPr lang="en-US" dirty="0">
                <a:latin typeface="Arial Rounded MT Bold" panose="020F0704030504030204" pitchFamily="34" charset="0"/>
              </a:rPr>
              <a:t>What is the benefit of </a:t>
            </a:r>
            <a:r>
              <a:rPr lang="en-US" dirty="0" err="1">
                <a:latin typeface="Arial Rounded MT Bold" panose="020F0704030504030204" pitchFamily="34" charset="0"/>
              </a:rPr>
              <a:t>AirBnB</a:t>
            </a:r>
            <a:r>
              <a:rPr lang="en-US" dirty="0">
                <a:latin typeface="Arial Rounded MT Bold" panose="020F0704030504030204" pitchFamily="34" charset="0"/>
              </a:rPr>
              <a:t> Data Analysis?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4DF7033D-E5DB-4A5F-97D4-4516CF5EADDB}"/>
              </a:ext>
            </a:extLst>
          </p:cNvPr>
          <p:cNvSpPr>
            <a:spLocks noGrp="1"/>
          </p:cNvSpPr>
          <p:nvPr>
            <p:ph idx="1"/>
          </p:nvPr>
        </p:nvSpPr>
        <p:spPr/>
        <p:txBody>
          <a:bodyPr/>
          <a:lstStyle/>
          <a:p>
            <a:r>
              <a:rPr lang="en-IN" sz="2000" dirty="0">
                <a:solidFill>
                  <a:schemeClr val="accent2">
                    <a:lumMod val="40000"/>
                    <a:lumOff val="60000"/>
                  </a:schemeClr>
                </a:solidFill>
                <a:effectLst/>
                <a:latin typeface="Arial Rounded MT Bold" panose="020F0704030504030204" pitchFamily="34" charset="0"/>
                <a:ea typeface="Times New Roman" panose="02020603050405020304" pitchFamily="18" charset="0"/>
                <a:cs typeface="Arial" panose="020B0604020202020204" pitchFamily="34" charset="0"/>
              </a:rPr>
              <a:t>Airbnb Data Analysis is basically a data-driven strategy </a:t>
            </a:r>
            <a:r>
              <a:rPr lang="en-IN" dirty="0">
                <a:solidFill>
                  <a:schemeClr val="accent2">
                    <a:lumMod val="40000"/>
                    <a:lumOff val="60000"/>
                  </a:schemeClr>
                </a:solidFill>
                <a:latin typeface="Arial Rounded MT Bold" panose="020F0704030504030204" pitchFamily="34" charset="0"/>
                <a:ea typeface="Times New Roman" panose="02020603050405020304" pitchFamily="18" charset="0"/>
                <a:cs typeface="Arial" panose="020B0604020202020204" pitchFamily="34" charset="0"/>
              </a:rPr>
              <a:t>for managing the business. This will help to identify and address issues in your short-term rental plan.</a:t>
            </a:r>
            <a:r>
              <a:rPr lang="en-US" dirty="0"/>
              <a:t> </a:t>
            </a:r>
            <a:r>
              <a:rPr lang="en-US" b="1" dirty="0">
                <a:solidFill>
                  <a:schemeClr val="accent2">
                    <a:lumMod val="40000"/>
                    <a:lumOff val="60000"/>
                  </a:schemeClr>
                </a:solidFill>
                <a:latin typeface="Calibri" panose="020F0502020204030204" pitchFamily="34" charset="0"/>
                <a:cs typeface="Calibri" panose="020F0502020204030204" pitchFamily="34" charset="0"/>
              </a:rPr>
              <a:t>If you want to optimize your Airbnb listing to obtain more bookings, you’ll need comprehensive analytics for hosts—from real estate market data to Airbnb rental income</a:t>
            </a:r>
            <a:r>
              <a:rPr lang="en-US" dirty="0"/>
              <a:t>.</a:t>
            </a:r>
            <a:r>
              <a:rPr lang="en-IN" dirty="0">
                <a:solidFill>
                  <a:schemeClr val="accent2">
                    <a:lumMod val="40000"/>
                    <a:lumOff val="60000"/>
                  </a:schemeClr>
                </a:solidFill>
                <a:latin typeface="Arial Rounded MT Bold" panose="020F0704030504030204" pitchFamily="34" charset="0"/>
                <a:ea typeface="Times New Roman" panose="02020603050405020304" pitchFamily="18" charset="0"/>
                <a:cs typeface="Arial" panose="020B0604020202020204" pitchFamily="34" charset="0"/>
              </a:rPr>
              <a:t> We were able to identify all challenges of the travel industry and how the booking system works. Airbnb analysis will also give insights on Earning, Hosting Progress, Occupancy and rates, Quality, and Conversions.</a:t>
            </a:r>
            <a:endParaRPr lang="en-IN" dirty="0"/>
          </a:p>
        </p:txBody>
      </p:sp>
    </p:spTree>
    <p:extLst>
      <p:ext uri="{BB962C8B-B14F-4D97-AF65-F5344CB8AC3E}">
        <p14:creationId xmlns:p14="http://schemas.microsoft.com/office/powerpoint/2010/main" val="351627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D380-FAA1-4216-8647-FD586EBA9B24}"/>
              </a:ext>
            </a:extLst>
          </p:cNvPr>
          <p:cNvSpPr>
            <a:spLocks noGrp="1"/>
          </p:cNvSpPr>
          <p:nvPr>
            <p:ph type="title"/>
          </p:nvPr>
        </p:nvSpPr>
        <p:spPr/>
        <p:txBody>
          <a:bodyPr/>
          <a:lstStyle/>
          <a:p>
            <a:r>
              <a:rPr lang="en-US" dirty="0">
                <a:latin typeface="Arial Rounded MT Bold" panose="020F0704030504030204" pitchFamily="34" charset="0"/>
              </a:rPr>
              <a:t>Which Data We Used It </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E095A73-6C6A-49E8-B577-9E4FE63A76DA}"/>
              </a:ext>
            </a:extLst>
          </p:cNvPr>
          <p:cNvSpPr>
            <a:spLocks noGrp="1"/>
          </p:cNvSpPr>
          <p:nvPr>
            <p:ph idx="1"/>
          </p:nvPr>
        </p:nvSpPr>
        <p:spPr/>
        <p:txBody>
          <a:bodyPr>
            <a:normAutofit/>
          </a:bodyPr>
          <a:lstStyle/>
          <a:p>
            <a:r>
              <a:rPr lang="en-US" sz="1800" b="1" i="0" dirty="0">
                <a:solidFill>
                  <a:schemeClr val="accent2">
                    <a:lumMod val="40000"/>
                    <a:lumOff val="60000"/>
                  </a:schemeClr>
                </a:solidFill>
                <a:effectLst/>
                <a:latin typeface="Calibri" panose="020F0502020204030204" pitchFamily="34" charset="0"/>
                <a:cs typeface="Calibri" panose="020F0502020204030204" pitchFamily="34" charset="0"/>
              </a:rPr>
              <a:t>For this project, we used data that give the listing summary from the city of Amsterdam for the years 2022-2023</a:t>
            </a:r>
            <a:r>
              <a:rPr lang="en-US" sz="1800" b="1" dirty="0">
                <a:latin typeface="Calibri" panose="020F0502020204030204" pitchFamily="34" charset="0"/>
                <a:cs typeface="Calibri" panose="020F0502020204030204" pitchFamily="34" charset="0"/>
              </a:rPr>
              <a:t>. </a:t>
            </a:r>
            <a:r>
              <a:rPr lang="en-US" sz="1800" b="1" dirty="0">
                <a:solidFill>
                  <a:schemeClr val="accent2">
                    <a:lumMod val="40000"/>
                    <a:lumOff val="60000"/>
                  </a:schemeClr>
                </a:solidFill>
                <a:latin typeface="Calibri" panose="020F0502020204030204" pitchFamily="34" charset="0"/>
                <a:cs typeface="Calibri" panose="020F0502020204030204" pitchFamily="34" charset="0"/>
              </a:rPr>
              <a:t>Amsterdam is a city always buzzing with travelers. Good food, diverse crown, and vibrant culture make it a favorite travel destination for many. This dataset had a lot of important aspects. </a:t>
            </a:r>
          </a:p>
          <a:p>
            <a:r>
              <a:rPr lang="en-US" sz="1800" b="1" dirty="0">
                <a:solidFill>
                  <a:schemeClr val="accent2">
                    <a:lumMod val="40000"/>
                    <a:lumOff val="60000"/>
                  </a:schemeClr>
                </a:solidFill>
                <a:latin typeface="Calibri" panose="020F0502020204030204" pitchFamily="34" charset="0"/>
                <a:cs typeface="Calibri" panose="020F0502020204030204" pitchFamily="34" charset="0"/>
              </a:rPr>
              <a:t>List of items used:</a:t>
            </a:r>
          </a:p>
          <a:p>
            <a:pPr marL="0" indent="0">
              <a:buNone/>
            </a:pPr>
            <a:r>
              <a:rPr lang="en-US" sz="1800" b="1" dirty="0">
                <a:solidFill>
                  <a:schemeClr val="accent2">
                    <a:lumMod val="40000"/>
                    <a:lumOff val="60000"/>
                  </a:schemeClr>
                </a:solidFill>
                <a:latin typeface="Calibri" panose="020F0502020204030204" pitchFamily="34" charset="0"/>
                <a:cs typeface="Calibri" panose="020F0502020204030204" pitchFamily="34" charset="0"/>
              </a:rPr>
              <a:t>	Listing Id, Host Name, Host Id, Location/ Area name, Room Type, Latitude, Longitude, 	Count of amenities, Price, availability, Date, etc.</a:t>
            </a:r>
          </a:p>
          <a:p>
            <a:r>
              <a:rPr lang="en-US" sz="1800" b="1" i="0" dirty="0">
                <a:solidFill>
                  <a:schemeClr val="accent2">
                    <a:lumMod val="40000"/>
                    <a:lumOff val="60000"/>
                  </a:schemeClr>
                </a:solidFill>
                <a:effectLst/>
                <a:latin typeface="Calibri" panose="020F0502020204030204" pitchFamily="34" charset="0"/>
                <a:cs typeface="Calibri" panose="020F0502020204030204" pitchFamily="34" charset="0"/>
              </a:rPr>
              <a:t>Using this information, we have figured most common Areas that were frequently booked or the Percentage of Client visits is higher.</a:t>
            </a:r>
          </a:p>
          <a:p>
            <a:pPr marL="0" indent="0">
              <a:buNone/>
            </a:pPr>
            <a:endParaRPr lang="en-US" sz="1800" b="1" i="0" dirty="0">
              <a:solidFill>
                <a:schemeClr val="accent2">
                  <a:lumMod val="40000"/>
                  <a:lumOff val="60000"/>
                </a:schemeClr>
              </a:solidFill>
              <a:effectLst/>
              <a:latin typeface="Arial Rounded MT Bold" panose="020F0704030504030204" pitchFamily="34" charset="0"/>
            </a:endParaRPr>
          </a:p>
          <a:p>
            <a:endParaRPr lang="en-IN" dirty="0">
              <a:solidFill>
                <a:schemeClr val="accent2">
                  <a:lumMod val="40000"/>
                  <a:lumOff val="60000"/>
                </a:schemeClr>
              </a:solidFill>
              <a:latin typeface="Arial Rounded MT Bold" panose="020F0704030504030204" pitchFamily="34" charset="0"/>
            </a:endParaRPr>
          </a:p>
        </p:txBody>
      </p:sp>
    </p:spTree>
    <p:extLst>
      <p:ext uri="{BB962C8B-B14F-4D97-AF65-F5344CB8AC3E}">
        <p14:creationId xmlns:p14="http://schemas.microsoft.com/office/powerpoint/2010/main" val="60727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1C1D-1F6A-4F33-8199-AE3032D42DA9}"/>
              </a:ext>
            </a:extLst>
          </p:cNvPr>
          <p:cNvSpPr>
            <a:spLocks noGrp="1"/>
          </p:cNvSpPr>
          <p:nvPr>
            <p:ph type="title"/>
          </p:nvPr>
        </p:nvSpPr>
        <p:spPr/>
        <p:txBody>
          <a:bodyPr/>
          <a:lstStyle/>
          <a:p>
            <a:r>
              <a:rPr lang="en-US" dirty="0">
                <a:latin typeface="Arial Rounded MT Bold" panose="020F0704030504030204" pitchFamily="34" charset="0"/>
              </a:rPr>
              <a:t>Step Followed :</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800D76B-58E4-46FB-9132-AAA28BA16353}"/>
              </a:ext>
            </a:extLst>
          </p:cNvPr>
          <p:cNvSpPr>
            <a:spLocks noGrp="1"/>
          </p:cNvSpPr>
          <p:nvPr>
            <p:ph idx="1"/>
          </p:nvPr>
        </p:nvSpPr>
        <p:spPr>
          <a:xfrm>
            <a:off x="1066800" y="1748901"/>
            <a:ext cx="10058400" cy="4216893"/>
          </a:xfrm>
        </p:spPr>
        <p:txBody>
          <a:bodyPr>
            <a:normAutofit/>
          </a:bodyPr>
          <a:lstStyle/>
          <a:p>
            <a:pPr>
              <a:buClr>
                <a:schemeClr val="tx1"/>
              </a:buClr>
              <a:buFont typeface="Wingdings" panose="05000000000000000000" pitchFamily="2" charset="2"/>
              <a:buChar char="v"/>
            </a:pPr>
            <a:r>
              <a:rPr lang="en-US" sz="1800" b="1" dirty="0">
                <a:solidFill>
                  <a:schemeClr val="accent3">
                    <a:lumMod val="60000"/>
                    <a:lumOff val="40000"/>
                  </a:schemeClr>
                </a:solidFill>
                <a:latin typeface="Calibri" panose="020F0502020204030204" pitchFamily="34" charset="0"/>
                <a:cs typeface="Calibri" panose="020F0502020204030204" pitchFamily="34" charset="0"/>
              </a:rPr>
              <a:t> Collecting the data from the sources.</a:t>
            </a:r>
          </a:p>
          <a:p>
            <a:pPr>
              <a:buClr>
                <a:schemeClr val="tx1"/>
              </a:buClr>
              <a:buFont typeface="Wingdings" panose="05000000000000000000" pitchFamily="2" charset="2"/>
              <a:buChar char="v"/>
            </a:pPr>
            <a:r>
              <a:rPr lang="en-US" sz="1800" b="1" dirty="0">
                <a:solidFill>
                  <a:schemeClr val="accent3">
                    <a:lumMod val="60000"/>
                    <a:lumOff val="40000"/>
                  </a:schemeClr>
                </a:solidFill>
                <a:latin typeface="Calibri" panose="020F0502020204030204" pitchFamily="34" charset="0"/>
                <a:cs typeface="Calibri" panose="020F0502020204030204" pitchFamily="34" charset="0"/>
              </a:rPr>
              <a:t> Performing the Data cleaning with the help of Excel, Python, and Power Query in which we removed irrelevant columns such as Neighborhood Group, name, </a:t>
            </a:r>
            <a:r>
              <a:rPr lang="en-US" sz="1800" b="1" dirty="0" err="1">
                <a:solidFill>
                  <a:schemeClr val="accent3">
                    <a:lumMod val="60000"/>
                    <a:lumOff val="40000"/>
                  </a:schemeClr>
                </a:solidFill>
                <a:latin typeface="Calibri" panose="020F0502020204030204" pitchFamily="34" charset="0"/>
                <a:cs typeface="Calibri" panose="020F0502020204030204" pitchFamily="34" charset="0"/>
              </a:rPr>
              <a:t>sirvey_id</a:t>
            </a:r>
            <a:r>
              <a:rPr lang="en-US" sz="1800" b="1" dirty="0">
                <a:solidFill>
                  <a:schemeClr val="accent3">
                    <a:lumMod val="60000"/>
                    <a:lumOff val="40000"/>
                  </a:schemeClr>
                </a:solidFill>
                <a:latin typeface="Calibri" panose="020F0502020204030204" pitchFamily="34" charset="0"/>
                <a:cs typeface="Calibri" panose="020F0502020204030204" pitchFamily="34" charset="0"/>
              </a:rPr>
              <a:t>, city, borough, mainstay, etc.</a:t>
            </a:r>
          </a:p>
          <a:p>
            <a:pPr>
              <a:buClr>
                <a:schemeClr val="tx1"/>
              </a:buClr>
              <a:buFont typeface="Wingdings" panose="05000000000000000000" pitchFamily="2" charset="2"/>
              <a:buChar char="v"/>
            </a:pPr>
            <a:r>
              <a:rPr lang="en-US" sz="1800" b="1" dirty="0">
                <a:solidFill>
                  <a:schemeClr val="accent3">
                    <a:lumMod val="60000"/>
                    <a:lumOff val="40000"/>
                  </a:schemeClr>
                </a:solidFill>
                <a:latin typeface="Calibri" panose="020F0502020204030204" pitchFamily="34" charset="0"/>
                <a:cs typeface="Calibri" panose="020F0502020204030204" pitchFamily="34" charset="0"/>
              </a:rPr>
              <a:t>Splitting the route column by delimiter in Excel</a:t>
            </a:r>
          </a:p>
          <a:p>
            <a:pPr>
              <a:buClr>
                <a:schemeClr val="tx1"/>
              </a:buClr>
              <a:buFont typeface="Wingdings" panose="05000000000000000000" pitchFamily="2" charset="2"/>
              <a:buChar char="v"/>
            </a:pPr>
            <a:r>
              <a:rPr lang="en-US" sz="1800" b="1" dirty="0">
                <a:solidFill>
                  <a:schemeClr val="accent3">
                    <a:lumMod val="60000"/>
                    <a:lumOff val="40000"/>
                  </a:schemeClr>
                </a:solidFill>
                <a:latin typeface="Calibri" panose="020F0502020204030204" pitchFamily="34" charset="0"/>
                <a:cs typeface="Calibri" panose="020F0502020204030204" pitchFamily="34" charset="0"/>
              </a:rPr>
              <a:t> Performing conditional replacement in currency sign in the price</a:t>
            </a:r>
            <a:r>
              <a:rPr lang="en-US" sz="1800" b="1" dirty="0">
                <a:solidFill>
                  <a:schemeClr val="accent2">
                    <a:lumMod val="40000"/>
                    <a:lumOff val="60000"/>
                  </a:schemeClr>
                </a:solidFill>
                <a:latin typeface="Calibri" panose="020F0502020204030204" pitchFamily="34" charset="0"/>
                <a:cs typeface="Calibri" panose="020F0502020204030204" pitchFamily="34" charset="0"/>
              </a:rPr>
              <a:t>.</a:t>
            </a:r>
          </a:p>
          <a:p>
            <a:pPr>
              <a:buClr>
                <a:schemeClr val="tx1"/>
              </a:buClr>
              <a:buFont typeface="Wingdings" panose="05000000000000000000" pitchFamily="2" charset="2"/>
              <a:buChar char="v"/>
            </a:pPr>
            <a:r>
              <a:rPr lang="en-US" sz="1800" b="1" dirty="0">
                <a:solidFill>
                  <a:schemeClr val="accent3">
                    <a:lumMod val="60000"/>
                    <a:lumOff val="40000"/>
                  </a:schemeClr>
                </a:solidFill>
                <a:latin typeface="Calibri" panose="020F0502020204030204" pitchFamily="34" charset="0"/>
                <a:cs typeface="Calibri" panose="020F0502020204030204" pitchFamily="34" charset="0"/>
              </a:rPr>
              <a:t>Converting Amenities names with the count of Amenities by using the Count function in Excel.</a:t>
            </a:r>
          </a:p>
          <a:p>
            <a:pPr>
              <a:buClr>
                <a:schemeClr val="tx1"/>
              </a:buClr>
              <a:buFont typeface="Wingdings" panose="05000000000000000000" pitchFamily="2" charset="2"/>
              <a:buChar char="v"/>
            </a:pPr>
            <a:r>
              <a:rPr lang="en-US" sz="1800" b="1" dirty="0">
                <a:solidFill>
                  <a:schemeClr val="accent3">
                    <a:lumMod val="60000"/>
                    <a:lumOff val="40000"/>
                  </a:schemeClr>
                </a:solidFill>
                <a:latin typeface="Calibri" panose="020F0502020204030204" pitchFamily="34" charset="0"/>
                <a:cs typeface="Calibri" panose="020F0502020204030204" pitchFamily="34" charset="0"/>
              </a:rPr>
              <a:t>Converting the data type of price from string to float64 using .astype(float) command</a:t>
            </a:r>
          </a:p>
          <a:p>
            <a:pPr>
              <a:buClr>
                <a:schemeClr val="tx1"/>
              </a:buClr>
              <a:buFont typeface="Wingdings" panose="05000000000000000000" pitchFamily="2" charset="2"/>
              <a:buChar char="v"/>
            </a:pPr>
            <a:r>
              <a:rPr lang="en-US" sz="1800" b="1" dirty="0">
                <a:solidFill>
                  <a:schemeClr val="accent3">
                    <a:lumMod val="60000"/>
                    <a:lumOff val="40000"/>
                  </a:schemeClr>
                </a:solidFill>
                <a:latin typeface="Calibri" panose="020F0502020204030204" pitchFamily="34" charset="0"/>
                <a:cs typeface="Calibri" panose="020F0502020204030204" pitchFamily="34" charset="0"/>
              </a:rPr>
              <a:t> Checking all duplicate values and replacing them with ‘0’</a:t>
            </a:r>
          </a:p>
          <a:p>
            <a:pPr>
              <a:buClr>
                <a:schemeClr val="tx1"/>
              </a:buClr>
              <a:buFont typeface="Wingdings" panose="05000000000000000000" pitchFamily="2" charset="2"/>
              <a:buChar char="v"/>
            </a:pPr>
            <a:r>
              <a:rPr lang="en-US" sz="1800" b="1" dirty="0">
                <a:solidFill>
                  <a:schemeClr val="accent3">
                    <a:lumMod val="60000"/>
                    <a:lumOff val="40000"/>
                  </a:schemeClr>
                </a:solidFill>
                <a:latin typeface="Calibri" panose="020F0502020204030204" pitchFamily="34" charset="0"/>
                <a:cs typeface="Calibri" panose="020F0502020204030204" pitchFamily="34" charset="0"/>
              </a:rPr>
              <a:t>Finding Booked days by subtracting (365 – the availability of 365) at a particular neighborhood.</a:t>
            </a:r>
          </a:p>
          <a:p>
            <a:pPr marL="342900" indent="-342900">
              <a:buFont typeface="+mj-lt"/>
              <a:buAutoNum type="arabicPeriod"/>
            </a:pPr>
            <a:endParaRPr lang="en-IN" dirty="0">
              <a:solidFill>
                <a:schemeClr val="accent3">
                  <a:lumMod val="60000"/>
                  <a:lumOff val="40000"/>
                </a:schemeClr>
              </a:solidFill>
            </a:endParaRPr>
          </a:p>
        </p:txBody>
      </p:sp>
    </p:spTree>
    <p:extLst>
      <p:ext uri="{BB962C8B-B14F-4D97-AF65-F5344CB8AC3E}">
        <p14:creationId xmlns:p14="http://schemas.microsoft.com/office/powerpoint/2010/main" val="1513882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E867-2A59-4688-98D2-03E5BA1640E3}"/>
              </a:ext>
            </a:extLst>
          </p:cNvPr>
          <p:cNvSpPr>
            <a:spLocks noGrp="1"/>
          </p:cNvSpPr>
          <p:nvPr>
            <p:ph type="title"/>
          </p:nvPr>
        </p:nvSpPr>
        <p:spPr/>
        <p:txBody>
          <a:bodyPr/>
          <a:lstStyle/>
          <a:p>
            <a:r>
              <a:rPr lang="en-US" dirty="0">
                <a:latin typeface="Arial Rounded MT Bold" panose="020F0704030504030204" pitchFamily="34" charset="0"/>
              </a:rPr>
              <a:t>Continue…</a:t>
            </a:r>
            <a:endParaRPr lang="en-IN" dirty="0">
              <a:latin typeface="Arial Rounded MT Bold" panose="020F0704030504030204" pitchFamily="34" charset="0"/>
            </a:endParaRPr>
          </a:p>
        </p:txBody>
      </p:sp>
      <p:sp>
        <p:nvSpPr>
          <p:cNvPr id="4" name="Content Placeholder 3">
            <a:extLst>
              <a:ext uri="{FF2B5EF4-FFF2-40B4-BE49-F238E27FC236}">
                <a16:creationId xmlns:a16="http://schemas.microsoft.com/office/drawing/2014/main" id="{A7E94011-C972-CB7E-10FC-9594A6E14FDC}"/>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7191FD19-84E3-7D08-D6C3-6623ED6EC2BB}"/>
              </a:ext>
            </a:extLst>
          </p:cNvPr>
          <p:cNvPicPr>
            <a:picLocks noChangeAspect="1"/>
          </p:cNvPicPr>
          <p:nvPr/>
        </p:nvPicPr>
        <p:blipFill>
          <a:blip r:embed="rId2"/>
          <a:stretch>
            <a:fillRect/>
          </a:stretch>
        </p:blipFill>
        <p:spPr>
          <a:xfrm>
            <a:off x="1212980" y="2157048"/>
            <a:ext cx="8836873" cy="4019914"/>
          </a:xfrm>
          <a:prstGeom prst="rect">
            <a:avLst/>
          </a:prstGeom>
        </p:spPr>
      </p:pic>
    </p:spTree>
    <p:extLst>
      <p:ext uri="{BB962C8B-B14F-4D97-AF65-F5344CB8AC3E}">
        <p14:creationId xmlns:p14="http://schemas.microsoft.com/office/powerpoint/2010/main" val="3150524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A3F3-96FD-4413-ADA2-0B3A955D0345}"/>
              </a:ext>
            </a:extLst>
          </p:cNvPr>
          <p:cNvSpPr>
            <a:spLocks noGrp="1"/>
          </p:cNvSpPr>
          <p:nvPr>
            <p:ph type="title"/>
          </p:nvPr>
        </p:nvSpPr>
        <p:spPr/>
        <p:txBody>
          <a:bodyPr/>
          <a:lstStyle/>
          <a:p>
            <a:r>
              <a:rPr lang="en-US" dirty="0">
                <a:solidFill>
                  <a:schemeClr val="tx1"/>
                </a:solidFill>
                <a:latin typeface="Arial Rounded MT Bold" panose="020F0704030504030204" pitchFamily="34" charset="0"/>
              </a:rPr>
              <a:t>Continue…</a:t>
            </a:r>
            <a:endParaRPr lang="en-IN"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0E4E649-8CA9-4B61-9521-0F57D6200B15}"/>
              </a:ext>
            </a:extLst>
          </p:cNvPr>
          <p:cNvSpPr>
            <a:spLocks noGrp="1"/>
          </p:cNvSpPr>
          <p:nvPr>
            <p:ph idx="1"/>
          </p:nvPr>
        </p:nvSpPr>
        <p:spPr/>
        <p:txBody>
          <a:bodyPr>
            <a:normAutofit/>
          </a:bodyPr>
          <a:lstStyle/>
          <a:p>
            <a:pPr>
              <a:buFont typeface="Wingdings" panose="05000000000000000000" pitchFamily="2" charset="2"/>
              <a:buChar char="v"/>
            </a:pPr>
            <a:r>
              <a:rPr lang="en-US" sz="1800" dirty="0">
                <a:solidFill>
                  <a:schemeClr val="accent2">
                    <a:lumMod val="40000"/>
                    <a:lumOff val="60000"/>
                  </a:schemeClr>
                </a:solidFill>
                <a:latin typeface="Arial Rounded MT Bold" panose="020F0704030504030204" pitchFamily="34" charset="0"/>
              </a:rPr>
              <a:t>Created Calculated Bins for moving the  by using group option in Power BI</a:t>
            </a:r>
          </a:p>
          <a:p>
            <a:pPr>
              <a:buFont typeface="Wingdings" panose="05000000000000000000" pitchFamily="2" charset="2"/>
              <a:buChar char="v"/>
            </a:pPr>
            <a:r>
              <a:rPr lang="en-US" sz="1800" dirty="0">
                <a:solidFill>
                  <a:schemeClr val="accent2">
                    <a:lumMod val="40000"/>
                    <a:lumOff val="60000"/>
                  </a:schemeClr>
                </a:solidFill>
                <a:latin typeface="Arial Rounded MT Bold" panose="020F0704030504030204" pitchFamily="34" charset="0"/>
              </a:rPr>
              <a:t>Created Groups for the review score in order to measure them with reviews as Fine, Good, Average, Excellent.</a:t>
            </a:r>
          </a:p>
          <a:p>
            <a:pPr>
              <a:buFont typeface="Wingdings" panose="05000000000000000000" pitchFamily="2" charset="2"/>
              <a:buChar char="v"/>
            </a:pPr>
            <a:r>
              <a:rPr lang="en-US" sz="1800" dirty="0">
                <a:solidFill>
                  <a:schemeClr val="accent2">
                    <a:lumMod val="40000"/>
                    <a:lumOff val="60000"/>
                  </a:schemeClr>
                </a:solidFill>
                <a:latin typeface="Arial Rounded MT Bold" panose="020F0704030504030204" pitchFamily="34" charset="0"/>
              </a:rPr>
              <a:t>Try to solve the problem statement by using different visuals in power bi.</a:t>
            </a:r>
            <a:endParaRPr lang="en-IN" sz="1800" dirty="0">
              <a:solidFill>
                <a:schemeClr val="accent2">
                  <a:lumMod val="40000"/>
                  <a:lumOff val="60000"/>
                </a:schemeClr>
              </a:solidFill>
              <a:latin typeface="Arial Rounded MT Bold" panose="020F0704030504030204" pitchFamily="34" charset="0"/>
            </a:endParaRPr>
          </a:p>
        </p:txBody>
      </p:sp>
    </p:spTree>
    <p:extLst>
      <p:ext uri="{BB962C8B-B14F-4D97-AF65-F5344CB8AC3E}">
        <p14:creationId xmlns:p14="http://schemas.microsoft.com/office/powerpoint/2010/main" val="2970303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TM02836342[[fn=Ion]]</Template>
  <TotalTime>415</TotalTime>
  <Words>839</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Rounded MT Bold</vt:lpstr>
      <vt:lpstr>Calibri</vt:lpstr>
      <vt:lpstr>Century Gothic</vt:lpstr>
      <vt:lpstr>Microsoft Sans Serif</vt:lpstr>
      <vt:lpstr>Wingdings</vt:lpstr>
      <vt:lpstr>Wingdings 3</vt:lpstr>
      <vt:lpstr>Ion</vt:lpstr>
      <vt:lpstr>Travel Data Analysis </vt:lpstr>
      <vt:lpstr>Problem Statement </vt:lpstr>
      <vt:lpstr>Approach</vt:lpstr>
      <vt:lpstr>PowerPoint Presentation</vt:lpstr>
      <vt:lpstr>What is the benefit of AirBnB Data Analysis?</vt:lpstr>
      <vt:lpstr>Which Data We Used It </vt:lpstr>
      <vt:lpstr>Step Followed :</vt:lpstr>
      <vt:lpstr>Continue…</vt:lpstr>
      <vt:lpstr>Continue…</vt:lpstr>
      <vt:lpstr>Insights</vt:lpstr>
      <vt:lpstr>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Data Analysis </dc:title>
  <dc:creator>SATYAM</dc:creator>
  <cp:lastModifiedBy>karishma grover</cp:lastModifiedBy>
  <cp:revision>6</cp:revision>
  <dcterms:created xsi:type="dcterms:W3CDTF">2023-01-18T15:26:39Z</dcterms:created>
  <dcterms:modified xsi:type="dcterms:W3CDTF">2023-04-06T18:40:44Z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