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6" r:id="rId6"/>
    <p:sldId id="295" r:id="rId7"/>
    <p:sldId id="300" r:id="rId8"/>
    <p:sldId id="297" r:id="rId9"/>
    <p:sldId id="298" r:id="rId10"/>
    <p:sldId id="299" r:id="rId11"/>
    <p:sldId id="301" r:id="rId12"/>
    <p:sldId id="302" r:id="rId13"/>
    <p:sldId id="303" r:id="rId14"/>
    <p:sldId id="304" r:id="rId15"/>
    <p:sldId id="305" r:id="rId16"/>
    <p:sldId id="30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EC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09/3/layout/RandomtoResultProcess" loCatId="process" qsTypeId="urn:microsoft.com/office/officeart/2005/8/quickstyle/simple5" qsCatId="simple" csTypeId="urn:microsoft.com/office/officeart/2005/8/colors/accent1_2" csCatId="accent1" phldr="1"/>
      <dgm:spPr/>
      <dgm:t>
        <a:bodyPr/>
        <a:lstStyle/>
        <a:p>
          <a:endParaRPr lang="en-US"/>
        </a:p>
      </dgm:t>
    </dgm:pt>
    <dgm:pt modelId="{E5E4D699-C3CF-4415-B32C-A18B48AFE2A3}">
      <dgm:prSet/>
      <dgm:spPr/>
      <dgm:t>
        <a:bodyPr/>
        <a:lstStyle/>
        <a:p>
          <a:r>
            <a:rPr lang="en-US" dirty="0"/>
            <a:t>Understanding</a:t>
          </a:r>
          <a:r>
            <a:rPr lang="en-US" baseline="0" dirty="0"/>
            <a:t> Problem Statement</a:t>
          </a:r>
          <a:endParaRPr lang="en-US" dirty="0"/>
        </a:p>
      </dgm:t>
    </dgm:pt>
    <dgm:pt modelId="{C7C70553-EB1A-4554-849D-8153CC4AFCEB}" type="parTrans" cxnId="{A2DF84EA-DA42-4F03-BD6F-8E8D9966CB10}">
      <dgm:prSet/>
      <dgm:spPr/>
      <dgm:t>
        <a:bodyPr/>
        <a:lstStyle/>
        <a:p>
          <a:endParaRPr lang="en-US"/>
        </a:p>
      </dgm:t>
    </dgm:pt>
    <dgm:pt modelId="{61990FFE-20A5-4112-BACD-16BA28C36EBA}" type="sibTrans" cxnId="{A2DF84EA-DA42-4F03-BD6F-8E8D9966CB10}">
      <dgm:prSet/>
      <dgm:spPr/>
      <dgm:t>
        <a:bodyPr/>
        <a:lstStyle/>
        <a:p>
          <a:endParaRPr lang="en-US"/>
        </a:p>
      </dgm:t>
    </dgm:pt>
    <dgm:pt modelId="{5FC34D3A-C8D4-483C-8695-507470E74D50}">
      <dgm:prSet/>
      <dgm:spPr/>
      <dgm:t>
        <a:bodyPr/>
        <a:lstStyle/>
        <a:p>
          <a:r>
            <a:rPr lang="en-US" dirty="0"/>
            <a:t>Collecting and understanding the data</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9845D52A-E054-4EB0-A5A3-32AE7DC6D645}">
      <dgm:prSet/>
      <dgm:spPr/>
      <dgm:t>
        <a:bodyPr/>
        <a:lstStyle/>
        <a:p>
          <a:r>
            <a:rPr lang="en-US" dirty="0"/>
            <a:t>Data Cleaning, Data Transformation, Data Modeling </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9AC77E87-FC4D-4F04-889B-73358514DC0D}">
      <dgm:prSet/>
      <dgm:spPr/>
      <dgm:t>
        <a:bodyPr/>
        <a:lstStyle/>
        <a:p>
          <a:r>
            <a:rPr lang="en-US" dirty="0"/>
            <a:t>Data Visualization using Power Bi</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14E4B7AE-0E63-4F27-AD05-A5318EE5A223}" type="pres">
      <dgm:prSet presAssocID="{08F627ED-A304-4697-8C44-18E45D3D2B1A}" presName="Name0" presStyleCnt="0">
        <dgm:presLayoutVars>
          <dgm:dir/>
          <dgm:animOne val="branch"/>
          <dgm:animLvl val="lvl"/>
        </dgm:presLayoutVars>
      </dgm:prSet>
      <dgm:spPr/>
    </dgm:pt>
    <dgm:pt modelId="{5DC2CAB5-85DC-4452-9F4C-B4967D57D003}" type="pres">
      <dgm:prSet presAssocID="{E5E4D699-C3CF-4415-B32C-A18B48AFE2A3}" presName="chaos" presStyleCnt="0"/>
      <dgm:spPr/>
    </dgm:pt>
    <dgm:pt modelId="{67BBCB83-6E3C-4512-88CC-B977DED38CD9}" type="pres">
      <dgm:prSet presAssocID="{E5E4D699-C3CF-4415-B32C-A18B48AFE2A3}" presName="parTx1" presStyleLbl="revTx" presStyleIdx="0" presStyleCnt="3"/>
      <dgm:spPr/>
    </dgm:pt>
    <dgm:pt modelId="{ECB6BE32-D81C-4810-9690-956134C59006}" type="pres">
      <dgm:prSet presAssocID="{E5E4D699-C3CF-4415-B32C-A18B48AFE2A3}" presName="c1" presStyleLbl="node1" presStyleIdx="0" presStyleCnt="19"/>
      <dgm:spPr/>
    </dgm:pt>
    <dgm:pt modelId="{145B5595-FC2F-4A47-ADC4-61834520799F}" type="pres">
      <dgm:prSet presAssocID="{E5E4D699-C3CF-4415-B32C-A18B48AFE2A3}" presName="c2" presStyleLbl="node1" presStyleIdx="1" presStyleCnt="19"/>
      <dgm:spPr/>
    </dgm:pt>
    <dgm:pt modelId="{11EEB6D6-A85E-4E4D-898D-89899A80603A}" type="pres">
      <dgm:prSet presAssocID="{E5E4D699-C3CF-4415-B32C-A18B48AFE2A3}" presName="c3" presStyleLbl="node1" presStyleIdx="2" presStyleCnt="19"/>
      <dgm:spPr/>
    </dgm:pt>
    <dgm:pt modelId="{A3F0F646-4C41-4067-8A5C-F7D9653B2A76}" type="pres">
      <dgm:prSet presAssocID="{E5E4D699-C3CF-4415-B32C-A18B48AFE2A3}" presName="c4" presStyleLbl="node1" presStyleIdx="3" presStyleCnt="19"/>
      <dgm:spPr/>
    </dgm:pt>
    <dgm:pt modelId="{77BB1432-B096-4E20-AF1A-FB6CD5873098}" type="pres">
      <dgm:prSet presAssocID="{E5E4D699-C3CF-4415-B32C-A18B48AFE2A3}" presName="c5" presStyleLbl="node1" presStyleIdx="4" presStyleCnt="19"/>
      <dgm:spPr/>
    </dgm:pt>
    <dgm:pt modelId="{D256A7A2-FA8E-4986-B2CC-74C7EB257265}" type="pres">
      <dgm:prSet presAssocID="{E5E4D699-C3CF-4415-B32C-A18B48AFE2A3}" presName="c6" presStyleLbl="node1" presStyleIdx="5" presStyleCnt="19"/>
      <dgm:spPr/>
    </dgm:pt>
    <dgm:pt modelId="{3B684242-8BA8-4D44-BA55-40E23B7DDE11}" type="pres">
      <dgm:prSet presAssocID="{E5E4D699-C3CF-4415-B32C-A18B48AFE2A3}" presName="c7" presStyleLbl="node1" presStyleIdx="6" presStyleCnt="19"/>
      <dgm:spPr/>
    </dgm:pt>
    <dgm:pt modelId="{0FB24523-01A7-45B4-A7E1-3BBDCF95BC4D}" type="pres">
      <dgm:prSet presAssocID="{E5E4D699-C3CF-4415-B32C-A18B48AFE2A3}" presName="c8" presStyleLbl="node1" presStyleIdx="7" presStyleCnt="19"/>
      <dgm:spPr/>
    </dgm:pt>
    <dgm:pt modelId="{022139F6-BC16-4F86-9606-A8894AEE2EA3}" type="pres">
      <dgm:prSet presAssocID="{E5E4D699-C3CF-4415-B32C-A18B48AFE2A3}" presName="c9" presStyleLbl="node1" presStyleIdx="8" presStyleCnt="19"/>
      <dgm:spPr/>
    </dgm:pt>
    <dgm:pt modelId="{D487E77C-7A60-49CA-987E-21AF00E0DACF}" type="pres">
      <dgm:prSet presAssocID="{E5E4D699-C3CF-4415-B32C-A18B48AFE2A3}" presName="c10" presStyleLbl="node1" presStyleIdx="9" presStyleCnt="19"/>
      <dgm:spPr/>
    </dgm:pt>
    <dgm:pt modelId="{FEABBC8B-442E-457E-855C-E315386FE657}" type="pres">
      <dgm:prSet presAssocID="{E5E4D699-C3CF-4415-B32C-A18B48AFE2A3}" presName="c11" presStyleLbl="node1" presStyleIdx="10" presStyleCnt="19"/>
      <dgm:spPr/>
    </dgm:pt>
    <dgm:pt modelId="{62E8EF97-9301-4390-BBB2-89CCA14FDD87}" type="pres">
      <dgm:prSet presAssocID="{E5E4D699-C3CF-4415-B32C-A18B48AFE2A3}" presName="c12" presStyleLbl="node1" presStyleIdx="11" presStyleCnt="19"/>
      <dgm:spPr/>
    </dgm:pt>
    <dgm:pt modelId="{EBEC0318-871B-43BD-ACC3-1C6E19EB2B8C}" type="pres">
      <dgm:prSet presAssocID="{E5E4D699-C3CF-4415-B32C-A18B48AFE2A3}" presName="c13" presStyleLbl="node1" presStyleIdx="12" presStyleCnt="19"/>
      <dgm:spPr/>
    </dgm:pt>
    <dgm:pt modelId="{4C1C6A67-1CFB-4DE6-9975-97228B4C2E47}" type="pres">
      <dgm:prSet presAssocID="{E5E4D699-C3CF-4415-B32C-A18B48AFE2A3}" presName="c14" presStyleLbl="node1" presStyleIdx="13" presStyleCnt="19"/>
      <dgm:spPr/>
    </dgm:pt>
    <dgm:pt modelId="{B1FCB5A8-0996-4A0C-8A77-53667AF339DA}" type="pres">
      <dgm:prSet presAssocID="{E5E4D699-C3CF-4415-B32C-A18B48AFE2A3}" presName="c15" presStyleLbl="node1" presStyleIdx="14" presStyleCnt="19"/>
      <dgm:spPr/>
    </dgm:pt>
    <dgm:pt modelId="{D3416887-32BF-4DB9-A6A2-8D61DE443777}" type="pres">
      <dgm:prSet presAssocID="{E5E4D699-C3CF-4415-B32C-A18B48AFE2A3}" presName="c16" presStyleLbl="node1" presStyleIdx="15" presStyleCnt="19"/>
      <dgm:spPr/>
    </dgm:pt>
    <dgm:pt modelId="{D2D42D50-64E4-4B80-B490-F19F71D776BA}" type="pres">
      <dgm:prSet presAssocID="{E5E4D699-C3CF-4415-B32C-A18B48AFE2A3}" presName="c17" presStyleLbl="node1" presStyleIdx="16" presStyleCnt="19"/>
      <dgm:spPr/>
    </dgm:pt>
    <dgm:pt modelId="{DD6C2EB5-FC4F-480D-940D-E22193181994}" type="pres">
      <dgm:prSet presAssocID="{E5E4D699-C3CF-4415-B32C-A18B48AFE2A3}" presName="c18" presStyleLbl="node1" presStyleIdx="17" presStyleCnt="19"/>
      <dgm:spPr/>
    </dgm:pt>
    <dgm:pt modelId="{A5ED8A9B-AA16-4221-9458-CDB21BC5E26C}" type="pres">
      <dgm:prSet presAssocID="{61990FFE-20A5-4112-BACD-16BA28C36EBA}" presName="chevronComposite1" presStyleCnt="0"/>
      <dgm:spPr/>
    </dgm:pt>
    <dgm:pt modelId="{F03B3CA6-01C8-4916-BFAD-6A1F00A3E240}" type="pres">
      <dgm:prSet presAssocID="{61990FFE-20A5-4112-BACD-16BA28C36EBA}" presName="chevron1" presStyleLbl="sibTrans2D1" presStyleIdx="0" presStyleCnt="3"/>
      <dgm:spPr/>
    </dgm:pt>
    <dgm:pt modelId="{A5A60A92-BA19-4F03-8DAB-DEC8B228D829}" type="pres">
      <dgm:prSet presAssocID="{61990FFE-20A5-4112-BACD-16BA28C36EBA}" presName="spChevron1" presStyleCnt="0"/>
      <dgm:spPr/>
    </dgm:pt>
    <dgm:pt modelId="{795A40AD-B90E-4524-AE0C-0EB9B9C01FB4}" type="pres">
      <dgm:prSet presAssocID="{5FC34D3A-C8D4-483C-8695-507470E74D50}" presName="middle" presStyleCnt="0"/>
      <dgm:spPr/>
    </dgm:pt>
    <dgm:pt modelId="{F9A7F14A-DC10-415D-B134-1AC22DBA0DCF}" type="pres">
      <dgm:prSet presAssocID="{5FC34D3A-C8D4-483C-8695-507470E74D50}" presName="parTxMid" presStyleLbl="revTx" presStyleIdx="1" presStyleCnt="3"/>
      <dgm:spPr/>
    </dgm:pt>
    <dgm:pt modelId="{A0336DBB-1F01-4EE9-ACC1-D4B88FB14453}" type="pres">
      <dgm:prSet presAssocID="{5FC34D3A-C8D4-483C-8695-507470E74D50}" presName="spMid" presStyleCnt="0"/>
      <dgm:spPr/>
    </dgm:pt>
    <dgm:pt modelId="{C8636BF1-326C-4DD4-ADE5-6D4F1F1ACE6D}" type="pres">
      <dgm:prSet presAssocID="{1DECF9F5-40C0-4379-BCCE-7BCAAD54807B}" presName="chevronComposite1" presStyleCnt="0"/>
      <dgm:spPr/>
    </dgm:pt>
    <dgm:pt modelId="{4AB19878-F35F-4373-A95C-2633E1B10000}" type="pres">
      <dgm:prSet presAssocID="{1DECF9F5-40C0-4379-BCCE-7BCAAD54807B}" presName="chevron1" presStyleLbl="sibTrans2D1" presStyleIdx="1" presStyleCnt="3"/>
      <dgm:spPr/>
    </dgm:pt>
    <dgm:pt modelId="{6861E7EA-648C-4358-805C-D803FC9CF195}" type="pres">
      <dgm:prSet presAssocID="{1DECF9F5-40C0-4379-BCCE-7BCAAD54807B}" presName="spChevron1" presStyleCnt="0"/>
      <dgm:spPr/>
    </dgm:pt>
    <dgm:pt modelId="{9095BCE7-41B7-4901-81A7-AFA682F1E43C}" type="pres">
      <dgm:prSet presAssocID="{9845D52A-E054-4EB0-A5A3-32AE7DC6D645}" presName="middle" presStyleCnt="0"/>
      <dgm:spPr/>
    </dgm:pt>
    <dgm:pt modelId="{0BC8FEC4-3831-465D-A916-2FF436D00CF1}" type="pres">
      <dgm:prSet presAssocID="{9845D52A-E054-4EB0-A5A3-32AE7DC6D645}" presName="parTxMid" presStyleLbl="revTx" presStyleIdx="2" presStyleCnt="3"/>
      <dgm:spPr/>
    </dgm:pt>
    <dgm:pt modelId="{A8A6E623-0D96-4E7B-A6DD-DD10C66B2C44}" type="pres">
      <dgm:prSet presAssocID="{9845D52A-E054-4EB0-A5A3-32AE7DC6D645}" presName="spMid" presStyleCnt="0"/>
      <dgm:spPr/>
    </dgm:pt>
    <dgm:pt modelId="{F9F4B579-217D-44B9-AB75-1D165D38F0C9}" type="pres">
      <dgm:prSet presAssocID="{796364FD-7651-493A-AEE5-8DD45DF8EEAC}" presName="chevronComposite1" presStyleCnt="0"/>
      <dgm:spPr/>
    </dgm:pt>
    <dgm:pt modelId="{5A9365B6-2DF7-4E83-A33A-DA03394D84B5}" type="pres">
      <dgm:prSet presAssocID="{796364FD-7651-493A-AEE5-8DD45DF8EEAC}" presName="chevron1" presStyleLbl="sibTrans2D1" presStyleIdx="2" presStyleCnt="3"/>
      <dgm:spPr/>
    </dgm:pt>
    <dgm:pt modelId="{7459D255-77A5-4060-B65F-003FD5622630}" type="pres">
      <dgm:prSet presAssocID="{796364FD-7651-493A-AEE5-8DD45DF8EEAC}" presName="spChevron1" presStyleCnt="0"/>
      <dgm:spPr/>
    </dgm:pt>
    <dgm:pt modelId="{B57B4026-681D-42B5-8CF4-E6946ECC340B}" type="pres">
      <dgm:prSet presAssocID="{9AC77E87-FC4D-4F04-889B-73358514DC0D}" presName="last" presStyleCnt="0"/>
      <dgm:spPr/>
    </dgm:pt>
    <dgm:pt modelId="{20F45633-ACFE-4553-BC17-F4C5544D5791}" type="pres">
      <dgm:prSet presAssocID="{9AC77E87-FC4D-4F04-889B-73358514DC0D}" presName="circleTx" presStyleLbl="node1" presStyleIdx="18" presStyleCnt="19"/>
      <dgm:spPr/>
    </dgm:pt>
    <dgm:pt modelId="{152BB106-2B91-42C2-A4AA-815747196909}" type="pres">
      <dgm:prSet presAssocID="{9AC77E87-FC4D-4F04-889B-73358514DC0D}" presName="spN" presStyleCnt="0"/>
      <dgm:spPr/>
    </dgm:pt>
  </dgm:ptLst>
  <dgm:cxnLst>
    <dgm:cxn modelId="{B04C6215-C46D-4282-963F-02A26E25C8AB}" srcId="{08F627ED-A304-4697-8C44-18E45D3D2B1A}" destId="{9845D52A-E054-4EB0-A5A3-32AE7DC6D645}" srcOrd="2" destOrd="0" parTransId="{952EE001-86C3-4022-96EE-ABDB540B8A78}" sibTransId="{796364FD-7651-493A-AEE5-8DD45DF8EEAC}"/>
    <dgm:cxn modelId="{3BAF411D-F059-4B20-919B-05198051D502}" type="presOf" srcId="{E5E4D699-C3CF-4415-B32C-A18B48AFE2A3}" destId="{67BBCB83-6E3C-4512-88CC-B977DED38CD9}" srcOrd="0" destOrd="0" presId="urn:microsoft.com/office/officeart/2009/3/layout/RandomtoResultProcess"/>
    <dgm:cxn modelId="{95BDD81E-02E0-4349-95FC-2A1454BD5B78}" type="presOf" srcId="{9AC77E87-FC4D-4F04-889B-73358514DC0D}" destId="{20F45633-ACFE-4553-BC17-F4C5544D5791}" srcOrd="0" destOrd="0" presId="urn:microsoft.com/office/officeart/2009/3/layout/RandomtoResultProcess"/>
    <dgm:cxn modelId="{50199D5E-33BF-420C-A5A0-3F607396FCE4}" type="presOf" srcId="{08F627ED-A304-4697-8C44-18E45D3D2B1A}" destId="{14E4B7AE-0E63-4F27-AD05-A5318EE5A223}" srcOrd="0" destOrd="0" presId="urn:microsoft.com/office/officeart/2009/3/layout/RandomtoResultProcess"/>
    <dgm:cxn modelId="{E10E9557-1057-4775-B5CC-0EBFE66654B8}" type="presOf" srcId="{9845D52A-E054-4EB0-A5A3-32AE7DC6D645}" destId="{0BC8FEC4-3831-465D-A916-2FF436D00CF1}" srcOrd="0" destOrd="0" presId="urn:microsoft.com/office/officeart/2009/3/layout/RandomtoResultProcess"/>
    <dgm:cxn modelId="{04774158-8FAB-47B4-A2EE-D3D3A7E958BE}" srcId="{08F627ED-A304-4697-8C44-18E45D3D2B1A}" destId="{9AC77E87-FC4D-4F04-889B-73358514DC0D}" srcOrd="3" destOrd="0" parTransId="{B29F90F6-921F-42B9-A496-5D121F61821E}" sibTransId="{3A77AB9A-DF29-465E-A0A5-D4FA3D0C537F}"/>
    <dgm:cxn modelId="{277179CE-E2F5-4733-8D23-9E37CACB7B9E}" srcId="{08F627ED-A304-4697-8C44-18E45D3D2B1A}" destId="{5FC34D3A-C8D4-483C-8695-507470E74D50}" srcOrd="1" destOrd="0" parTransId="{9978A89C-C2F1-4241-807C-13619E6D6376}" sibTransId="{1DECF9F5-40C0-4379-BCCE-7BCAAD54807B}"/>
    <dgm:cxn modelId="{A2DF84EA-DA42-4F03-BD6F-8E8D9966CB10}" srcId="{08F627ED-A304-4697-8C44-18E45D3D2B1A}" destId="{E5E4D699-C3CF-4415-B32C-A18B48AFE2A3}" srcOrd="0" destOrd="0" parTransId="{C7C70553-EB1A-4554-849D-8153CC4AFCEB}" sibTransId="{61990FFE-20A5-4112-BACD-16BA28C36EBA}"/>
    <dgm:cxn modelId="{0CEB0CF2-F8C6-4091-B2EF-9CC724B1B65D}" type="presOf" srcId="{5FC34D3A-C8D4-483C-8695-507470E74D50}" destId="{F9A7F14A-DC10-415D-B134-1AC22DBA0DCF}" srcOrd="0" destOrd="0" presId="urn:microsoft.com/office/officeart/2009/3/layout/RandomtoResultProcess"/>
    <dgm:cxn modelId="{C27E6E12-7B59-4EC7-A8A6-889117A228F8}" type="presParOf" srcId="{14E4B7AE-0E63-4F27-AD05-A5318EE5A223}" destId="{5DC2CAB5-85DC-4452-9F4C-B4967D57D003}" srcOrd="0" destOrd="0" presId="urn:microsoft.com/office/officeart/2009/3/layout/RandomtoResultProcess"/>
    <dgm:cxn modelId="{D6A104D9-1EA2-484D-87CF-B306EE0D542F}" type="presParOf" srcId="{5DC2CAB5-85DC-4452-9F4C-B4967D57D003}" destId="{67BBCB83-6E3C-4512-88CC-B977DED38CD9}" srcOrd="0" destOrd="0" presId="urn:microsoft.com/office/officeart/2009/3/layout/RandomtoResultProcess"/>
    <dgm:cxn modelId="{E761E126-5E33-4272-8868-F58EF338B398}" type="presParOf" srcId="{5DC2CAB5-85DC-4452-9F4C-B4967D57D003}" destId="{ECB6BE32-D81C-4810-9690-956134C59006}" srcOrd="1" destOrd="0" presId="urn:microsoft.com/office/officeart/2009/3/layout/RandomtoResultProcess"/>
    <dgm:cxn modelId="{883535A9-0ACD-47CA-BADB-88B1E2FECBA6}" type="presParOf" srcId="{5DC2CAB5-85DC-4452-9F4C-B4967D57D003}" destId="{145B5595-FC2F-4A47-ADC4-61834520799F}" srcOrd="2" destOrd="0" presId="urn:microsoft.com/office/officeart/2009/3/layout/RandomtoResultProcess"/>
    <dgm:cxn modelId="{F8F2AEE9-5711-489E-87AD-FBDBAEAAB849}" type="presParOf" srcId="{5DC2CAB5-85DC-4452-9F4C-B4967D57D003}" destId="{11EEB6D6-A85E-4E4D-898D-89899A80603A}" srcOrd="3" destOrd="0" presId="urn:microsoft.com/office/officeart/2009/3/layout/RandomtoResultProcess"/>
    <dgm:cxn modelId="{B67605DA-D455-4569-A33E-162322A7514C}" type="presParOf" srcId="{5DC2CAB5-85DC-4452-9F4C-B4967D57D003}" destId="{A3F0F646-4C41-4067-8A5C-F7D9653B2A76}" srcOrd="4" destOrd="0" presId="urn:microsoft.com/office/officeart/2009/3/layout/RandomtoResultProcess"/>
    <dgm:cxn modelId="{23084A49-DD64-4C33-8741-4581018BC0D9}" type="presParOf" srcId="{5DC2CAB5-85DC-4452-9F4C-B4967D57D003}" destId="{77BB1432-B096-4E20-AF1A-FB6CD5873098}" srcOrd="5" destOrd="0" presId="urn:microsoft.com/office/officeart/2009/3/layout/RandomtoResultProcess"/>
    <dgm:cxn modelId="{FA8C2EEA-02E0-4715-8F08-BA1321A4A183}" type="presParOf" srcId="{5DC2CAB5-85DC-4452-9F4C-B4967D57D003}" destId="{D256A7A2-FA8E-4986-B2CC-74C7EB257265}" srcOrd="6" destOrd="0" presId="urn:microsoft.com/office/officeart/2009/3/layout/RandomtoResultProcess"/>
    <dgm:cxn modelId="{36A875B9-8380-4A9D-AD4F-A47744CA22B9}" type="presParOf" srcId="{5DC2CAB5-85DC-4452-9F4C-B4967D57D003}" destId="{3B684242-8BA8-4D44-BA55-40E23B7DDE11}" srcOrd="7" destOrd="0" presId="urn:microsoft.com/office/officeart/2009/3/layout/RandomtoResultProcess"/>
    <dgm:cxn modelId="{BC366751-2D4E-42BA-A922-A6A2C7C0AA7C}" type="presParOf" srcId="{5DC2CAB5-85DC-4452-9F4C-B4967D57D003}" destId="{0FB24523-01A7-45B4-A7E1-3BBDCF95BC4D}" srcOrd="8" destOrd="0" presId="urn:microsoft.com/office/officeart/2009/3/layout/RandomtoResultProcess"/>
    <dgm:cxn modelId="{092512AA-8876-46F6-A2B8-1F9E86665E8E}" type="presParOf" srcId="{5DC2CAB5-85DC-4452-9F4C-B4967D57D003}" destId="{022139F6-BC16-4F86-9606-A8894AEE2EA3}" srcOrd="9" destOrd="0" presId="urn:microsoft.com/office/officeart/2009/3/layout/RandomtoResultProcess"/>
    <dgm:cxn modelId="{AC0F2A30-7381-48E8-89F4-CC0BA6CEA320}" type="presParOf" srcId="{5DC2CAB5-85DC-4452-9F4C-B4967D57D003}" destId="{D487E77C-7A60-49CA-987E-21AF00E0DACF}" srcOrd="10" destOrd="0" presId="urn:microsoft.com/office/officeart/2009/3/layout/RandomtoResultProcess"/>
    <dgm:cxn modelId="{26A6A371-2EB3-469D-A4CC-BBC1C22D5B43}" type="presParOf" srcId="{5DC2CAB5-85DC-4452-9F4C-B4967D57D003}" destId="{FEABBC8B-442E-457E-855C-E315386FE657}" srcOrd="11" destOrd="0" presId="urn:microsoft.com/office/officeart/2009/3/layout/RandomtoResultProcess"/>
    <dgm:cxn modelId="{0BBD4DD5-425C-4400-B884-D19B9F219D98}" type="presParOf" srcId="{5DC2CAB5-85DC-4452-9F4C-B4967D57D003}" destId="{62E8EF97-9301-4390-BBB2-89CCA14FDD87}" srcOrd="12" destOrd="0" presId="urn:microsoft.com/office/officeart/2009/3/layout/RandomtoResultProcess"/>
    <dgm:cxn modelId="{ED4458E1-5EE5-4278-BCBF-7669A1240DF9}" type="presParOf" srcId="{5DC2CAB5-85DC-4452-9F4C-B4967D57D003}" destId="{EBEC0318-871B-43BD-ACC3-1C6E19EB2B8C}" srcOrd="13" destOrd="0" presId="urn:microsoft.com/office/officeart/2009/3/layout/RandomtoResultProcess"/>
    <dgm:cxn modelId="{E3890760-E8E4-43C9-B029-71422DE91F3A}" type="presParOf" srcId="{5DC2CAB5-85DC-4452-9F4C-B4967D57D003}" destId="{4C1C6A67-1CFB-4DE6-9975-97228B4C2E47}" srcOrd="14" destOrd="0" presId="urn:microsoft.com/office/officeart/2009/3/layout/RandomtoResultProcess"/>
    <dgm:cxn modelId="{D6B42843-AAD1-49CE-B291-726A5BCFF6C5}" type="presParOf" srcId="{5DC2CAB5-85DC-4452-9F4C-B4967D57D003}" destId="{B1FCB5A8-0996-4A0C-8A77-53667AF339DA}" srcOrd="15" destOrd="0" presId="urn:microsoft.com/office/officeart/2009/3/layout/RandomtoResultProcess"/>
    <dgm:cxn modelId="{4694EADB-674F-4B5E-9B1D-593E73178216}" type="presParOf" srcId="{5DC2CAB5-85DC-4452-9F4C-B4967D57D003}" destId="{D3416887-32BF-4DB9-A6A2-8D61DE443777}" srcOrd="16" destOrd="0" presId="urn:microsoft.com/office/officeart/2009/3/layout/RandomtoResultProcess"/>
    <dgm:cxn modelId="{C51483E6-0989-40B0-8AF1-BC5E084DE5F9}" type="presParOf" srcId="{5DC2CAB5-85DC-4452-9F4C-B4967D57D003}" destId="{D2D42D50-64E4-4B80-B490-F19F71D776BA}" srcOrd="17" destOrd="0" presId="urn:microsoft.com/office/officeart/2009/3/layout/RandomtoResultProcess"/>
    <dgm:cxn modelId="{56AEF632-55A4-49AA-A9E6-17CE0CDA3249}" type="presParOf" srcId="{5DC2CAB5-85DC-4452-9F4C-B4967D57D003}" destId="{DD6C2EB5-FC4F-480D-940D-E22193181994}" srcOrd="18" destOrd="0" presId="urn:microsoft.com/office/officeart/2009/3/layout/RandomtoResultProcess"/>
    <dgm:cxn modelId="{46737F0C-2DEF-4BE2-8C53-E927417ABB68}" type="presParOf" srcId="{14E4B7AE-0E63-4F27-AD05-A5318EE5A223}" destId="{A5ED8A9B-AA16-4221-9458-CDB21BC5E26C}" srcOrd="1" destOrd="0" presId="urn:microsoft.com/office/officeart/2009/3/layout/RandomtoResultProcess"/>
    <dgm:cxn modelId="{45AF20C9-189D-4347-9837-B4F322A5701E}" type="presParOf" srcId="{A5ED8A9B-AA16-4221-9458-CDB21BC5E26C}" destId="{F03B3CA6-01C8-4916-BFAD-6A1F00A3E240}" srcOrd="0" destOrd="0" presId="urn:microsoft.com/office/officeart/2009/3/layout/RandomtoResultProcess"/>
    <dgm:cxn modelId="{C7F01A28-855F-43CA-9674-3527D2670121}" type="presParOf" srcId="{A5ED8A9B-AA16-4221-9458-CDB21BC5E26C}" destId="{A5A60A92-BA19-4F03-8DAB-DEC8B228D829}" srcOrd="1" destOrd="0" presId="urn:microsoft.com/office/officeart/2009/3/layout/RandomtoResultProcess"/>
    <dgm:cxn modelId="{8E9AB772-35B2-4FB8-9DE3-830BB3CD92E6}" type="presParOf" srcId="{14E4B7AE-0E63-4F27-AD05-A5318EE5A223}" destId="{795A40AD-B90E-4524-AE0C-0EB9B9C01FB4}" srcOrd="2" destOrd="0" presId="urn:microsoft.com/office/officeart/2009/3/layout/RandomtoResultProcess"/>
    <dgm:cxn modelId="{0F019031-4A69-4FC1-8B21-6EED4E8A52A2}" type="presParOf" srcId="{795A40AD-B90E-4524-AE0C-0EB9B9C01FB4}" destId="{F9A7F14A-DC10-415D-B134-1AC22DBA0DCF}" srcOrd="0" destOrd="0" presId="urn:microsoft.com/office/officeart/2009/3/layout/RandomtoResultProcess"/>
    <dgm:cxn modelId="{B56A0D5C-23A7-4AE2-8A87-759256041C4C}" type="presParOf" srcId="{795A40AD-B90E-4524-AE0C-0EB9B9C01FB4}" destId="{A0336DBB-1F01-4EE9-ACC1-D4B88FB14453}" srcOrd="1" destOrd="0" presId="urn:microsoft.com/office/officeart/2009/3/layout/RandomtoResultProcess"/>
    <dgm:cxn modelId="{37D31C6F-6597-4BDD-A51C-3ADB75716DD7}" type="presParOf" srcId="{14E4B7AE-0E63-4F27-AD05-A5318EE5A223}" destId="{C8636BF1-326C-4DD4-ADE5-6D4F1F1ACE6D}" srcOrd="3" destOrd="0" presId="urn:microsoft.com/office/officeart/2009/3/layout/RandomtoResultProcess"/>
    <dgm:cxn modelId="{169B5617-A6B9-4928-87EB-9A97A7D55338}" type="presParOf" srcId="{C8636BF1-326C-4DD4-ADE5-6D4F1F1ACE6D}" destId="{4AB19878-F35F-4373-A95C-2633E1B10000}" srcOrd="0" destOrd="0" presId="urn:microsoft.com/office/officeart/2009/3/layout/RandomtoResultProcess"/>
    <dgm:cxn modelId="{65DECA91-1891-4A4B-8703-C04102BC5427}" type="presParOf" srcId="{C8636BF1-326C-4DD4-ADE5-6D4F1F1ACE6D}" destId="{6861E7EA-648C-4358-805C-D803FC9CF195}" srcOrd="1" destOrd="0" presId="urn:microsoft.com/office/officeart/2009/3/layout/RandomtoResultProcess"/>
    <dgm:cxn modelId="{EB72F263-8FB2-40AF-88B0-3CED1FD99FF1}" type="presParOf" srcId="{14E4B7AE-0E63-4F27-AD05-A5318EE5A223}" destId="{9095BCE7-41B7-4901-81A7-AFA682F1E43C}" srcOrd="4" destOrd="0" presId="urn:microsoft.com/office/officeart/2009/3/layout/RandomtoResultProcess"/>
    <dgm:cxn modelId="{64F46B4E-93C5-4BFE-B77C-4A16FFABECE4}" type="presParOf" srcId="{9095BCE7-41B7-4901-81A7-AFA682F1E43C}" destId="{0BC8FEC4-3831-465D-A916-2FF436D00CF1}" srcOrd="0" destOrd="0" presId="urn:microsoft.com/office/officeart/2009/3/layout/RandomtoResultProcess"/>
    <dgm:cxn modelId="{FA9E2C79-DDA4-40CA-9821-87814CE23547}" type="presParOf" srcId="{9095BCE7-41B7-4901-81A7-AFA682F1E43C}" destId="{A8A6E623-0D96-4E7B-A6DD-DD10C66B2C44}" srcOrd="1" destOrd="0" presId="urn:microsoft.com/office/officeart/2009/3/layout/RandomtoResultProcess"/>
    <dgm:cxn modelId="{23C579E6-05B6-41E9-A58E-341B52E70FB7}" type="presParOf" srcId="{14E4B7AE-0E63-4F27-AD05-A5318EE5A223}" destId="{F9F4B579-217D-44B9-AB75-1D165D38F0C9}" srcOrd="5" destOrd="0" presId="urn:microsoft.com/office/officeart/2009/3/layout/RandomtoResultProcess"/>
    <dgm:cxn modelId="{F70E84B7-F1BC-4D37-BF7B-1FA8153CDAF9}" type="presParOf" srcId="{F9F4B579-217D-44B9-AB75-1D165D38F0C9}" destId="{5A9365B6-2DF7-4E83-A33A-DA03394D84B5}" srcOrd="0" destOrd="0" presId="urn:microsoft.com/office/officeart/2009/3/layout/RandomtoResultProcess"/>
    <dgm:cxn modelId="{72C37D47-C47A-4FB3-A57E-BB275159EF32}" type="presParOf" srcId="{F9F4B579-217D-44B9-AB75-1D165D38F0C9}" destId="{7459D255-77A5-4060-B65F-003FD5622630}" srcOrd="1" destOrd="0" presId="urn:microsoft.com/office/officeart/2009/3/layout/RandomtoResultProcess"/>
    <dgm:cxn modelId="{90EAE975-01B0-4588-99A8-0499C215F1B4}" type="presParOf" srcId="{14E4B7AE-0E63-4F27-AD05-A5318EE5A223}" destId="{B57B4026-681D-42B5-8CF4-E6946ECC340B}" srcOrd="6" destOrd="0" presId="urn:microsoft.com/office/officeart/2009/3/layout/RandomtoResultProcess"/>
    <dgm:cxn modelId="{6E21ADE0-267C-420C-BF69-04452DF1115F}" type="presParOf" srcId="{B57B4026-681D-42B5-8CF4-E6946ECC340B}" destId="{20F45633-ACFE-4553-BC17-F4C5544D5791}" srcOrd="0" destOrd="0" presId="urn:microsoft.com/office/officeart/2009/3/layout/RandomtoResultProcess"/>
    <dgm:cxn modelId="{0F5BFE64-FC36-47C4-A9F8-E96E88CA469B}" type="presParOf" srcId="{B57B4026-681D-42B5-8CF4-E6946ECC340B}" destId="{152BB106-2B91-42C2-A4AA-815747196909}" srcOrd="1"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BCB83-6E3C-4512-88CC-B977DED38CD9}">
      <dsp:nvSpPr>
        <dsp:cNvPr id="0" name=""/>
        <dsp:cNvSpPr/>
      </dsp:nvSpPr>
      <dsp:spPr>
        <a:xfrm>
          <a:off x="138260" y="1840707"/>
          <a:ext cx="2035171" cy="670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Understanding</a:t>
          </a:r>
          <a:r>
            <a:rPr lang="en-US" sz="1700" kern="1200" baseline="0" dirty="0"/>
            <a:t> Problem Statement</a:t>
          </a:r>
          <a:endParaRPr lang="en-US" sz="1700" kern="1200" dirty="0"/>
        </a:p>
      </dsp:txBody>
      <dsp:txXfrm>
        <a:off x="138260" y="1840707"/>
        <a:ext cx="2035171" cy="670681"/>
      </dsp:txXfrm>
    </dsp:sp>
    <dsp:sp modelId="{ECB6BE32-D81C-4810-9690-956134C59006}">
      <dsp:nvSpPr>
        <dsp:cNvPr id="0" name=""/>
        <dsp:cNvSpPr/>
      </dsp:nvSpPr>
      <dsp:spPr>
        <a:xfrm>
          <a:off x="135947" y="1636727"/>
          <a:ext cx="161888" cy="161888"/>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145B5595-FC2F-4A47-ADC4-61834520799F}">
      <dsp:nvSpPr>
        <dsp:cNvPr id="0" name=""/>
        <dsp:cNvSpPr/>
      </dsp:nvSpPr>
      <dsp:spPr>
        <a:xfrm>
          <a:off x="249269" y="1410083"/>
          <a:ext cx="161888" cy="161888"/>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11EEB6D6-A85E-4E4D-898D-89899A80603A}">
      <dsp:nvSpPr>
        <dsp:cNvPr id="0" name=""/>
        <dsp:cNvSpPr/>
      </dsp:nvSpPr>
      <dsp:spPr>
        <a:xfrm>
          <a:off x="521242" y="1455412"/>
          <a:ext cx="254396" cy="254396"/>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A3F0F646-4C41-4067-8A5C-F7D9653B2A76}">
      <dsp:nvSpPr>
        <dsp:cNvPr id="0" name=""/>
        <dsp:cNvSpPr/>
      </dsp:nvSpPr>
      <dsp:spPr>
        <a:xfrm>
          <a:off x="747887" y="1206103"/>
          <a:ext cx="161888" cy="161888"/>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77BB1432-B096-4E20-AF1A-FB6CD5873098}">
      <dsp:nvSpPr>
        <dsp:cNvPr id="0" name=""/>
        <dsp:cNvSpPr/>
      </dsp:nvSpPr>
      <dsp:spPr>
        <a:xfrm>
          <a:off x="1042524" y="1115446"/>
          <a:ext cx="161888" cy="161888"/>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D256A7A2-FA8E-4986-B2CC-74C7EB257265}">
      <dsp:nvSpPr>
        <dsp:cNvPr id="0" name=""/>
        <dsp:cNvSpPr/>
      </dsp:nvSpPr>
      <dsp:spPr>
        <a:xfrm>
          <a:off x="1405155" y="1274097"/>
          <a:ext cx="161888" cy="161888"/>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3B684242-8BA8-4D44-BA55-40E23B7DDE11}">
      <dsp:nvSpPr>
        <dsp:cNvPr id="0" name=""/>
        <dsp:cNvSpPr/>
      </dsp:nvSpPr>
      <dsp:spPr>
        <a:xfrm>
          <a:off x="1631799" y="1387419"/>
          <a:ext cx="254396" cy="254396"/>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0FB24523-01A7-45B4-A7E1-3BBDCF95BC4D}">
      <dsp:nvSpPr>
        <dsp:cNvPr id="0" name=""/>
        <dsp:cNvSpPr/>
      </dsp:nvSpPr>
      <dsp:spPr>
        <a:xfrm>
          <a:off x="1949101" y="1636727"/>
          <a:ext cx="161888" cy="161888"/>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022139F6-BC16-4F86-9606-A8894AEE2EA3}">
      <dsp:nvSpPr>
        <dsp:cNvPr id="0" name=""/>
        <dsp:cNvSpPr/>
      </dsp:nvSpPr>
      <dsp:spPr>
        <a:xfrm>
          <a:off x="2085087" y="1886036"/>
          <a:ext cx="161888" cy="161888"/>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D487E77C-7A60-49CA-987E-21AF00E0DACF}">
      <dsp:nvSpPr>
        <dsp:cNvPr id="0" name=""/>
        <dsp:cNvSpPr/>
      </dsp:nvSpPr>
      <dsp:spPr>
        <a:xfrm>
          <a:off x="906537" y="1410083"/>
          <a:ext cx="416285" cy="416285"/>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FEABBC8B-442E-457E-855C-E315386FE657}">
      <dsp:nvSpPr>
        <dsp:cNvPr id="0" name=""/>
        <dsp:cNvSpPr/>
      </dsp:nvSpPr>
      <dsp:spPr>
        <a:xfrm>
          <a:off x="22625" y="2271331"/>
          <a:ext cx="161888" cy="161888"/>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62E8EF97-9301-4390-BBB2-89CCA14FDD87}">
      <dsp:nvSpPr>
        <dsp:cNvPr id="0" name=""/>
        <dsp:cNvSpPr/>
      </dsp:nvSpPr>
      <dsp:spPr>
        <a:xfrm>
          <a:off x="158612" y="2475311"/>
          <a:ext cx="254396" cy="254396"/>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EBEC0318-871B-43BD-ACC3-1C6E19EB2B8C}">
      <dsp:nvSpPr>
        <dsp:cNvPr id="0" name=""/>
        <dsp:cNvSpPr/>
      </dsp:nvSpPr>
      <dsp:spPr>
        <a:xfrm>
          <a:off x="498578" y="2656626"/>
          <a:ext cx="370031" cy="370031"/>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4C1C6A67-1CFB-4DE6-9975-97228B4C2E47}">
      <dsp:nvSpPr>
        <dsp:cNvPr id="0" name=""/>
        <dsp:cNvSpPr/>
      </dsp:nvSpPr>
      <dsp:spPr>
        <a:xfrm>
          <a:off x="974531" y="2951263"/>
          <a:ext cx="161888" cy="161888"/>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B1FCB5A8-0996-4A0C-8A77-53667AF339DA}">
      <dsp:nvSpPr>
        <dsp:cNvPr id="0" name=""/>
        <dsp:cNvSpPr/>
      </dsp:nvSpPr>
      <dsp:spPr>
        <a:xfrm>
          <a:off x="1065188" y="2656626"/>
          <a:ext cx="254396" cy="254396"/>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D3416887-32BF-4DB9-A6A2-8D61DE443777}">
      <dsp:nvSpPr>
        <dsp:cNvPr id="0" name=""/>
        <dsp:cNvSpPr/>
      </dsp:nvSpPr>
      <dsp:spPr>
        <a:xfrm>
          <a:off x="1291833" y="2973928"/>
          <a:ext cx="161888" cy="161888"/>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D2D42D50-64E4-4B80-B490-F19F71D776BA}">
      <dsp:nvSpPr>
        <dsp:cNvPr id="0" name=""/>
        <dsp:cNvSpPr/>
      </dsp:nvSpPr>
      <dsp:spPr>
        <a:xfrm>
          <a:off x="1495812" y="2611297"/>
          <a:ext cx="370031" cy="370031"/>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DD6C2EB5-FC4F-480D-940D-E22193181994}">
      <dsp:nvSpPr>
        <dsp:cNvPr id="0" name=""/>
        <dsp:cNvSpPr/>
      </dsp:nvSpPr>
      <dsp:spPr>
        <a:xfrm>
          <a:off x="1994429" y="2520639"/>
          <a:ext cx="254396" cy="254396"/>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F03B3CA6-01C8-4916-BFAD-6A1F00A3E240}">
      <dsp:nvSpPr>
        <dsp:cNvPr id="0" name=""/>
        <dsp:cNvSpPr/>
      </dsp:nvSpPr>
      <dsp:spPr>
        <a:xfrm>
          <a:off x="2248826" y="1455035"/>
          <a:ext cx="747126" cy="1426345"/>
        </a:xfrm>
        <a:prstGeom prst="chevron">
          <a:avLst>
            <a:gd name="adj" fmla="val 62310"/>
          </a:avLst>
        </a:prstGeom>
        <a:gradFill rotWithShape="0">
          <a:gsLst>
            <a:gs pos="0">
              <a:schemeClr val="accent1">
                <a:tint val="60000"/>
                <a:hueOff val="0"/>
                <a:satOff val="0"/>
                <a:lumOff val="0"/>
                <a:alphaOff val="0"/>
                <a:satMod val="100000"/>
                <a:lumMod val="100000"/>
              </a:schemeClr>
            </a:gs>
            <a:gs pos="50000">
              <a:schemeClr val="accent1">
                <a:tint val="60000"/>
                <a:hueOff val="0"/>
                <a:satOff val="0"/>
                <a:lumOff val="0"/>
                <a:alphaOff val="0"/>
                <a:shade val="99000"/>
                <a:satMod val="105000"/>
                <a:lumMod val="100000"/>
              </a:schemeClr>
            </a:gs>
            <a:gs pos="100000">
              <a:schemeClr val="accent1">
                <a:tint val="60000"/>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F9A7F14A-DC10-415D-B134-1AC22DBA0DCF}">
      <dsp:nvSpPr>
        <dsp:cNvPr id="0" name=""/>
        <dsp:cNvSpPr/>
      </dsp:nvSpPr>
      <dsp:spPr>
        <a:xfrm>
          <a:off x="2995952" y="1455728"/>
          <a:ext cx="2037617" cy="14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Collecting and understanding the data</a:t>
          </a:r>
        </a:p>
      </dsp:txBody>
      <dsp:txXfrm>
        <a:off x="2995952" y="1455728"/>
        <a:ext cx="2037617" cy="1426331"/>
      </dsp:txXfrm>
    </dsp:sp>
    <dsp:sp modelId="{4AB19878-F35F-4373-A95C-2633E1B10000}">
      <dsp:nvSpPr>
        <dsp:cNvPr id="0" name=""/>
        <dsp:cNvSpPr/>
      </dsp:nvSpPr>
      <dsp:spPr>
        <a:xfrm>
          <a:off x="5033569" y="1455035"/>
          <a:ext cx="747126" cy="1426345"/>
        </a:xfrm>
        <a:prstGeom prst="chevron">
          <a:avLst>
            <a:gd name="adj" fmla="val 62310"/>
          </a:avLst>
        </a:prstGeom>
        <a:gradFill rotWithShape="0">
          <a:gsLst>
            <a:gs pos="0">
              <a:schemeClr val="accent1">
                <a:tint val="60000"/>
                <a:hueOff val="0"/>
                <a:satOff val="0"/>
                <a:lumOff val="0"/>
                <a:alphaOff val="0"/>
                <a:satMod val="100000"/>
                <a:lumMod val="100000"/>
              </a:schemeClr>
            </a:gs>
            <a:gs pos="50000">
              <a:schemeClr val="accent1">
                <a:tint val="60000"/>
                <a:hueOff val="0"/>
                <a:satOff val="0"/>
                <a:lumOff val="0"/>
                <a:alphaOff val="0"/>
                <a:shade val="99000"/>
                <a:satMod val="105000"/>
                <a:lumMod val="100000"/>
              </a:schemeClr>
            </a:gs>
            <a:gs pos="100000">
              <a:schemeClr val="accent1">
                <a:tint val="60000"/>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0BC8FEC4-3831-465D-A916-2FF436D00CF1}">
      <dsp:nvSpPr>
        <dsp:cNvPr id="0" name=""/>
        <dsp:cNvSpPr/>
      </dsp:nvSpPr>
      <dsp:spPr>
        <a:xfrm>
          <a:off x="5780695" y="1455728"/>
          <a:ext cx="2037617" cy="14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Data Cleaning, Data Transformation, Data Modeling </a:t>
          </a:r>
        </a:p>
      </dsp:txBody>
      <dsp:txXfrm>
        <a:off x="5780695" y="1455728"/>
        <a:ext cx="2037617" cy="1426331"/>
      </dsp:txXfrm>
    </dsp:sp>
    <dsp:sp modelId="{5A9365B6-2DF7-4E83-A33A-DA03394D84B5}">
      <dsp:nvSpPr>
        <dsp:cNvPr id="0" name=""/>
        <dsp:cNvSpPr/>
      </dsp:nvSpPr>
      <dsp:spPr>
        <a:xfrm>
          <a:off x="7818313" y="1455035"/>
          <a:ext cx="747126" cy="1426345"/>
        </a:xfrm>
        <a:prstGeom prst="chevron">
          <a:avLst>
            <a:gd name="adj" fmla="val 62310"/>
          </a:avLst>
        </a:prstGeom>
        <a:gradFill rotWithShape="0">
          <a:gsLst>
            <a:gs pos="0">
              <a:schemeClr val="accent1">
                <a:tint val="60000"/>
                <a:hueOff val="0"/>
                <a:satOff val="0"/>
                <a:lumOff val="0"/>
                <a:alphaOff val="0"/>
                <a:satMod val="100000"/>
                <a:lumMod val="100000"/>
              </a:schemeClr>
            </a:gs>
            <a:gs pos="50000">
              <a:schemeClr val="accent1">
                <a:tint val="60000"/>
                <a:hueOff val="0"/>
                <a:satOff val="0"/>
                <a:lumOff val="0"/>
                <a:alphaOff val="0"/>
                <a:shade val="99000"/>
                <a:satMod val="105000"/>
                <a:lumMod val="100000"/>
              </a:schemeClr>
            </a:gs>
            <a:gs pos="100000">
              <a:schemeClr val="accent1">
                <a:tint val="60000"/>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sp>
    <dsp:sp modelId="{20F45633-ACFE-4553-BC17-F4C5544D5791}">
      <dsp:nvSpPr>
        <dsp:cNvPr id="0" name=""/>
        <dsp:cNvSpPr/>
      </dsp:nvSpPr>
      <dsp:spPr>
        <a:xfrm>
          <a:off x="8646943" y="1337159"/>
          <a:ext cx="1731974" cy="1731974"/>
        </a:xfrm>
        <a:prstGeom prst="ellips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kern="1200" dirty="0"/>
            <a:t>Data Visualization using Power Bi</a:t>
          </a:r>
        </a:p>
      </dsp:txBody>
      <dsp:txXfrm>
        <a:off x="8900585" y="1590801"/>
        <a:ext cx="1224690" cy="1224690"/>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1/18/2023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1/18/2023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1/18/2023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1/18/2023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1/18/2023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IN" sz="3600" b="1" dirty="0">
                <a:solidFill>
                  <a:srgbClr val="44EC54"/>
                </a:solidFill>
                <a:effectLst/>
                <a:latin typeface="Arial Rounded MT Bold" panose="020F0704030504030204" pitchFamily="34" charset="0"/>
                <a:ea typeface="Calibri" panose="020F0502020204030204" pitchFamily="34" charset="0"/>
                <a:cs typeface="Mangal" panose="02040503050203030202" pitchFamily="18" charset="0"/>
              </a:rPr>
              <a:t>Airport</a:t>
            </a:r>
            <a:r>
              <a:rPr lang="en-IN" sz="3600" b="1" spc="-15" dirty="0">
                <a:solidFill>
                  <a:srgbClr val="44EC54"/>
                </a:solidFill>
                <a:effectLst/>
                <a:latin typeface="Arial Rounded MT Bold" panose="020F0704030504030204" pitchFamily="34" charset="0"/>
                <a:ea typeface="Calibri" panose="020F0502020204030204" pitchFamily="34" charset="0"/>
                <a:cs typeface="Mangal" panose="02040503050203030202" pitchFamily="18" charset="0"/>
              </a:rPr>
              <a:t> </a:t>
            </a:r>
            <a:r>
              <a:rPr lang="en-IN" sz="3600" b="1" dirty="0">
                <a:solidFill>
                  <a:srgbClr val="44EC54"/>
                </a:solidFill>
                <a:effectLst/>
                <a:latin typeface="Arial Rounded MT Bold" panose="020F0704030504030204" pitchFamily="34" charset="0"/>
                <a:ea typeface="Calibri" panose="020F0502020204030204" pitchFamily="34" charset="0"/>
                <a:cs typeface="Mangal" panose="02040503050203030202" pitchFamily="18" charset="0"/>
              </a:rPr>
              <a:t>Data Analysis</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735810"/>
          </a:xfrm>
        </p:spPr>
        <p:txBody>
          <a:bodyPr>
            <a:normAutofit lnSpcReduction="10000"/>
          </a:bodyPr>
          <a:lstStyle/>
          <a:p>
            <a:pPr>
              <a:spcAft>
                <a:spcPts val="600"/>
              </a:spcAft>
            </a:pPr>
            <a:r>
              <a:rPr lang="en-US" b="1" dirty="0">
                <a:solidFill>
                  <a:schemeClr val="tx1"/>
                </a:solidFill>
              </a:rPr>
              <a:t>Created By </a:t>
            </a:r>
          </a:p>
          <a:p>
            <a:pPr>
              <a:spcAft>
                <a:spcPts val="600"/>
              </a:spcAft>
            </a:pPr>
            <a:r>
              <a:rPr lang="en-US" b="1" dirty="0">
                <a:solidFill>
                  <a:schemeClr val="tx1"/>
                </a:solidFill>
              </a:rPr>
              <a:t>Satyam Patel &amp; Karishma Grover</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5A3F3-96FD-4413-ADA2-0B3A955D0345}"/>
              </a:ext>
            </a:extLst>
          </p:cNvPr>
          <p:cNvSpPr>
            <a:spLocks noGrp="1"/>
          </p:cNvSpPr>
          <p:nvPr>
            <p:ph type="title"/>
          </p:nvPr>
        </p:nvSpPr>
        <p:spPr/>
        <p:txBody>
          <a:bodyPr/>
          <a:lstStyle/>
          <a:p>
            <a:r>
              <a:rPr lang="en-US" dirty="0">
                <a:solidFill>
                  <a:schemeClr val="tx1"/>
                </a:solidFill>
                <a:latin typeface="Arial Rounded MT Bold" panose="020F0704030504030204" pitchFamily="34" charset="0"/>
              </a:rPr>
              <a:t>Continue…</a:t>
            </a:r>
            <a:endParaRPr lang="en-IN" dirty="0">
              <a:solidFill>
                <a:schemeClr val="tx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0E4E649-8CA9-4B61-9521-0F57D6200B15}"/>
              </a:ext>
            </a:extLst>
          </p:cNvPr>
          <p:cNvSpPr>
            <a:spLocks noGrp="1"/>
          </p:cNvSpPr>
          <p:nvPr>
            <p:ph idx="1"/>
          </p:nvPr>
        </p:nvSpPr>
        <p:spPr/>
        <p:txBody>
          <a:bodyPr>
            <a:normAutofit/>
          </a:bodyPr>
          <a:lstStyle/>
          <a:p>
            <a:pPr>
              <a:buFont typeface="Wingdings" panose="05000000000000000000" pitchFamily="2" charset="2"/>
              <a:buChar char="v"/>
            </a:pPr>
            <a:r>
              <a:rPr lang="en-US" sz="1800" dirty="0">
                <a:solidFill>
                  <a:schemeClr val="accent2">
                    <a:lumMod val="75000"/>
                  </a:schemeClr>
                </a:solidFill>
                <a:latin typeface="Arial Rounded MT Bold" panose="020F0704030504030204" pitchFamily="34" charset="0"/>
              </a:rPr>
              <a:t>Created Calculated Column for Distance by using DAX</a:t>
            </a:r>
          </a:p>
          <a:p>
            <a:pPr>
              <a:buFont typeface="Wingdings" panose="05000000000000000000" pitchFamily="2" charset="2"/>
              <a:buChar char="v"/>
            </a:pPr>
            <a:r>
              <a:rPr lang="en-US" sz="1800" dirty="0">
                <a:solidFill>
                  <a:schemeClr val="accent2">
                    <a:lumMod val="75000"/>
                  </a:schemeClr>
                </a:solidFill>
                <a:latin typeface="Arial Rounded MT Bold" panose="020F0704030504030204" pitchFamily="34" charset="0"/>
              </a:rPr>
              <a:t>Created measures like average delay, flight going, the total flight landed, the total flight takes off and etc.</a:t>
            </a:r>
          </a:p>
          <a:p>
            <a:pPr>
              <a:buFont typeface="Wingdings" panose="05000000000000000000" pitchFamily="2" charset="2"/>
              <a:buChar char="v"/>
            </a:pPr>
            <a:r>
              <a:rPr lang="en-US" sz="1800" dirty="0">
                <a:solidFill>
                  <a:schemeClr val="accent2">
                    <a:lumMod val="75000"/>
                  </a:schemeClr>
                </a:solidFill>
                <a:latin typeface="Arial Rounded MT Bold" panose="020F0704030504030204" pitchFamily="34" charset="0"/>
              </a:rPr>
              <a:t>Try to solve the problem statement by using different visuals in power bi.</a:t>
            </a:r>
            <a:endParaRPr lang="en-IN" sz="1800" dirty="0">
              <a:solidFill>
                <a:schemeClr val="accent2">
                  <a:lumMod val="75000"/>
                </a:schemeClr>
              </a:solidFill>
              <a:latin typeface="Arial Rounded MT Bold" panose="020F0704030504030204" pitchFamily="34" charset="0"/>
            </a:endParaRPr>
          </a:p>
        </p:txBody>
      </p:sp>
    </p:spTree>
    <p:extLst>
      <p:ext uri="{BB962C8B-B14F-4D97-AF65-F5344CB8AC3E}">
        <p14:creationId xmlns:p14="http://schemas.microsoft.com/office/powerpoint/2010/main" val="2970303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363F-6DDF-4E08-A25F-44B6277661A8}"/>
              </a:ext>
            </a:extLst>
          </p:cNvPr>
          <p:cNvSpPr>
            <a:spLocks noGrp="1"/>
          </p:cNvSpPr>
          <p:nvPr>
            <p:ph type="title"/>
          </p:nvPr>
        </p:nvSpPr>
        <p:spPr/>
        <p:txBody>
          <a:bodyPr>
            <a:normAutofit/>
          </a:bodyPr>
          <a:lstStyle/>
          <a:p>
            <a:pPr algn="ctr"/>
            <a:r>
              <a:rPr lang="en-IN" b="1" i="0" dirty="0">
                <a:solidFill>
                  <a:schemeClr val="tx1"/>
                </a:solidFill>
                <a:effectLst/>
                <a:latin typeface="Arial Rounded MT Bold" panose="020F0704030504030204" pitchFamily="34" charset="0"/>
              </a:rPr>
              <a:t>Insights</a:t>
            </a:r>
            <a:endParaRPr lang="en-IN" dirty="0">
              <a:solidFill>
                <a:schemeClr val="tx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9A23BE10-C866-472B-B2DE-33EAFF11AC38}"/>
              </a:ext>
            </a:extLst>
          </p:cNvPr>
          <p:cNvSpPr>
            <a:spLocks noGrp="1"/>
          </p:cNvSpPr>
          <p:nvPr>
            <p:ph idx="1"/>
          </p:nvPr>
        </p:nvSpPr>
        <p:spPr/>
        <p:txBody>
          <a:bodyPr>
            <a:normAutofit/>
          </a:bodyPr>
          <a:lstStyle/>
          <a:p>
            <a:pPr algn="l">
              <a:buFont typeface="Wingdings" panose="05000000000000000000" pitchFamily="2" charset="2"/>
              <a:buChar char="q"/>
            </a:pPr>
            <a:r>
              <a:rPr lang="en-US" sz="1800" b="0" i="0" dirty="0">
                <a:solidFill>
                  <a:srgbClr val="FFFFFF"/>
                </a:solidFill>
                <a:effectLst/>
                <a:latin typeface="Comic Sans MS" panose="030F0702030302020204" pitchFamily="66" charset="0"/>
              </a:rPr>
              <a:t>﻿﻿</a:t>
            </a:r>
            <a:r>
              <a:rPr lang="en-US" sz="1800" b="1" dirty="0">
                <a:solidFill>
                  <a:schemeClr val="tx2">
                    <a:lumMod val="50000"/>
                  </a:schemeClr>
                </a:solidFill>
                <a:latin typeface="Arial Rounded MT Bold" panose="020F0704030504030204" pitchFamily="34" charset="0"/>
              </a:rPr>
              <a:t> </a:t>
            </a:r>
            <a:r>
              <a:rPr lang="en-US" sz="1800" b="1" i="0" dirty="0">
                <a:solidFill>
                  <a:schemeClr val="accent2">
                    <a:lumMod val="50000"/>
                  </a:schemeClr>
                </a:solidFill>
                <a:effectLst/>
                <a:latin typeface="Arial Rounded MT Bold" panose="020F0704030504030204" pitchFamily="34" charset="0"/>
              </a:rPr>
              <a:t>Los Angeles was the most frequent destination from San Francisco airport with a Count of 3,932, followed by New York and Seattle.﻿﻿</a:t>
            </a:r>
            <a:endParaRPr lang="en-US" b="0" i="0" dirty="0">
              <a:solidFill>
                <a:schemeClr val="accent2">
                  <a:lumMod val="50000"/>
                </a:schemeClr>
              </a:solidFill>
              <a:effectLst/>
              <a:latin typeface="Arial Rounded MT Bold" panose="020F0704030504030204" pitchFamily="34" charset="0"/>
            </a:endParaRPr>
          </a:p>
          <a:p>
            <a:pPr algn="l">
              <a:buFont typeface="Wingdings" panose="05000000000000000000" pitchFamily="2" charset="2"/>
              <a:buChar char="q"/>
            </a:pPr>
            <a:r>
              <a:rPr lang="en-US" sz="1800" b="1" i="0" dirty="0">
                <a:solidFill>
                  <a:schemeClr val="accent2">
                    <a:lumMod val="50000"/>
                  </a:schemeClr>
                </a:solidFill>
                <a:effectLst/>
                <a:latin typeface="Arial Rounded MT Bold" panose="020F0704030504030204" pitchFamily="34" charset="0"/>
              </a:rPr>
              <a:t>﻿﻿ Los Angeles accounted for 8.63% of the flights Taken off from San Francisco</a:t>
            </a:r>
            <a:endParaRPr lang="en-US" b="0" i="0" dirty="0">
              <a:solidFill>
                <a:schemeClr val="accent2">
                  <a:lumMod val="50000"/>
                </a:schemeClr>
              </a:solidFill>
              <a:effectLst/>
              <a:latin typeface="Arial Rounded MT Bold" panose="020F0704030504030204" pitchFamily="34" charset="0"/>
            </a:endParaRPr>
          </a:p>
          <a:p>
            <a:pPr algn="l">
              <a:buFont typeface="Wingdings" panose="05000000000000000000" pitchFamily="2" charset="2"/>
              <a:buChar char="q"/>
            </a:pPr>
            <a:r>
              <a:rPr lang="en-US" sz="1800" b="1" i="0" dirty="0">
                <a:solidFill>
                  <a:schemeClr val="accent2">
                    <a:lumMod val="50000"/>
                  </a:schemeClr>
                </a:solidFill>
                <a:effectLst/>
                <a:latin typeface="Arial Rounded MT Bold" panose="020F0704030504030204" pitchFamily="34" charset="0"/>
              </a:rPr>
              <a:t>﻿﻿ Across all 30 Countries ﻿﻿﻿at 19,237.11, United Arab Emirates had the highest Max of distance and was 420.04% higher than El Salvador, which had the lowest Max of distance at 3,699.16.﻿﻿</a:t>
            </a:r>
            <a:endParaRPr lang="en-US" b="0" i="0" dirty="0">
              <a:solidFill>
                <a:schemeClr val="accent2">
                  <a:lumMod val="50000"/>
                </a:schemeClr>
              </a:solidFill>
              <a:effectLst/>
              <a:latin typeface="Arial Rounded MT Bold" panose="020F0704030504030204" pitchFamily="34" charset="0"/>
            </a:endParaRPr>
          </a:p>
          <a:p>
            <a:pPr algn="l">
              <a:buFont typeface="Wingdings" panose="05000000000000000000" pitchFamily="2" charset="2"/>
              <a:buChar char="q"/>
            </a:pPr>
            <a:r>
              <a:rPr lang="en-US" sz="1800" b="1" i="0" dirty="0">
                <a:solidFill>
                  <a:schemeClr val="accent2">
                    <a:lumMod val="50000"/>
                  </a:schemeClr>
                </a:solidFill>
                <a:effectLst/>
                <a:latin typeface="Arial Rounded MT Bold" panose="020F0704030504030204" pitchFamily="34" charset="0"/>
              </a:rPr>
              <a:t>﻿﻿﻿﻿﻿ United Air Lines Inc. had the highest used Base Airline Route which was 55,463.33% higher than EgyptAir, which had the lowest Count of Base Airline Route used by 30 Countries.﻿﻿</a:t>
            </a:r>
            <a:endParaRPr lang="en-US" b="0" i="0" dirty="0">
              <a:solidFill>
                <a:schemeClr val="accent2">
                  <a:lumMod val="50000"/>
                </a:schemeClr>
              </a:solidFill>
              <a:effectLst/>
              <a:latin typeface="Arial Rounded MT Bold" panose="020F0704030504030204" pitchFamily="34" charset="0"/>
            </a:endParaRPr>
          </a:p>
          <a:p>
            <a:pPr algn="l">
              <a:buFont typeface="Wingdings" panose="05000000000000000000" pitchFamily="2" charset="2"/>
              <a:buChar char="q"/>
            </a:pPr>
            <a:r>
              <a:rPr lang="en-US" sz="1800" b="1" i="0" dirty="0">
                <a:solidFill>
                  <a:schemeClr val="accent2">
                    <a:lumMod val="50000"/>
                  </a:schemeClr>
                </a:solidFill>
                <a:effectLst/>
                <a:latin typeface="Arial Rounded MT Bold" panose="020F0704030504030204" pitchFamily="34" charset="0"/>
              </a:rPr>
              <a:t>﻿﻿ United Air Lines Inc. accounted for 18.83% of the Count of Base Airline routes used.</a:t>
            </a:r>
            <a:endParaRPr lang="en-US" b="0" i="0" dirty="0">
              <a:solidFill>
                <a:schemeClr val="accent2">
                  <a:lumMod val="50000"/>
                </a:schemeClr>
              </a:solidFill>
              <a:effectLst/>
              <a:latin typeface="Arial Rounded MT Bold" panose="020F0704030504030204" pitchFamily="34" charset="0"/>
            </a:endParaRPr>
          </a:p>
          <a:p>
            <a:endParaRPr lang="en-IN" dirty="0"/>
          </a:p>
        </p:txBody>
      </p:sp>
    </p:spTree>
    <p:extLst>
      <p:ext uri="{BB962C8B-B14F-4D97-AF65-F5344CB8AC3E}">
        <p14:creationId xmlns:p14="http://schemas.microsoft.com/office/powerpoint/2010/main" val="1474581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5B09-C033-4B4D-A75E-F879E80009CB}"/>
              </a:ext>
            </a:extLst>
          </p:cNvPr>
          <p:cNvSpPr>
            <a:spLocks noGrp="1"/>
          </p:cNvSpPr>
          <p:nvPr>
            <p:ph type="title"/>
          </p:nvPr>
        </p:nvSpPr>
        <p:spPr/>
        <p:txBody>
          <a:bodyPr/>
          <a:lstStyle/>
          <a:p>
            <a:r>
              <a:rPr lang="en-US" dirty="0">
                <a:latin typeface="Arial Rounded MT Bold" panose="020F0704030504030204" pitchFamily="34" charset="0"/>
              </a:rPr>
              <a:t>Continue…</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F75E6274-E4D1-47E8-BF0C-E6CECF1EDFD8}"/>
              </a:ext>
            </a:extLst>
          </p:cNvPr>
          <p:cNvSpPr>
            <a:spLocks noGrp="1"/>
          </p:cNvSpPr>
          <p:nvPr>
            <p:ph idx="1"/>
          </p:nvPr>
        </p:nvSpPr>
        <p:spPr/>
        <p:txBody>
          <a:bodyPr/>
          <a:lstStyle/>
          <a:p>
            <a:pPr algn="l">
              <a:buFont typeface="Wingdings" panose="05000000000000000000" pitchFamily="2" charset="2"/>
              <a:buChar char="q"/>
            </a:pPr>
            <a:r>
              <a:rPr lang="en-US" sz="1800" b="1" i="0" dirty="0">
                <a:solidFill>
                  <a:schemeClr val="accent2">
                    <a:lumMod val="50000"/>
                  </a:schemeClr>
                </a:solidFill>
                <a:effectLst/>
                <a:latin typeface="Arial Rounded MT Bold" panose="020F0704030504030204" pitchFamily="34" charset="0"/>
              </a:rPr>
              <a:t>The Count of Reschedule Flights was 44,116, followed by On-time at 30,129 and Delay at 14,276.﻿﻿</a:t>
            </a:r>
            <a:endParaRPr lang="en-US" sz="1800" b="0" i="0" dirty="0">
              <a:solidFill>
                <a:schemeClr val="accent2">
                  <a:lumMod val="50000"/>
                </a:schemeClr>
              </a:solidFill>
              <a:effectLst/>
              <a:latin typeface="Arial Rounded MT Bold" panose="020F0704030504030204" pitchFamily="34" charset="0"/>
            </a:endParaRPr>
          </a:p>
          <a:p>
            <a:pPr algn="l">
              <a:buFont typeface="Wingdings" panose="05000000000000000000" pitchFamily="2" charset="2"/>
              <a:buChar char="q"/>
            </a:pPr>
            <a:r>
              <a:rPr lang="en-US" sz="1800" b="1" i="0" dirty="0">
                <a:solidFill>
                  <a:schemeClr val="accent2">
                    <a:lumMod val="50000"/>
                  </a:schemeClr>
                </a:solidFill>
                <a:effectLst/>
                <a:latin typeface="Arial Rounded MT Bold" panose="020F0704030504030204" pitchFamily="34" charset="0"/>
              </a:rPr>
              <a:t>Reschedule accounted for 49.84% of the Count of Flight Status.﻿﻿</a:t>
            </a:r>
            <a:endParaRPr lang="en-US" sz="1800" b="0" i="0" dirty="0">
              <a:solidFill>
                <a:schemeClr val="accent2">
                  <a:lumMod val="50000"/>
                </a:schemeClr>
              </a:solidFill>
              <a:effectLst/>
              <a:latin typeface="Arial Rounded MT Bold" panose="020F0704030504030204" pitchFamily="34" charset="0"/>
            </a:endParaRPr>
          </a:p>
          <a:p>
            <a:pPr algn="l">
              <a:buFont typeface="Wingdings" panose="05000000000000000000" pitchFamily="2" charset="2"/>
              <a:buChar char="q"/>
            </a:pPr>
            <a:r>
              <a:rPr lang="en-US" sz="1800" b="1" i="0" dirty="0">
                <a:solidFill>
                  <a:schemeClr val="accent2">
                    <a:lumMod val="50000"/>
                  </a:schemeClr>
                </a:solidFill>
                <a:effectLst/>
                <a:latin typeface="Arial Rounded MT Bold" panose="020F0704030504030204" pitchFamily="34" charset="0"/>
              </a:rPr>
              <a:t>﻿ ﻿Terminal 3 was the busiest terminal at 35,727, followed by Terminal 2, International Terminal, and Terminal 1.﻿﻿</a:t>
            </a:r>
            <a:endParaRPr lang="en-US" sz="1800" b="0" i="0" dirty="0">
              <a:solidFill>
                <a:schemeClr val="accent2">
                  <a:lumMod val="50000"/>
                </a:schemeClr>
              </a:solidFill>
              <a:effectLst/>
              <a:latin typeface="Arial Rounded MT Bold" panose="020F0704030504030204" pitchFamily="34" charset="0"/>
            </a:endParaRPr>
          </a:p>
          <a:p>
            <a:pPr algn="l">
              <a:buFont typeface="Wingdings" panose="05000000000000000000" pitchFamily="2" charset="2"/>
              <a:buChar char="q"/>
            </a:pPr>
            <a:r>
              <a:rPr lang="en-US" sz="1800" b="1" i="0" dirty="0">
                <a:solidFill>
                  <a:schemeClr val="accent2">
                    <a:lumMod val="50000"/>
                  </a:schemeClr>
                </a:solidFill>
                <a:effectLst/>
                <a:latin typeface="Arial Rounded MT Bold" panose="020F0704030504030204" pitchFamily="34" charset="0"/>
              </a:rPr>
              <a:t>Terminal 3 was accountable for 46.92% of the Count of Terminal.﻿﻿</a:t>
            </a:r>
            <a:endParaRPr lang="en-US" sz="1800" b="0" i="0" dirty="0">
              <a:solidFill>
                <a:schemeClr val="accent2">
                  <a:lumMod val="50000"/>
                </a:schemeClr>
              </a:solidFill>
              <a:effectLst/>
              <a:latin typeface="Arial Rounded MT Bold" panose="020F0704030504030204" pitchFamily="34" charset="0"/>
            </a:endParaRPr>
          </a:p>
          <a:p>
            <a:pPr algn="l">
              <a:buFont typeface="Wingdings" panose="05000000000000000000" pitchFamily="2" charset="2"/>
              <a:buChar char="q"/>
            </a:pPr>
            <a:r>
              <a:rPr lang="en-US" sz="1800" b="1" i="0" dirty="0">
                <a:solidFill>
                  <a:schemeClr val="accent2">
                    <a:lumMod val="50000"/>
                  </a:schemeClr>
                </a:solidFill>
                <a:effectLst/>
                <a:latin typeface="Arial Rounded MT Bold" panose="020F0704030504030204" pitchFamily="34" charset="0"/>
              </a:rPr>
              <a:t>﻿Count of Landed flights was 45,573 which was higher than take-off flights that are 42,948.</a:t>
            </a:r>
            <a:endParaRPr lang="en-US" sz="1800" b="0" i="0" dirty="0">
              <a:solidFill>
                <a:schemeClr val="accent2">
                  <a:lumMod val="50000"/>
                </a:schemeClr>
              </a:solidFill>
              <a:effectLst/>
              <a:latin typeface="Arial Rounded MT Bold" panose="020F0704030504030204" pitchFamily="34" charset="0"/>
            </a:endParaRPr>
          </a:p>
          <a:p>
            <a:endParaRPr lang="en-IN" dirty="0"/>
          </a:p>
        </p:txBody>
      </p:sp>
    </p:spTree>
    <p:extLst>
      <p:ext uri="{BB962C8B-B14F-4D97-AF65-F5344CB8AC3E}">
        <p14:creationId xmlns:p14="http://schemas.microsoft.com/office/powerpoint/2010/main" val="1671351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25B7F3-DAC5-4B63-8546-433D052A41C0}"/>
              </a:ext>
            </a:extLst>
          </p:cNvPr>
          <p:cNvSpPr>
            <a:spLocks noGrp="1"/>
          </p:cNvSpPr>
          <p:nvPr>
            <p:ph idx="1"/>
          </p:nvPr>
        </p:nvSpPr>
        <p:spPr>
          <a:xfrm>
            <a:off x="986901" y="2067610"/>
            <a:ext cx="10058400" cy="3849624"/>
          </a:xfrm>
        </p:spPr>
        <p:txBody>
          <a:bodyPr>
            <a:normAutofit/>
          </a:bodyPr>
          <a:lstStyle/>
          <a:p>
            <a:pPr marL="0" indent="0" algn="ctr">
              <a:buNone/>
            </a:pPr>
            <a:r>
              <a:rPr lang="en-US" sz="8800" dirty="0">
                <a:latin typeface="Arial Rounded MT Bold" panose="020F0704030504030204" pitchFamily="34" charset="0"/>
              </a:rPr>
              <a:t>Thank you</a:t>
            </a:r>
            <a:endParaRPr lang="en-IN" sz="8800" dirty="0">
              <a:latin typeface="Arial Rounded MT Bold" panose="020F0704030504030204" pitchFamily="34" charset="0"/>
            </a:endParaRPr>
          </a:p>
        </p:txBody>
      </p:sp>
    </p:spTree>
    <p:extLst>
      <p:ext uri="{BB962C8B-B14F-4D97-AF65-F5344CB8AC3E}">
        <p14:creationId xmlns:p14="http://schemas.microsoft.com/office/powerpoint/2010/main" val="1736946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925B-A99A-4119-A747-69BF044B6FE2}"/>
              </a:ext>
            </a:extLst>
          </p:cNvPr>
          <p:cNvSpPr>
            <a:spLocks noGrp="1"/>
          </p:cNvSpPr>
          <p:nvPr>
            <p:ph type="title"/>
          </p:nvPr>
        </p:nvSpPr>
        <p:spPr/>
        <p:txBody>
          <a:bodyPr/>
          <a:lstStyle/>
          <a:p>
            <a:r>
              <a:rPr lang="en-US" dirty="0">
                <a:latin typeface="Arial Rounded MT Bold" panose="020F0704030504030204" pitchFamily="34" charset="0"/>
              </a:rPr>
              <a:t>Problem Statement </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F53D43E7-748E-4EFC-9C48-3A65A09AFF0F}"/>
              </a:ext>
            </a:extLst>
          </p:cNvPr>
          <p:cNvSpPr>
            <a:spLocks noGrp="1"/>
          </p:cNvSpPr>
          <p:nvPr>
            <p:ph idx="1"/>
          </p:nvPr>
        </p:nvSpPr>
        <p:spPr/>
        <p:txBody>
          <a:bodyPr/>
          <a:lstStyle/>
          <a:p>
            <a:pPr marL="0" indent="0" algn="l">
              <a:buNone/>
            </a:pPr>
            <a:r>
              <a:rPr lang="en-US" sz="1800" b="1" i="0" dirty="0">
                <a:solidFill>
                  <a:schemeClr val="accent2">
                    <a:lumMod val="75000"/>
                  </a:schemeClr>
                </a:solidFill>
                <a:effectLst/>
                <a:latin typeface="Arial Rounded MT Bold" panose="020F0704030504030204" pitchFamily="34" charset="0"/>
              </a:rPr>
              <a:t>Learn to develop Airport and Airline data analysis dashboard development. Prepare a project to identify where the various flights are going and what will be the busiest and most lengthy routes from the airport. Also, create a hidden filter within the dashboard.</a:t>
            </a:r>
            <a:endParaRPr lang="en-US" b="0" i="0" dirty="0">
              <a:solidFill>
                <a:schemeClr val="accent2">
                  <a:lumMod val="75000"/>
                </a:schemeClr>
              </a:solidFill>
              <a:effectLst/>
              <a:latin typeface="Arial Rounded MT Bold" panose="020F0704030504030204" pitchFamily="34" charset="0"/>
            </a:endParaRPr>
          </a:p>
          <a:p>
            <a:pPr marL="0" indent="0" algn="l">
              <a:buNone/>
            </a:pPr>
            <a:r>
              <a:rPr lang="en-US" sz="1800" b="1" i="0" dirty="0">
                <a:solidFill>
                  <a:schemeClr val="accent2">
                    <a:lumMod val="75000"/>
                  </a:schemeClr>
                </a:solidFill>
                <a:effectLst/>
                <a:latin typeface="Arial Rounded MT Bold" panose="020F0704030504030204" pitchFamily="34" charset="0"/>
              </a:rPr>
              <a:t>Find key metrics and factors and show the meaningful relationships between attributes.</a:t>
            </a:r>
            <a:endParaRPr lang="en-US" b="0" i="0" dirty="0">
              <a:solidFill>
                <a:schemeClr val="accent2">
                  <a:lumMod val="75000"/>
                </a:schemeClr>
              </a:solidFill>
              <a:effectLst/>
              <a:latin typeface="Arial Rounded MT Bold" panose="020F0704030504030204" pitchFamily="34" charset="0"/>
            </a:endParaRPr>
          </a:p>
          <a:p>
            <a:pPr marL="0" indent="0" algn="l">
              <a:buNone/>
            </a:pPr>
            <a:r>
              <a:rPr lang="en-US" sz="1800" b="1" i="0" dirty="0">
                <a:solidFill>
                  <a:schemeClr val="accent2">
                    <a:lumMod val="75000"/>
                  </a:schemeClr>
                </a:solidFill>
                <a:effectLst/>
                <a:latin typeface="Arial Rounded MT Bold" panose="020F0704030504030204" pitchFamily="34" charset="0"/>
              </a:rPr>
              <a:t>Do your own research and come up with your findings.</a:t>
            </a:r>
            <a:endParaRPr lang="en-US" b="0" i="0" dirty="0">
              <a:solidFill>
                <a:schemeClr val="accent2">
                  <a:lumMod val="75000"/>
                </a:schemeClr>
              </a:solidFill>
              <a:effectLst/>
              <a:latin typeface="Arial Rounded MT Bold" panose="020F0704030504030204" pitchFamily="34" charset="0"/>
            </a:endParaRPr>
          </a:p>
          <a:p>
            <a:endParaRPr lang="en-IN" dirty="0"/>
          </a:p>
        </p:txBody>
      </p:sp>
    </p:spTree>
    <p:extLst>
      <p:ext uri="{BB962C8B-B14F-4D97-AF65-F5344CB8AC3E}">
        <p14:creationId xmlns:p14="http://schemas.microsoft.com/office/powerpoint/2010/main" val="3675742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latin typeface="Arial Rounded MT Bold" panose="020F0704030504030204" pitchFamily="34" charset="0"/>
              </a:rPr>
              <a:t>Approach</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682383184"/>
              </p:ext>
            </p:extLst>
          </p:nvPr>
        </p:nvGraphicFramePr>
        <p:xfrm>
          <a:off x="1066799" y="1784412"/>
          <a:ext cx="10483049" cy="4251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9548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69F75D-29EB-4DF8-A356-BC0B83B1D540}"/>
              </a:ext>
            </a:extLst>
          </p:cNvPr>
          <p:cNvPicPr>
            <a:picLocks noGrp="1" noChangeAspect="1"/>
          </p:cNvPicPr>
          <p:nvPr>
            <p:ph idx="1"/>
          </p:nvPr>
        </p:nvPicPr>
        <p:blipFill>
          <a:blip r:embed="rId2"/>
          <a:stretch>
            <a:fillRect/>
          </a:stretch>
        </p:blipFill>
        <p:spPr>
          <a:xfrm>
            <a:off x="905522" y="896646"/>
            <a:ext cx="10058400" cy="5056480"/>
          </a:xfrm>
        </p:spPr>
      </p:pic>
    </p:spTree>
    <p:extLst>
      <p:ext uri="{BB962C8B-B14F-4D97-AF65-F5344CB8AC3E}">
        <p14:creationId xmlns:p14="http://schemas.microsoft.com/office/powerpoint/2010/main" val="2878809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A1BAF-EE3A-4EEF-AFFC-111C44374AF2}"/>
              </a:ext>
            </a:extLst>
          </p:cNvPr>
          <p:cNvSpPr>
            <a:spLocks noGrp="1"/>
          </p:cNvSpPr>
          <p:nvPr>
            <p:ph type="title"/>
          </p:nvPr>
        </p:nvSpPr>
        <p:spPr/>
        <p:txBody>
          <a:bodyPr/>
          <a:lstStyle/>
          <a:p>
            <a:r>
              <a:rPr lang="en-US" dirty="0">
                <a:latin typeface="Arial Rounded MT Bold" panose="020F0704030504030204" pitchFamily="34" charset="0"/>
              </a:rPr>
              <a:t>Why do We Do Airport Data Analysis?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4DF7033D-E5DB-4A5F-97D4-4516CF5EADDB}"/>
              </a:ext>
            </a:extLst>
          </p:cNvPr>
          <p:cNvSpPr>
            <a:spLocks noGrp="1"/>
          </p:cNvSpPr>
          <p:nvPr>
            <p:ph idx="1"/>
          </p:nvPr>
        </p:nvSpPr>
        <p:spPr/>
        <p:txBody>
          <a:bodyPr/>
          <a:lstStyle/>
          <a:p>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Airport</a:t>
            </a:r>
            <a:r>
              <a:rPr lang="en-IN" sz="2000" spc="15"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data</a:t>
            </a:r>
            <a:r>
              <a:rPr lang="en-IN" sz="2000" spc="-35"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analytics</a:t>
            </a:r>
            <a:r>
              <a:rPr lang="en-IN" sz="2000" spc="-2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are</a:t>
            </a:r>
            <a:r>
              <a:rPr lang="en-IN" sz="2000" spc="-1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considered</a:t>
            </a:r>
            <a:r>
              <a:rPr lang="en-IN" sz="2000" spc="-5"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the</a:t>
            </a:r>
            <a:r>
              <a:rPr lang="en-IN" sz="2000" spc="-15"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enabler to</a:t>
            </a:r>
            <a:r>
              <a:rPr lang="en-IN" sz="2000" spc="-1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unleash</a:t>
            </a:r>
            <a:r>
              <a:rPr lang="en-IN" sz="2000" spc="-3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key</a:t>
            </a:r>
            <a:r>
              <a:rPr lang="en-IN" sz="2000" spc="-3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information</a:t>
            </a:r>
            <a:r>
              <a:rPr lang="en-IN" sz="2000" spc="-3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and</a:t>
            </a:r>
            <a:r>
              <a:rPr lang="en-IN" sz="2000" spc="-1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knowledge</a:t>
            </a:r>
            <a:r>
              <a:rPr lang="en-IN" sz="2000" spc="-1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that</a:t>
            </a:r>
            <a:r>
              <a:rPr lang="en-IN" sz="2000" spc="-285"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will help to address many of the key areas where airports face challenges. These areas extend to</a:t>
            </a:r>
            <a:r>
              <a:rPr lang="en-IN" sz="2000" spc="-285"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almost every facet of airport processes, from purely operational ones – such as airport resource</a:t>
            </a:r>
            <a:r>
              <a:rPr lang="en-IN" sz="2000" spc="5"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usage</a:t>
            </a:r>
            <a:r>
              <a:rPr lang="en-IN" sz="2000" spc="-5"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optimization,</a:t>
            </a:r>
            <a:r>
              <a:rPr lang="en-IN" sz="2000" spc="35"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maintenance,</a:t>
            </a:r>
            <a:r>
              <a:rPr lang="en-IN" sz="2000" spc="1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and</a:t>
            </a:r>
            <a:r>
              <a:rPr lang="en-IN" sz="2000" spc="5"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airport capacity</a:t>
            </a:r>
            <a:r>
              <a:rPr lang="en-IN" sz="2000" spc="-1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a:t>
            </a:r>
            <a:r>
              <a:rPr lang="en-IN" sz="2000" spc="5"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to non–aeronautical</a:t>
            </a:r>
            <a:r>
              <a:rPr lang="en-IN" sz="2000" spc="-4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revenue</a:t>
            </a:r>
            <a:r>
              <a:rPr lang="en-IN" sz="2000" spc="5"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intensification</a:t>
            </a:r>
            <a:r>
              <a:rPr lang="en-IN" sz="2000" spc="-2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and</a:t>
            </a:r>
            <a:r>
              <a:rPr lang="en-IN" sz="2000" spc="1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passenger</a:t>
            </a:r>
            <a:r>
              <a:rPr lang="en-IN" sz="2000" spc="1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experience</a:t>
            </a:r>
            <a:r>
              <a:rPr lang="en-IN" sz="2000" spc="3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 </a:t>
            </a:r>
            <a:r>
              <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Arial" panose="020B0604020202020204" pitchFamily="34" charset="0"/>
              </a:rPr>
              <a:t>maximization.</a:t>
            </a:r>
            <a:endParaRPr lang="en-IN" sz="2000" dirty="0">
              <a:solidFill>
                <a:schemeClr val="accent2">
                  <a:lumMod val="75000"/>
                </a:schemeClr>
              </a:solidFill>
              <a:effectLst/>
              <a:latin typeface="Arial Rounded MT Bold" panose="020F07040305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351627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D380-FAA1-4216-8647-FD586EBA9B24}"/>
              </a:ext>
            </a:extLst>
          </p:cNvPr>
          <p:cNvSpPr>
            <a:spLocks noGrp="1"/>
          </p:cNvSpPr>
          <p:nvPr>
            <p:ph type="title"/>
          </p:nvPr>
        </p:nvSpPr>
        <p:spPr/>
        <p:txBody>
          <a:bodyPr/>
          <a:lstStyle/>
          <a:p>
            <a:r>
              <a:rPr lang="en-US" dirty="0">
                <a:latin typeface="Arial Rounded MT Bold" panose="020F0704030504030204" pitchFamily="34" charset="0"/>
              </a:rPr>
              <a:t>Which Data We Used It </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E095A73-6C6A-49E8-B577-9E4FE63A76DA}"/>
              </a:ext>
            </a:extLst>
          </p:cNvPr>
          <p:cNvSpPr>
            <a:spLocks noGrp="1"/>
          </p:cNvSpPr>
          <p:nvPr>
            <p:ph idx="1"/>
          </p:nvPr>
        </p:nvSpPr>
        <p:spPr/>
        <p:txBody>
          <a:bodyPr/>
          <a:lstStyle/>
          <a:p>
            <a:r>
              <a:rPr lang="en-US" sz="1800" b="1" i="0" dirty="0">
                <a:solidFill>
                  <a:schemeClr val="accent2">
                    <a:lumMod val="75000"/>
                  </a:schemeClr>
                </a:solidFill>
                <a:effectLst/>
                <a:latin typeface="Arial Rounded MT Bold" panose="020F0704030504030204" pitchFamily="34" charset="0"/>
              </a:rPr>
              <a:t>For this project, we used data from the San Francisco Airport for March 2020. To proceed we have taken the important aspects like Coordinates, Route, Date, Base Airline, Terminal (Gate No.), Actual time, and Estimated time. In order to get data for the Airport and Airlines we have added the dataset for Airport information (City, IATA, Country, Name, Code). Using this information, we have figured most common destinations that were frequent from San Francisco, the busiest route covered along with the distance covered during those flights.</a:t>
            </a:r>
          </a:p>
          <a:p>
            <a:endParaRPr lang="en-IN" dirty="0">
              <a:solidFill>
                <a:schemeClr val="accent2">
                  <a:lumMod val="75000"/>
                </a:schemeClr>
              </a:solidFill>
              <a:latin typeface="Arial Rounded MT Bold" panose="020F0704030504030204" pitchFamily="34" charset="0"/>
            </a:endParaRPr>
          </a:p>
        </p:txBody>
      </p:sp>
    </p:spTree>
    <p:extLst>
      <p:ext uri="{BB962C8B-B14F-4D97-AF65-F5344CB8AC3E}">
        <p14:creationId xmlns:p14="http://schemas.microsoft.com/office/powerpoint/2010/main" val="60727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1C1D-1F6A-4F33-8199-AE3032D42DA9}"/>
              </a:ext>
            </a:extLst>
          </p:cNvPr>
          <p:cNvSpPr>
            <a:spLocks noGrp="1"/>
          </p:cNvSpPr>
          <p:nvPr>
            <p:ph type="title"/>
          </p:nvPr>
        </p:nvSpPr>
        <p:spPr/>
        <p:txBody>
          <a:bodyPr/>
          <a:lstStyle/>
          <a:p>
            <a:r>
              <a:rPr lang="en-US" dirty="0">
                <a:latin typeface="Arial Rounded MT Bold" panose="020F0704030504030204" pitchFamily="34" charset="0"/>
              </a:rPr>
              <a:t>Step Followed :</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800D76B-58E4-46FB-9132-AAA28BA16353}"/>
              </a:ext>
            </a:extLst>
          </p:cNvPr>
          <p:cNvSpPr>
            <a:spLocks noGrp="1"/>
          </p:cNvSpPr>
          <p:nvPr>
            <p:ph idx="1"/>
          </p:nvPr>
        </p:nvSpPr>
        <p:spPr>
          <a:xfrm>
            <a:off x="1066800" y="1748901"/>
            <a:ext cx="10058400" cy="4216893"/>
          </a:xfrm>
        </p:spPr>
        <p:txBody>
          <a:bodyPr>
            <a:normAutofit/>
          </a:bodyPr>
          <a:lstStyle/>
          <a:p>
            <a:pPr>
              <a:buClr>
                <a:schemeClr val="tx1"/>
              </a:buClr>
              <a:buFont typeface="Wingdings" panose="05000000000000000000" pitchFamily="2" charset="2"/>
              <a:buChar char="v"/>
            </a:pPr>
            <a:r>
              <a:rPr lang="en-US" sz="1800" dirty="0">
                <a:solidFill>
                  <a:schemeClr val="accent2">
                    <a:lumMod val="75000"/>
                  </a:schemeClr>
                </a:solidFill>
                <a:latin typeface="Arial Rounded MT Bold" panose="020F0704030504030204" pitchFamily="34" charset="0"/>
              </a:rPr>
              <a:t> Collecting the data from the sources.</a:t>
            </a:r>
          </a:p>
          <a:p>
            <a:pPr>
              <a:buClr>
                <a:schemeClr val="tx1"/>
              </a:buClr>
              <a:buFont typeface="Wingdings" panose="05000000000000000000" pitchFamily="2" charset="2"/>
              <a:buChar char="v"/>
            </a:pPr>
            <a:r>
              <a:rPr lang="en-US" sz="1800" dirty="0">
                <a:solidFill>
                  <a:schemeClr val="accent2">
                    <a:lumMod val="75000"/>
                  </a:schemeClr>
                </a:solidFill>
                <a:latin typeface="Arial Rounded MT Bold" panose="020F0704030504030204" pitchFamily="34" charset="0"/>
              </a:rPr>
              <a:t> Performing the Data cleaning with the help of a power Query in which we removed irrelevant columns such as Geometry Type, Properties Edtf Cessation, Properties Edtf Inception, and Properties Flysfo Base Flight Number.</a:t>
            </a:r>
          </a:p>
          <a:p>
            <a:pPr>
              <a:buClr>
                <a:schemeClr val="tx1"/>
              </a:buClr>
              <a:buFont typeface="Wingdings" panose="05000000000000000000" pitchFamily="2" charset="2"/>
              <a:buChar char="v"/>
            </a:pPr>
            <a:r>
              <a:rPr lang="en-US" sz="1800" dirty="0">
                <a:solidFill>
                  <a:schemeClr val="accent2">
                    <a:lumMod val="75000"/>
                  </a:schemeClr>
                </a:solidFill>
                <a:latin typeface="Arial Rounded MT Bold" panose="020F0704030504030204" pitchFamily="34" charset="0"/>
              </a:rPr>
              <a:t> Splitting the route column by delimiter into two columns named to_city and from_city.</a:t>
            </a:r>
          </a:p>
          <a:p>
            <a:pPr>
              <a:buClr>
                <a:schemeClr val="tx1"/>
              </a:buClr>
              <a:buFont typeface="Wingdings" panose="05000000000000000000" pitchFamily="2" charset="2"/>
              <a:buChar char="v"/>
            </a:pPr>
            <a:r>
              <a:rPr lang="en-US" sz="1800" dirty="0">
                <a:solidFill>
                  <a:schemeClr val="accent2">
                    <a:lumMod val="75000"/>
                  </a:schemeClr>
                </a:solidFill>
                <a:latin typeface="Arial Rounded MT Bold" panose="020F0704030504030204" pitchFamily="34" charset="0"/>
              </a:rPr>
              <a:t> Performing conditional replacement in Properties Flysfo Base Airline.</a:t>
            </a:r>
          </a:p>
          <a:p>
            <a:pPr>
              <a:buClr>
                <a:schemeClr val="tx1"/>
              </a:buClr>
              <a:buFont typeface="Wingdings" panose="05000000000000000000" pitchFamily="2" charset="2"/>
              <a:buChar char="v"/>
            </a:pPr>
            <a:r>
              <a:rPr lang="en-US" sz="1800" dirty="0">
                <a:solidFill>
                  <a:schemeClr val="accent2">
                    <a:lumMod val="75000"/>
                  </a:schemeClr>
                </a:solidFill>
                <a:latin typeface="Arial Rounded MT Bold" panose="020F0704030504030204" pitchFamily="34" charset="0"/>
              </a:rPr>
              <a:t> Converting Properties Flysfo Estimated Timestamp and Properties Flysfo Actual Timestamp to Estimated date time and Actual Date Time Columns with the help of M language.</a:t>
            </a:r>
          </a:p>
          <a:p>
            <a:pPr>
              <a:buClr>
                <a:schemeClr val="tx1"/>
              </a:buClr>
              <a:buFont typeface="Wingdings" panose="05000000000000000000" pitchFamily="2" charset="2"/>
              <a:buChar char="v"/>
            </a:pPr>
            <a:r>
              <a:rPr lang="en-US" sz="1800" dirty="0">
                <a:solidFill>
                  <a:schemeClr val="accent2">
                    <a:lumMod val="75000"/>
                  </a:schemeClr>
                </a:solidFill>
                <a:latin typeface="Arial Rounded MT Bold" panose="020F0704030504030204" pitchFamily="34" charset="0"/>
              </a:rPr>
              <a:t> Created diff columns by subtracting actual date time from estimated date time.</a:t>
            </a:r>
          </a:p>
          <a:p>
            <a:pPr>
              <a:buClr>
                <a:schemeClr val="tx1"/>
              </a:buClr>
              <a:buFont typeface="Wingdings" panose="05000000000000000000" pitchFamily="2" charset="2"/>
              <a:buChar char="v"/>
            </a:pPr>
            <a:r>
              <a:rPr lang="en-US" sz="1800" dirty="0">
                <a:solidFill>
                  <a:schemeClr val="accent2">
                    <a:lumMod val="75000"/>
                  </a:schemeClr>
                </a:solidFill>
                <a:latin typeface="Arial Rounded MT Bold" panose="020F0704030504030204" pitchFamily="34" charset="0"/>
              </a:rPr>
              <a:t> Created a Conditional Column for terminals and Flight Status.</a:t>
            </a:r>
          </a:p>
          <a:p>
            <a:pPr marL="342900" indent="-342900">
              <a:buFont typeface="+mj-lt"/>
              <a:buAutoNum type="arabicPeriod"/>
            </a:pPr>
            <a:endParaRPr lang="en-IN" dirty="0"/>
          </a:p>
        </p:txBody>
      </p:sp>
    </p:spTree>
    <p:extLst>
      <p:ext uri="{BB962C8B-B14F-4D97-AF65-F5344CB8AC3E}">
        <p14:creationId xmlns:p14="http://schemas.microsoft.com/office/powerpoint/2010/main" val="1513882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AEEF-E05D-4F8C-A613-EA5DE871ADA9}"/>
              </a:ext>
            </a:extLst>
          </p:cNvPr>
          <p:cNvSpPr>
            <a:spLocks noGrp="1"/>
          </p:cNvSpPr>
          <p:nvPr>
            <p:ph type="title"/>
          </p:nvPr>
        </p:nvSpPr>
        <p:spPr/>
        <p:txBody>
          <a:bodyPr/>
          <a:lstStyle/>
          <a:p>
            <a:r>
              <a:rPr lang="en-US" dirty="0">
                <a:latin typeface="Arial Rounded MT Bold" panose="020F0704030504030204" pitchFamily="34" charset="0"/>
              </a:rPr>
              <a:t>Continue…</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F0EC5A9-1768-4235-91C9-F6DAB28DE767}"/>
              </a:ext>
            </a:extLst>
          </p:cNvPr>
          <p:cNvSpPr>
            <a:spLocks noGrp="1"/>
          </p:cNvSpPr>
          <p:nvPr>
            <p:ph idx="1"/>
          </p:nvPr>
        </p:nvSpPr>
        <p:spPr/>
        <p:txBody>
          <a:bodyPr/>
          <a:lstStyle/>
          <a:p>
            <a:pPr>
              <a:buFont typeface="Wingdings" panose="05000000000000000000" pitchFamily="2" charset="2"/>
              <a:buChar char="v"/>
            </a:pPr>
            <a:r>
              <a:rPr lang="en-US" sz="1800" dirty="0">
                <a:solidFill>
                  <a:schemeClr val="accent2">
                    <a:lumMod val="75000"/>
                  </a:schemeClr>
                </a:solidFill>
                <a:latin typeface="Arial Rounded MT Bold" panose="020F0704030504030204" pitchFamily="34" charset="0"/>
              </a:rPr>
              <a:t>Connected the Clean data in the Power bi.</a:t>
            </a:r>
          </a:p>
          <a:p>
            <a:pPr>
              <a:buFont typeface="Wingdings" panose="05000000000000000000" pitchFamily="2" charset="2"/>
              <a:buChar char="v"/>
            </a:pPr>
            <a:r>
              <a:rPr lang="en-US" sz="1800" dirty="0">
                <a:solidFill>
                  <a:schemeClr val="accent2">
                    <a:lumMod val="75000"/>
                  </a:schemeClr>
                </a:solidFill>
                <a:latin typeface="Arial Rounded MT Bold" panose="020F0704030504030204" pitchFamily="34" charset="0"/>
              </a:rPr>
              <a:t>After the connection created the date column using the time intelligence function of DAX</a:t>
            </a:r>
          </a:p>
          <a:p>
            <a:pPr>
              <a:buFont typeface="Wingdings" panose="05000000000000000000" pitchFamily="2" charset="2"/>
              <a:buChar char="v"/>
            </a:pPr>
            <a:r>
              <a:rPr lang="en-US" sz="1800" dirty="0">
                <a:solidFill>
                  <a:schemeClr val="accent2">
                    <a:lumMod val="75000"/>
                  </a:schemeClr>
                </a:solidFill>
                <a:latin typeface="Arial Rounded MT Bold" panose="020F0704030504030204" pitchFamily="34" charset="0"/>
              </a:rPr>
              <a:t>Connected the Clean data in the Power bi.</a:t>
            </a:r>
          </a:p>
          <a:p>
            <a:pPr>
              <a:buFont typeface="Wingdings" panose="05000000000000000000" pitchFamily="2" charset="2"/>
              <a:buChar char="v"/>
            </a:pPr>
            <a:r>
              <a:rPr lang="en-US" sz="1800" dirty="0">
                <a:solidFill>
                  <a:schemeClr val="accent2">
                    <a:lumMod val="75000"/>
                  </a:schemeClr>
                </a:solidFill>
                <a:latin typeface="Arial Rounded MT Bold" panose="020F0704030504030204" pitchFamily="34" charset="0"/>
              </a:rPr>
              <a:t>After the connection created the date column using the time intelligence function of DAX.</a:t>
            </a:r>
          </a:p>
          <a:p>
            <a:pPr>
              <a:buFont typeface="Wingdings" panose="05000000000000000000" pitchFamily="2" charset="2"/>
              <a:buChar char="v"/>
            </a:pPr>
            <a:r>
              <a:rPr lang="en-US" sz="1800" dirty="0">
                <a:solidFill>
                  <a:schemeClr val="accent2">
                    <a:lumMod val="75000"/>
                  </a:schemeClr>
                </a:solidFill>
                <a:latin typeface="Arial Rounded MT Bold" panose="020F0704030504030204" pitchFamily="34" charset="0"/>
              </a:rPr>
              <a:t>Prepare a model connection in power bi in model view.</a:t>
            </a:r>
          </a:p>
          <a:p>
            <a:endParaRPr lang="en-IN" dirty="0"/>
          </a:p>
        </p:txBody>
      </p:sp>
    </p:spTree>
    <p:extLst>
      <p:ext uri="{BB962C8B-B14F-4D97-AF65-F5344CB8AC3E}">
        <p14:creationId xmlns:p14="http://schemas.microsoft.com/office/powerpoint/2010/main" val="3810510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8E867-2A59-4688-98D2-03E5BA1640E3}"/>
              </a:ext>
            </a:extLst>
          </p:cNvPr>
          <p:cNvSpPr>
            <a:spLocks noGrp="1"/>
          </p:cNvSpPr>
          <p:nvPr>
            <p:ph type="title"/>
          </p:nvPr>
        </p:nvSpPr>
        <p:spPr/>
        <p:txBody>
          <a:bodyPr/>
          <a:lstStyle/>
          <a:p>
            <a:r>
              <a:rPr lang="en-US" dirty="0">
                <a:latin typeface="Arial Rounded MT Bold" panose="020F0704030504030204" pitchFamily="34" charset="0"/>
              </a:rPr>
              <a:t>Continue…</a:t>
            </a:r>
            <a:endParaRPr lang="en-IN"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6C1CBB7C-0CCC-4A0F-934F-F59951DFA0F4}"/>
              </a:ext>
            </a:extLst>
          </p:cNvPr>
          <p:cNvPicPr>
            <a:picLocks noGrp="1" noChangeAspect="1"/>
          </p:cNvPicPr>
          <p:nvPr>
            <p:ph idx="1"/>
          </p:nvPr>
        </p:nvPicPr>
        <p:blipFill>
          <a:blip r:embed="rId2"/>
          <a:stretch>
            <a:fillRect/>
          </a:stretch>
        </p:blipFill>
        <p:spPr>
          <a:xfrm>
            <a:off x="1775535" y="1651247"/>
            <a:ext cx="8513684" cy="4536185"/>
          </a:xfrm>
        </p:spPr>
      </p:pic>
    </p:spTree>
    <p:extLst>
      <p:ext uri="{BB962C8B-B14F-4D97-AF65-F5344CB8AC3E}">
        <p14:creationId xmlns:p14="http://schemas.microsoft.com/office/powerpoint/2010/main" val="31505249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{FEE51BAE-87E8-4774-83DD-552DBB0839CD}tf56219246_win32</Template>
  <TotalTime>109</TotalTime>
  <Words>746</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 Rounded MT Bold</vt:lpstr>
      <vt:lpstr>Avenir Next LT Pro</vt:lpstr>
      <vt:lpstr>Avenir Next LT Pro Light</vt:lpstr>
      <vt:lpstr>Calibri</vt:lpstr>
      <vt:lpstr>Comic Sans MS</vt:lpstr>
      <vt:lpstr>Garamond</vt:lpstr>
      <vt:lpstr>Wingdings</vt:lpstr>
      <vt:lpstr>SavonVTI</vt:lpstr>
      <vt:lpstr>Airport Data Analysis </vt:lpstr>
      <vt:lpstr>Problem Statement </vt:lpstr>
      <vt:lpstr>Approach</vt:lpstr>
      <vt:lpstr>PowerPoint Presentation</vt:lpstr>
      <vt:lpstr>Why do We Do Airport Data Analysis?</vt:lpstr>
      <vt:lpstr>Which Data We Used It </vt:lpstr>
      <vt:lpstr>Step Followed :</vt:lpstr>
      <vt:lpstr>Continue…</vt:lpstr>
      <vt:lpstr>Continue…</vt:lpstr>
      <vt:lpstr>Continue…</vt:lpstr>
      <vt:lpstr>Insights</vt:lpstr>
      <vt:lpstr>Continue…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Data Analysis </dc:title>
  <dc:creator>SATYAM</dc:creator>
  <cp:lastModifiedBy>SATYAM</cp:lastModifiedBy>
  <cp:revision>1</cp:revision>
  <dcterms:created xsi:type="dcterms:W3CDTF">2023-01-18T15:26:39Z</dcterms:created>
  <dcterms:modified xsi:type="dcterms:W3CDTF">2023-01-18T17:16:37Z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