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84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36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5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51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26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0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98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69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7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2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3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23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8E4EEE-5466-4D8A-B99E-FD1FF8274A3E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70E0EF-C91E-4B7D-A563-969D26A76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758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C5FB-1F2E-EA2A-792C-6CA4F5B7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71" y="157316"/>
            <a:ext cx="12192000" cy="4302211"/>
          </a:xfrm>
        </p:spPr>
        <p:txBody>
          <a:bodyPr/>
          <a:lstStyle/>
          <a:p>
            <a:r>
              <a:rPr lang="en-IN" sz="7200" dirty="0"/>
              <a:t>Hotel Reservation Analysis</a:t>
            </a:r>
            <a:br>
              <a:rPr lang="en-IN" dirty="0"/>
            </a:br>
            <a:r>
              <a:rPr lang="en-IN" sz="4800" b="0" dirty="0"/>
              <a:t>Using SQL</a:t>
            </a:r>
            <a:endParaRPr lang="en-IN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5D91-285C-6B1D-98CF-77F550799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28331"/>
            <a:ext cx="10572000" cy="434974"/>
          </a:xfrm>
        </p:spPr>
        <p:txBody>
          <a:bodyPr>
            <a:normAutofit/>
          </a:bodyPr>
          <a:lstStyle/>
          <a:p>
            <a:r>
              <a:rPr lang="en-IN" sz="2000" dirty="0"/>
              <a:t>Presented by Karishma Kolhe</a:t>
            </a:r>
          </a:p>
        </p:txBody>
      </p:sp>
    </p:spTree>
    <p:extLst>
      <p:ext uri="{BB962C8B-B14F-4D97-AF65-F5344CB8AC3E}">
        <p14:creationId xmlns:p14="http://schemas.microsoft.com/office/powerpoint/2010/main" val="98254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2AFA-3237-FC83-94C1-10921B43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Q7. What is the highest and the lowest lead time for reservations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623CB9-E25D-FD86-67E1-AD8F5A11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21" y="3005104"/>
            <a:ext cx="3284505" cy="1127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7B93E-DC84-E1AE-3F3D-3A3D7603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004" y="3005104"/>
            <a:ext cx="2888675" cy="1406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F292B1-35FC-0C02-4493-06B00EA60BF5}"/>
              </a:ext>
            </a:extLst>
          </p:cNvPr>
          <p:cNvSpPr txBox="1"/>
          <p:nvPr/>
        </p:nvSpPr>
        <p:spPr>
          <a:xfrm>
            <a:off x="727321" y="2359742"/>
            <a:ext cx="247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AF95A-A8C4-1C5E-7DEB-586FE83DFCF4}"/>
              </a:ext>
            </a:extLst>
          </p:cNvPr>
          <p:cNvSpPr txBox="1"/>
          <p:nvPr/>
        </p:nvSpPr>
        <p:spPr>
          <a:xfrm>
            <a:off x="8470224" y="2375113"/>
            <a:ext cx="247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1CCC59-C571-2F98-4E72-C59171FD0F9E}"/>
              </a:ext>
            </a:extLst>
          </p:cNvPr>
          <p:cNvSpPr txBox="1"/>
          <p:nvPr/>
        </p:nvSpPr>
        <p:spPr>
          <a:xfrm>
            <a:off x="644640" y="4925961"/>
            <a:ext cx="10737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 MT"/>
              </a:rPr>
              <a:t>This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query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85" dirty="0">
                <a:cs typeface="Arial MT"/>
              </a:rPr>
              <a:t>finds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the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80" dirty="0">
                <a:cs typeface="Arial MT"/>
              </a:rPr>
              <a:t>maximum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65" dirty="0">
                <a:cs typeface="Arial MT"/>
              </a:rPr>
              <a:t>and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minimum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lead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times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for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-10" dirty="0">
                <a:cs typeface="Arial MT"/>
              </a:rPr>
              <a:t>reservations.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range of lead times, from 0 to 443 days, suggests diverse booking behaviors among guests. Some prefer last-minute reservations, while others plan well in advance.</a:t>
            </a:r>
            <a:endParaRPr lang="en-US" sz="1800" dirty="0"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6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0BFE-C1F4-20C8-A30E-F09C704E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Q8. What is the most common market segment type for reservations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A5EA73-744A-281C-2DCC-83BC423E2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51" y="3033964"/>
            <a:ext cx="3257717" cy="1168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7DA3C6-9B76-6118-B7FB-5085B6FFF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18" y="3033964"/>
            <a:ext cx="3125971" cy="2665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D19A0-CD95-ACB4-CE60-E4A9261E8D70}"/>
              </a:ext>
            </a:extLst>
          </p:cNvPr>
          <p:cNvSpPr txBox="1"/>
          <p:nvPr/>
        </p:nvSpPr>
        <p:spPr>
          <a:xfrm>
            <a:off x="721051" y="2369574"/>
            <a:ext cx="269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BF552-2F11-CF98-89FE-F8F31A179245}"/>
              </a:ext>
            </a:extLst>
          </p:cNvPr>
          <p:cNvSpPr txBox="1"/>
          <p:nvPr/>
        </p:nvSpPr>
        <p:spPr>
          <a:xfrm>
            <a:off x="7844522" y="2369574"/>
            <a:ext cx="269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86C9F-1DBE-6A4C-915C-47A68E6F74E2}"/>
              </a:ext>
            </a:extLst>
          </p:cNvPr>
          <p:cNvSpPr txBox="1"/>
          <p:nvPr/>
        </p:nvSpPr>
        <p:spPr>
          <a:xfrm>
            <a:off x="721051" y="4906297"/>
            <a:ext cx="6948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-20" dirty="0">
                <a:cs typeface="Arial MT"/>
              </a:rPr>
              <a:t>This</a:t>
            </a:r>
            <a:r>
              <a:rPr lang="en-US" spc="-20" dirty="0">
                <a:cs typeface="Arial MT"/>
              </a:rPr>
              <a:t> </a:t>
            </a:r>
            <a:r>
              <a:rPr lang="en-US" sz="1800" spc="80" dirty="0">
                <a:cs typeface="Arial MT"/>
              </a:rPr>
              <a:t>query</a:t>
            </a:r>
            <a:r>
              <a:rPr lang="en-US" spc="80" dirty="0">
                <a:cs typeface="Arial MT"/>
              </a:rPr>
              <a:t> </a:t>
            </a:r>
            <a:r>
              <a:rPr lang="en-US" sz="1800" spc="75" dirty="0">
                <a:cs typeface="Arial MT"/>
              </a:rPr>
              <a:t>identifies </a:t>
            </a:r>
            <a:r>
              <a:rPr lang="en-US" sz="1800" spc="100" dirty="0">
                <a:cs typeface="Arial MT"/>
              </a:rPr>
              <a:t>the</a:t>
            </a:r>
            <a:r>
              <a:rPr lang="en-US" spc="100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most</a:t>
            </a:r>
            <a:r>
              <a:rPr lang="en-US" spc="125" dirty="0">
                <a:cs typeface="Arial MT"/>
              </a:rPr>
              <a:t> </a:t>
            </a:r>
            <a:r>
              <a:rPr lang="en-US" sz="1800" spc="120" dirty="0">
                <a:cs typeface="Arial MT"/>
              </a:rPr>
              <a:t>common</a:t>
            </a:r>
            <a:r>
              <a:rPr lang="en-US" spc="120" dirty="0">
                <a:cs typeface="Arial MT"/>
              </a:rPr>
              <a:t> </a:t>
            </a:r>
            <a:r>
              <a:rPr lang="en-US" sz="1800" spc="80" dirty="0">
                <a:cs typeface="Arial MT"/>
              </a:rPr>
              <a:t>market</a:t>
            </a:r>
            <a:r>
              <a:rPr lang="en-US" spc="80" dirty="0">
                <a:cs typeface="Arial MT"/>
              </a:rPr>
              <a:t> </a:t>
            </a:r>
            <a:r>
              <a:rPr lang="en-US" sz="1800" spc="70" dirty="0">
                <a:cs typeface="Arial MT"/>
              </a:rPr>
              <a:t>segment</a:t>
            </a:r>
            <a:r>
              <a:rPr lang="en-US" spc="70" dirty="0">
                <a:cs typeface="Arial MT"/>
              </a:rPr>
              <a:t> </a:t>
            </a:r>
            <a:r>
              <a:rPr lang="en-US" sz="1800" spc="150" dirty="0">
                <a:cs typeface="Arial MT"/>
              </a:rPr>
              <a:t>by</a:t>
            </a:r>
            <a:r>
              <a:rPr lang="en-US" spc="150" dirty="0">
                <a:cs typeface="Arial MT"/>
              </a:rPr>
              <a:t> </a:t>
            </a:r>
            <a:r>
              <a:rPr lang="en-US" sz="1800" spc="45" dirty="0">
                <a:cs typeface="Arial MT"/>
              </a:rPr>
              <a:t>grouping</a:t>
            </a:r>
            <a:r>
              <a:rPr lang="en-US" spc="45" dirty="0">
                <a:cs typeface="Arial MT"/>
              </a:rPr>
              <a:t> </a:t>
            </a:r>
            <a:r>
              <a:rPr lang="en-US" sz="1800" spc="40" dirty="0">
                <a:cs typeface="Arial MT"/>
              </a:rPr>
              <a:t>and </a:t>
            </a:r>
            <a:r>
              <a:rPr lang="en-US" sz="1800" spc="65" dirty="0">
                <a:cs typeface="Arial MT"/>
              </a:rPr>
              <a:t>ordering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175" dirty="0">
                <a:cs typeface="Arial MT"/>
              </a:rPr>
              <a:t>by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65" dirty="0">
                <a:cs typeface="Arial MT"/>
              </a:rPr>
              <a:t>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65" dirty="0">
                <a:cs typeface="Arial MT"/>
              </a:rPr>
              <a:t>Online is the most common market segment type for reservations.</a:t>
            </a:r>
            <a:endParaRPr lang="en-US" sz="1800" dirty="0"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13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928B-2FE0-5A91-97B8-671353EF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Q9. How many reservations have booking status as ‘Confirmed’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B9DE46-1DDC-5B4C-867E-AA9147053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2" y="3007795"/>
            <a:ext cx="3520745" cy="1417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839D8-AB6A-62A2-7464-17B593240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87" y="3007795"/>
            <a:ext cx="2481025" cy="1323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B36EE-62DF-2901-614E-7A6FD859293D}"/>
              </a:ext>
            </a:extLst>
          </p:cNvPr>
          <p:cNvSpPr txBox="1"/>
          <p:nvPr/>
        </p:nvSpPr>
        <p:spPr>
          <a:xfrm>
            <a:off x="697692" y="2408903"/>
            <a:ext cx="275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9E364-719B-A995-43C1-7C0562F788BB}"/>
              </a:ext>
            </a:extLst>
          </p:cNvPr>
          <p:cNvSpPr txBox="1"/>
          <p:nvPr/>
        </p:nvSpPr>
        <p:spPr>
          <a:xfrm>
            <a:off x="8419883" y="2376637"/>
            <a:ext cx="275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C02C5-E911-8FF2-A2A5-C6E2E7D85A2B}"/>
              </a:ext>
            </a:extLst>
          </p:cNvPr>
          <p:cNvSpPr txBox="1"/>
          <p:nvPr/>
        </p:nvSpPr>
        <p:spPr>
          <a:xfrm>
            <a:off x="697691" y="5161936"/>
            <a:ext cx="940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 MT"/>
              </a:rPr>
              <a:t>This</a:t>
            </a:r>
            <a:r>
              <a:rPr lang="en-US" sz="1800" spc="-35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query</a:t>
            </a:r>
            <a:r>
              <a:rPr lang="en-US" sz="1800" spc="-30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counts</a:t>
            </a:r>
            <a:r>
              <a:rPr lang="en-US" sz="1800" spc="-35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the</a:t>
            </a:r>
            <a:r>
              <a:rPr lang="en-US" sz="1800" spc="-30" dirty="0">
                <a:cs typeface="Arial MT"/>
              </a:rPr>
              <a:t> </a:t>
            </a:r>
            <a:r>
              <a:rPr lang="en-US" sz="1800" spc="95" dirty="0">
                <a:cs typeface="Arial MT"/>
              </a:rPr>
              <a:t>number</a:t>
            </a:r>
            <a:r>
              <a:rPr lang="en-US" sz="1800" spc="-35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of</a:t>
            </a:r>
            <a:r>
              <a:rPr lang="en-US" sz="1800" spc="-30" dirty="0">
                <a:cs typeface="Arial MT"/>
              </a:rPr>
              <a:t> </a:t>
            </a:r>
            <a:r>
              <a:rPr lang="en-US" sz="1800" spc="55" dirty="0">
                <a:cs typeface="Arial MT"/>
              </a:rPr>
              <a:t>reservations</a:t>
            </a:r>
            <a:r>
              <a:rPr lang="en-US" sz="1800" spc="-30" dirty="0">
                <a:cs typeface="Arial MT"/>
              </a:rPr>
              <a:t> </a:t>
            </a:r>
            <a:r>
              <a:rPr lang="en-US" sz="1800" spc="114" dirty="0">
                <a:cs typeface="Arial MT"/>
              </a:rPr>
              <a:t>with</a:t>
            </a:r>
            <a:r>
              <a:rPr lang="en-US" sz="1800" spc="-3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a</a:t>
            </a:r>
            <a:r>
              <a:rPr lang="en-US" sz="1800" spc="-30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confirmed</a:t>
            </a:r>
            <a:r>
              <a:rPr lang="en-US" sz="1800" spc="-35" dirty="0">
                <a:cs typeface="Arial MT"/>
              </a:rPr>
              <a:t> </a:t>
            </a:r>
            <a:r>
              <a:rPr lang="en-US" sz="1800" spc="40" dirty="0">
                <a:cs typeface="Arial MT"/>
              </a:rPr>
              <a:t>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40" dirty="0">
                <a:cs typeface="Arial MT"/>
              </a:rPr>
              <a:t>There are 493 reservations which have booking status as ‘Confirmed’.</a:t>
            </a:r>
            <a:endParaRPr lang="en-US" sz="1800" dirty="0"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9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632A-DB37-EDBC-5F54-13BFFA67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Q10. What is the total number of adults and children across all reservations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B5714C-5DC9-591E-4D81-27777985A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039023"/>
            <a:ext cx="4038950" cy="1158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4918F9-96C1-E061-D795-6FF764832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29" y="3039023"/>
            <a:ext cx="3502227" cy="152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3BD870-35D7-32FC-6D6F-CCD9117CB2BC}"/>
              </a:ext>
            </a:extLst>
          </p:cNvPr>
          <p:cNvSpPr txBox="1"/>
          <p:nvPr/>
        </p:nvSpPr>
        <p:spPr>
          <a:xfrm>
            <a:off x="810000" y="2320413"/>
            <a:ext cx="265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B7805-C722-A611-4645-E8190946E023}"/>
              </a:ext>
            </a:extLst>
          </p:cNvPr>
          <p:cNvSpPr txBox="1"/>
          <p:nvPr/>
        </p:nvSpPr>
        <p:spPr>
          <a:xfrm>
            <a:off x="7648335" y="2320413"/>
            <a:ext cx="265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B0E26-6F5F-1AAE-A3DD-C3A45EB15427}"/>
              </a:ext>
            </a:extLst>
          </p:cNvPr>
          <p:cNvSpPr txBox="1"/>
          <p:nvPr/>
        </p:nvSpPr>
        <p:spPr>
          <a:xfrm>
            <a:off x="711678" y="5083278"/>
            <a:ext cx="1047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 MT"/>
              </a:rPr>
              <a:t>This</a:t>
            </a:r>
            <a:r>
              <a:rPr lang="en-US" sz="1800" spc="-30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query</a:t>
            </a:r>
            <a:r>
              <a:rPr lang="en-US" sz="1800" spc="-30" dirty="0">
                <a:cs typeface="Arial MT"/>
              </a:rPr>
              <a:t> </a:t>
            </a:r>
            <a:r>
              <a:rPr lang="en-US" sz="1800" spc="55" dirty="0">
                <a:cs typeface="Arial MT"/>
              </a:rPr>
              <a:t>sums</a:t>
            </a:r>
            <a:r>
              <a:rPr lang="en-US" sz="1800" spc="-30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the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130" dirty="0">
                <a:cs typeface="Arial MT"/>
              </a:rPr>
              <a:t>total</a:t>
            </a:r>
            <a:r>
              <a:rPr lang="en-US" sz="1800" spc="-30" dirty="0">
                <a:cs typeface="Arial MT"/>
              </a:rPr>
              <a:t> </a:t>
            </a:r>
            <a:r>
              <a:rPr lang="en-US" sz="1800" spc="95" dirty="0">
                <a:cs typeface="Arial MT"/>
              </a:rPr>
              <a:t>number</a:t>
            </a:r>
            <a:r>
              <a:rPr lang="en-US" sz="1800" spc="-30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of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80" dirty="0">
                <a:cs typeface="Arial MT"/>
              </a:rPr>
              <a:t>adults</a:t>
            </a:r>
            <a:r>
              <a:rPr lang="en-US" sz="1800" spc="-30" dirty="0">
                <a:cs typeface="Arial MT"/>
              </a:rPr>
              <a:t> </a:t>
            </a:r>
            <a:r>
              <a:rPr lang="en-US" sz="1800" spc="65" dirty="0">
                <a:cs typeface="Arial MT"/>
              </a:rPr>
              <a:t>and</a:t>
            </a:r>
            <a:r>
              <a:rPr lang="en-US" sz="1800" spc="-30" dirty="0">
                <a:cs typeface="Arial MT"/>
              </a:rPr>
              <a:t> </a:t>
            </a:r>
            <a:r>
              <a:rPr lang="en-US" sz="1800" spc="75" dirty="0">
                <a:cs typeface="Arial MT"/>
              </a:rPr>
              <a:t>children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50" dirty="0">
                <a:cs typeface="Arial MT"/>
              </a:rPr>
              <a:t>across</a:t>
            </a:r>
            <a:r>
              <a:rPr lang="en-US" sz="1800" spc="-3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all</a:t>
            </a:r>
            <a:r>
              <a:rPr lang="en-US" sz="1800" spc="-30" dirty="0">
                <a:cs typeface="Arial MT"/>
              </a:rPr>
              <a:t> </a:t>
            </a:r>
            <a:r>
              <a:rPr lang="en-US" sz="1800" spc="-10" dirty="0">
                <a:cs typeface="Arial MT"/>
              </a:rPr>
              <a:t>reservations.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majority of reservations, totaling 1,316, involve adult guests, while a smaller number, 69, include children.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15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E7EC-A1A7-8A51-AA28-A752DFCA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Q11. What is the average number of weekend nights for reservations involving children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CC56FE-8846-C970-D1B8-FD8F14B7E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5" y="3086454"/>
            <a:ext cx="5265876" cy="1417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C0F901-83C5-FF3C-0E65-00FAA16DC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462" y="3086454"/>
            <a:ext cx="2532536" cy="1684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331C9-DFD0-E02D-66D6-7CB2C4931A50}"/>
              </a:ext>
            </a:extLst>
          </p:cNvPr>
          <p:cNvSpPr txBox="1"/>
          <p:nvPr/>
        </p:nvSpPr>
        <p:spPr>
          <a:xfrm>
            <a:off x="729695" y="2408903"/>
            <a:ext cx="343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B9423-C36E-12F1-69D7-5473EACD0067}"/>
              </a:ext>
            </a:extLst>
          </p:cNvPr>
          <p:cNvSpPr txBox="1"/>
          <p:nvPr/>
        </p:nvSpPr>
        <p:spPr>
          <a:xfrm>
            <a:off x="8752818" y="2376637"/>
            <a:ext cx="343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396A6-2A06-C922-5915-267F3C4A5D7A}"/>
              </a:ext>
            </a:extLst>
          </p:cNvPr>
          <p:cNvSpPr txBox="1"/>
          <p:nvPr/>
        </p:nvSpPr>
        <p:spPr>
          <a:xfrm>
            <a:off x="729695" y="5220929"/>
            <a:ext cx="10652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-20" dirty="0">
                <a:cs typeface="Arial MT"/>
              </a:rPr>
              <a:t>This</a:t>
            </a:r>
            <a:r>
              <a:rPr lang="en-US" spc="-20" dirty="0">
                <a:cs typeface="Arial MT"/>
              </a:rPr>
              <a:t> </a:t>
            </a:r>
            <a:r>
              <a:rPr lang="en-US" sz="1800" spc="80" dirty="0">
                <a:cs typeface="Arial MT"/>
              </a:rPr>
              <a:t>query</a:t>
            </a:r>
            <a:r>
              <a:rPr lang="en-US" spc="80" dirty="0">
                <a:cs typeface="Arial MT"/>
              </a:rPr>
              <a:t> </a:t>
            </a:r>
            <a:r>
              <a:rPr lang="en-US" sz="1800" spc="50" dirty="0">
                <a:cs typeface="Arial MT"/>
              </a:rPr>
              <a:t>calculates</a:t>
            </a:r>
            <a:r>
              <a:rPr lang="en-US" spc="50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the</a:t>
            </a:r>
            <a:r>
              <a:rPr lang="en-US" spc="100" dirty="0">
                <a:cs typeface="Arial MT"/>
              </a:rPr>
              <a:t> </a:t>
            </a:r>
            <a:r>
              <a:rPr lang="en-US" sz="1800" spc="-10" dirty="0">
                <a:cs typeface="Arial MT"/>
              </a:rPr>
              <a:t>average</a:t>
            </a:r>
            <a:r>
              <a:rPr lang="en-US" spc="-10" dirty="0">
                <a:cs typeface="Arial MT"/>
              </a:rPr>
              <a:t> </a:t>
            </a:r>
            <a:r>
              <a:rPr lang="en-US" sz="1800" spc="85" dirty="0">
                <a:cs typeface="Arial MT"/>
              </a:rPr>
              <a:t>number</a:t>
            </a:r>
            <a:r>
              <a:rPr lang="en-US" spc="85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of</a:t>
            </a:r>
            <a:r>
              <a:rPr lang="en-US" spc="100" dirty="0">
                <a:cs typeface="Arial MT"/>
              </a:rPr>
              <a:t> </a:t>
            </a:r>
            <a:r>
              <a:rPr lang="en-US" sz="1800" spc="45" dirty="0">
                <a:cs typeface="Arial MT"/>
              </a:rPr>
              <a:t>weekend</a:t>
            </a:r>
            <a:r>
              <a:rPr lang="en-US" spc="45" dirty="0">
                <a:cs typeface="Arial MT"/>
              </a:rPr>
              <a:t> </a:t>
            </a:r>
            <a:r>
              <a:rPr lang="en-US" sz="1800" spc="55" dirty="0">
                <a:cs typeface="Arial MT"/>
              </a:rPr>
              <a:t>nights</a:t>
            </a:r>
            <a:r>
              <a:rPr lang="en-US" spc="55" dirty="0">
                <a:cs typeface="Arial MT"/>
              </a:rPr>
              <a:t> </a:t>
            </a:r>
            <a:r>
              <a:rPr lang="en-US" sz="1800" spc="85" dirty="0">
                <a:cs typeface="Arial MT"/>
              </a:rPr>
              <a:t>for</a:t>
            </a:r>
            <a:r>
              <a:rPr lang="en-US" spc="85" dirty="0">
                <a:cs typeface="Arial MT"/>
              </a:rPr>
              <a:t> </a:t>
            </a:r>
            <a:r>
              <a:rPr lang="en-US" sz="1800" spc="45" dirty="0">
                <a:cs typeface="Arial MT"/>
              </a:rPr>
              <a:t>reservations </a:t>
            </a:r>
            <a:r>
              <a:rPr lang="en-US" sz="1800" spc="150" dirty="0">
                <a:cs typeface="Arial MT"/>
              </a:rPr>
              <a:t>that</a:t>
            </a:r>
            <a:r>
              <a:rPr lang="en-US" spc="-20" dirty="0">
                <a:cs typeface="Arial MT"/>
              </a:rPr>
              <a:t> </a:t>
            </a:r>
            <a:r>
              <a:rPr lang="en-US" sz="1800" spc="75" dirty="0">
                <a:cs typeface="Arial MT"/>
              </a:rPr>
              <a:t>include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-10" dirty="0">
                <a:cs typeface="Arial MT"/>
              </a:rPr>
              <a:t>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 an average, reservations with children involve a one-night stay on weekends.</a:t>
            </a:r>
            <a:endParaRPr lang="en-US" sz="1800" spc="-10" dirty="0">
              <a:cs typeface="Arial MT"/>
            </a:endParaRPr>
          </a:p>
          <a:p>
            <a:endParaRPr lang="en-US" sz="1800" dirty="0"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31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092F-1C82-A5C0-5DD4-CD1D738B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Q12. How many reservations were made in each month of the year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7996C6-A8CA-1B01-2BC0-2DFCD2ED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629891"/>
            <a:ext cx="3566469" cy="1905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A2058-18D8-4751-B8DA-A23E1FEFC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512" y="2898250"/>
            <a:ext cx="2637849" cy="3032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CEE9CA-FF45-1540-1F6B-079582004D0B}"/>
              </a:ext>
            </a:extLst>
          </p:cNvPr>
          <p:cNvSpPr txBox="1"/>
          <p:nvPr/>
        </p:nvSpPr>
        <p:spPr>
          <a:xfrm>
            <a:off x="701844" y="2120376"/>
            <a:ext cx="239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A5DF2-F375-DBD8-07F2-4C68A0BC2A14}"/>
              </a:ext>
            </a:extLst>
          </p:cNvPr>
          <p:cNvSpPr txBox="1"/>
          <p:nvPr/>
        </p:nvSpPr>
        <p:spPr>
          <a:xfrm>
            <a:off x="8405419" y="2376637"/>
            <a:ext cx="239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CC167-B50D-D450-E01B-DE8F05F012CA}"/>
              </a:ext>
            </a:extLst>
          </p:cNvPr>
          <p:cNvSpPr txBox="1"/>
          <p:nvPr/>
        </p:nvSpPr>
        <p:spPr>
          <a:xfrm>
            <a:off x="371389" y="4719484"/>
            <a:ext cx="8010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 MT"/>
              </a:rPr>
              <a:t>This</a:t>
            </a:r>
            <a:r>
              <a:rPr lang="en-US" sz="1800" spc="15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query</a:t>
            </a:r>
            <a:r>
              <a:rPr lang="en-US" sz="1800" spc="15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counts</a:t>
            </a:r>
            <a:r>
              <a:rPr lang="en-US" sz="1800" spc="15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the</a:t>
            </a:r>
            <a:r>
              <a:rPr lang="en-US" sz="1800" spc="15" dirty="0">
                <a:cs typeface="Arial MT"/>
              </a:rPr>
              <a:t> </a:t>
            </a:r>
            <a:r>
              <a:rPr lang="en-US" sz="1800" spc="95" dirty="0">
                <a:cs typeface="Arial MT"/>
              </a:rPr>
              <a:t>number</a:t>
            </a:r>
            <a:r>
              <a:rPr lang="en-US" sz="1800" spc="15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of</a:t>
            </a:r>
            <a:r>
              <a:rPr lang="en-US" sz="1800" spc="20" dirty="0">
                <a:cs typeface="Arial MT"/>
              </a:rPr>
              <a:t> </a:t>
            </a:r>
            <a:r>
              <a:rPr lang="en-US" sz="1800" spc="55" dirty="0">
                <a:cs typeface="Arial MT"/>
              </a:rPr>
              <a:t>reservations</a:t>
            </a:r>
            <a:r>
              <a:rPr lang="en-US" sz="1800" spc="15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for</a:t>
            </a:r>
            <a:r>
              <a:rPr lang="en-US" sz="1800" spc="15" dirty="0">
                <a:cs typeface="Arial MT"/>
              </a:rPr>
              <a:t> </a:t>
            </a:r>
            <a:r>
              <a:rPr lang="en-US" sz="1800" spc="50" dirty="0">
                <a:cs typeface="Arial MT"/>
              </a:rPr>
              <a:t>each</a:t>
            </a:r>
            <a:r>
              <a:rPr lang="en-US" sz="1800" spc="15" dirty="0">
                <a:cs typeface="Arial MT"/>
              </a:rPr>
              <a:t> </a:t>
            </a:r>
            <a:r>
              <a:rPr lang="en-US" sz="1800" spc="135" dirty="0">
                <a:cs typeface="Arial MT"/>
              </a:rPr>
              <a:t>month</a:t>
            </a:r>
            <a:r>
              <a:rPr lang="en-US" sz="1800" spc="15" dirty="0">
                <a:cs typeface="Arial MT"/>
              </a:rPr>
              <a:t> </a:t>
            </a:r>
            <a:r>
              <a:rPr lang="en-US" sz="1800" spc="175" dirty="0">
                <a:cs typeface="Arial MT"/>
              </a:rPr>
              <a:t>by</a:t>
            </a:r>
            <a:r>
              <a:rPr lang="en-US" sz="1800" spc="15" dirty="0">
                <a:cs typeface="Arial MT"/>
              </a:rPr>
              <a:t> </a:t>
            </a:r>
            <a:r>
              <a:rPr lang="en-US" sz="1800" spc="85" dirty="0">
                <a:cs typeface="Arial MT"/>
              </a:rPr>
              <a:t>converting</a:t>
            </a:r>
            <a:r>
              <a:rPr lang="en-US" sz="1800" spc="20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the </a:t>
            </a:r>
            <a:r>
              <a:rPr lang="en-US" sz="1800" dirty="0">
                <a:cs typeface="Arial MT"/>
              </a:rPr>
              <a:t>arrival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120" dirty="0">
                <a:cs typeface="Arial MT"/>
              </a:rPr>
              <a:t>date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200" dirty="0">
                <a:cs typeface="Arial MT"/>
              </a:rPr>
              <a:t>to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50" dirty="0">
                <a:cs typeface="Arial MT"/>
              </a:rPr>
              <a:t>year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65" dirty="0">
                <a:cs typeface="Arial MT"/>
              </a:rPr>
              <a:t>and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135" dirty="0">
                <a:cs typeface="Arial MT"/>
              </a:rPr>
              <a:t>month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65" dirty="0">
                <a:cs typeface="Arial MT"/>
              </a:rPr>
              <a:t>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October stands out as the peak reservation month (103 total reservations)followed by June and September . In contrast, January records the lowest number of reservations (11 total reservations), indicating a quieter period.</a:t>
            </a:r>
            <a:endParaRPr lang="en-US" sz="1800" dirty="0"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1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E4AF-E57F-F8B1-8630-E3275B72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801149"/>
            <a:ext cx="10571998" cy="970450"/>
          </a:xfrm>
        </p:spPr>
        <p:txBody>
          <a:bodyPr/>
          <a:lstStyle/>
          <a:p>
            <a:r>
              <a:rPr lang="en-IN" sz="3600" dirty="0"/>
              <a:t>Q13. What is the average number of  nights (both weekend and weekday)  spent by guests for each room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DB6B3-A218-C8C8-10D4-A101DBAB6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4" y="2866726"/>
            <a:ext cx="4519052" cy="1943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8BA480-EC5C-8C79-E423-E35F0A394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215" y="2866726"/>
            <a:ext cx="2806071" cy="2459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3D7752-E269-0988-5BDD-5E1E01593205}"/>
              </a:ext>
            </a:extLst>
          </p:cNvPr>
          <p:cNvSpPr txBox="1"/>
          <p:nvPr/>
        </p:nvSpPr>
        <p:spPr>
          <a:xfrm>
            <a:off x="801288" y="2312728"/>
            <a:ext cx="246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A0652-42E4-EBE2-2DBF-BDFA8D952C99}"/>
              </a:ext>
            </a:extLst>
          </p:cNvPr>
          <p:cNvSpPr txBox="1"/>
          <p:nvPr/>
        </p:nvSpPr>
        <p:spPr>
          <a:xfrm>
            <a:off x="8433033" y="2312728"/>
            <a:ext cx="246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OUTPUT: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E7411-E386-F483-5A6F-3AD34960A32E}"/>
              </a:ext>
            </a:extLst>
          </p:cNvPr>
          <p:cNvSpPr txBox="1"/>
          <p:nvPr/>
        </p:nvSpPr>
        <p:spPr>
          <a:xfrm>
            <a:off x="496802" y="5166457"/>
            <a:ext cx="8149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 MT"/>
              </a:rPr>
              <a:t>This</a:t>
            </a:r>
            <a:r>
              <a:rPr lang="en-US" sz="1800" spc="365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query</a:t>
            </a:r>
            <a:r>
              <a:rPr lang="en-US" sz="1800" spc="380" dirty="0">
                <a:cs typeface="Arial MT"/>
              </a:rPr>
              <a:t> </a:t>
            </a:r>
            <a:r>
              <a:rPr lang="en-US" sz="1800" spc="60" dirty="0">
                <a:cs typeface="Arial MT"/>
              </a:rPr>
              <a:t>calculates</a:t>
            </a:r>
            <a:r>
              <a:rPr lang="en-US" sz="1800" spc="375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the</a:t>
            </a:r>
            <a:r>
              <a:rPr lang="en-US" sz="1800" spc="38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average</a:t>
            </a:r>
            <a:r>
              <a:rPr lang="en-US" sz="1800" spc="375" dirty="0">
                <a:cs typeface="Arial MT"/>
              </a:rPr>
              <a:t> </a:t>
            </a:r>
            <a:r>
              <a:rPr lang="en-US" sz="1800" spc="95" dirty="0">
                <a:cs typeface="Arial MT"/>
              </a:rPr>
              <a:t>number</a:t>
            </a:r>
            <a:r>
              <a:rPr lang="en-US" sz="1800" spc="380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of</a:t>
            </a:r>
            <a:r>
              <a:rPr lang="en-US" sz="1800" spc="375" dirty="0">
                <a:cs typeface="Arial MT"/>
              </a:rPr>
              <a:t> </a:t>
            </a:r>
            <a:r>
              <a:rPr lang="en-US" sz="1800" spc="65" dirty="0">
                <a:cs typeface="Arial MT"/>
              </a:rPr>
              <a:t>nights</a:t>
            </a:r>
            <a:r>
              <a:rPr lang="en-US" sz="1800" spc="380" dirty="0">
                <a:cs typeface="Arial MT"/>
              </a:rPr>
              <a:t> </a:t>
            </a:r>
            <a:r>
              <a:rPr lang="en-US" sz="1800" spc="114" dirty="0">
                <a:cs typeface="Arial MT"/>
              </a:rPr>
              <a:t>spent</a:t>
            </a:r>
            <a:r>
              <a:rPr lang="en-US" sz="1800" spc="375" dirty="0">
                <a:cs typeface="Arial MT"/>
              </a:rPr>
              <a:t> </a:t>
            </a:r>
            <a:r>
              <a:rPr lang="en-US" sz="1800" spc="175" dirty="0">
                <a:cs typeface="Arial MT"/>
              </a:rPr>
              <a:t>by</a:t>
            </a:r>
            <a:r>
              <a:rPr lang="en-US" sz="1800" spc="380" dirty="0">
                <a:cs typeface="Arial MT"/>
              </a:rPr>
              <a:t> </a:t>
            </a:r>
            <a:r>
              <a:rPr lang="en-US" sz="1800" spc="55" dirty="0">
                <a:cs typeface="Arial MT"/>
              </a:rPr>
              <a:t>guests</a:t>
            </a:r>
            <a:r>
              <a:rPr lang="en-US" sz="1800" spc="375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for</a:t>
            </a:r>
            <a:r>
              <a:rPr lang="en-US" sz="1800" spc="380" dirty="0">
                <a:cs typeface="Arial MT"/>
              </a:rPr>
              <a:t> </a:t>
            </a:r>
            <a:r>
              <a:rPr lang="en-US" sz="1800" spc="30" dirty="0">
                <a:cs typeface="Arial MT"/>
              </a:rPr>
              <a:t>each </a:t>
            </a:r>
            <a:r>
              <a:rPr lang="en-US" sz="1800" spc="110" dirty="0">
                <a:cs typeface="Arial MT"/>
              </a:rPr>
              <a:t>room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80" dirty="0">
                <a:cs typeface="Arial MT"/>
              </a:rPr>
              <a:t>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Guests staying in Room Type 4 tend to spend the most nights on average (3.80), while those in Room Type 5 have the lowest average stay duration (2.50).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4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617E-EAE8-686C-F462-77C65500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791317"/>
            <a:ext cx="10571998" cy="970450"/>
          </a:xfrm>
        </p:spPr>
        <p:txBody>
          <a:bodyPr/>
          <a:lstStyle/>
          <a:p>
            <a:r>
              <a:rPr lang="en-IN" sz="3600" dirty="0"/>
              <a:t>Q14. For reservations involving children, what is the most common room type, and what is the average price for that room type 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308B61-DE18-994B-AD83-555E6898B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8" y="2649688"/>
            <a:ext cx="4922947" cy="2568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49154F-89BD-FFB3-759C-09AB72762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23" y="2665529"/>
            <a:ext cx="4207600" cy="1526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1A834-87C1-0A05-9AF9-C724C7F3BCF1}"/>
              </a:ext>
            </a:extLst>
          </p:cNvPr>
          <p:cNvSpPr txBox="1"/>
          <p:nvPr/>
        </p:nvSpPr>
        <p:spPr>
          <a:xfrm>
            <a:off x="724178" y="2143432"/>
            <a:ext cx="201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2E04D-EBE9-D4EF-4C77-D33C858738BE}"/>
              </a:ext>
            </a:extLst>
          </p:cNvPr>
          <p:cNvSpPr txBox="1"/>
          <p:nvPr/>
        </p:nvSpPr>
        <p:spPr>
          <a:xfrm>
            <a:off x="7287211" y="2079522"/>
            <a:ext cx="201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CAFB9-5614-04D0-2EC8-AD69E075F89C}"/>
              </a:ext>
            </a:extLst>
          </p:cNvPr>
          <p:cNvSpPr txBox="1"/>
          <p:nvPr/>
        </p:nvSpPr>
        <p:spPr>
          <a:xfrm>
            <a:off x="724178" y="5535561"/>
            <a:ext cx="10852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 MT"/>
              </a:rPr>
              <a:t>This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query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85" dirty="0">
                <a:cs typeface="Arial MT"/>
              </a:rPr>
              <a:t>identifies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the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45" dirty="0">
                <a:cs typeface="Arial MT"/>
              </a:rPr>
              <a:t>most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30" dirty="0">
                <a:cs typeface="Arial MT"/>
              </a:rPr>
              <a:t>common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room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70" dirty="0">
                <a:cs typeface="Arial MT"/>
              </a:rPr>
              <a:t>type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for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55" dirty="0">
                <a:cs typeface="Arial MT"/>
              </a:rPr>
              <a:t>reservations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14" dirty="0">
                <a:cs typeface="Arial MT"/>
              </a:rPr>
              <a:t>with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65" dirty="0">
                <a:cs typeface="Arial MT"/>
              </a:rPr>
              <a:t>children and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60" dirty="0">
                <a:cs typeface="Arial MT"/>
              </a:rPr>
              <a:t>calculates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the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average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05" dirty="0">
                <a:cs typeface="Arial MT"/>
              </a:rPr>
              <a:t>price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for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50" dirty="0">
                <a:cs typeface="Arial MT"/>
              </a:rPr>
              <a:t>that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room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80" dirty="0">
                <a:cs typeface="Arial MT"/>
              </a:rPr>
              <a:t>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reservations involving children, Room Type 1 is the preferred choice, with an average room price of 123.12.</a:t>
            </a:r>
            <a:endParaRPr lang="en-US" sz="1800" dirty="0"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78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C82B-1A5D-2E6A-6BD3-77619DE3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Q15. Find the market segment type that generates the highest average price per room.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000A2F-CAB4-37AB-984B-54882C565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8" y="2943127"/>
            <a:ext cx="5029636" cy="1920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AFD265-BAEC-35A0-741B-7A566011C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16" y="2947464"/>
            <a:ext cx="2796782" cy="955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8F067-D337-C848-4A08-74435122D28E}"/>
              </a:ext>
            </a:extLst>
          </p:cNvPr>
          <p:cNvSpPr txBox="1"/>
          <p:nvPr/>
        </p:nvSpPr>
        <p:spPr>
          <a:xfrm>
            <a:off x="602008" y="2290916"/>
            <a:ext cx="232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5D688-2D55-12CB-F2CF-5B69BDB10CD5}"/>
              </a:ext>
            </a:extLst>
          </p:cNvPr>
          <p:cNvSpPr txBox="1"/>
          <p:nvPr/>
        </p:nvSpPr>
        <p:spPr>
          <a:xfrm>
            <a:off x="8502227" y="2258650"/>
            <a:ext cx="232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C3AF4-1ED0-E550-C9DD-530D38B6837D}"/>
              </a:ext>
            </a:extLst>
          </p:cNvPr>
          <p:cNvSpPr txBox="1"/>
          <p:nvPr/>
        </p:nvSpPr>
        <p:spPr>
          <a:xfrm>
            <a:off x="602008" y="5309419"/>
            <a:ext cx="10779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-20" dirty="0">
                <a:cs typeface="Arial MT"/>
              </a:rPr>
              <a:t>This</a:t>
            </a:r>
            <a:r>
              <a:rPr lang="en-US" spc="-20" dirty="0">
                <a:cs typeface="Arial MT"/>
              </a:rPr>
              <a:t> </a:t>
            </a:r>
            <a:r>
              <a:rPr lang="en-US" sz="1800" spc="80" dirty="0">
                <a:cs typeface="Arial MT"/>
              </a:rPr>
              <a:t>query</a:t>
            </a:r>
            <a:r>
              <a:rPr lang="en-US" spc="80" dirty="0">
                <a:cs typeface="Arial MT"/>
              </a:rPr>
              <a:t> </a:t>
            </a:r>
            <a:r>
              <a:rPr lang="en-US" sz="1800" spc="75" dirty="0">
                <a:cs typeface="Arial MT"/>
              </a:rPr>
              <a:t>identifies</a:t>
            </a:r>
            <a:r>
              <a:rPr lang="en-US" spc="75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the</a:t>
            </a:r>
            <a:r>
              <a:rPr lang="en-US" spc="100" dirty="0">
                <a:cs typeface="Arial MT"/>
              </a:rPr>
              <a:t> </a:t>
            </a:r>
            <a:r>
              <a:rPr lang="en-US" sz="1800" spc="80" dirty="0">
                <a:cs typeface="Arial MT"/>
              </a:rPr>
              <a:t>market</a:t>
            </a:r>
            <a:r>
              <a:rPr lang="en-US" spc="80" dirty="0">
                <a:cs typeface="Arial MT"/>
              </a:rPr>
              <a:t> </a:t>
            </a:r>
            <a:r>
              <a:rPr lang="en-US" sz="1800" spc="70" dirty="0">
                <a:cs typeface="Arial MT"/>
              </a:rPr>
              <a:t>segment</a:t>
            </a:r>
            <a:r>
              <a:rPr lang="en-US" spc="70" dirty="0">
                <a:cs typeface="Arial MT"/>
              </a:rPr>
              <a:t> </a:t>
            </a:r>
            <a:r>
              <a:rPr lang="en-US" sz="1800" spc="130" dirty="0">
                <a:cs typeface="Arial MT"/>
              </a:rPr>
              <a:t>that</a:t>
            </a:r>
            <a:r>
              <a:rPr lang="en-US" spc="130" dirty="0">
                <a:cs typeface="Arial MT"/>
              </a:rPr>
              <a:t> </a:t>
            </a:r>
            <a:r>
              <a:rPr lang="en-US" sz="1800" spc="35" dirty="0">
                <a:cs typeface="Arial MT"/>
              </a:rPr>
              <a:t>generates</a:t>
            </a:r>
            <a:r>
              <a:rPr lang="en-US" spc="35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the</a:t>
            </a:r>
            <a:r>
              <a:rPr lang="en-US" spc="100" dirty="0">
                <a:cs typeface="Arial MT"/>
              </a:rPr>
              <a:t> </a:t>
            </a:r>
            <a:r>
              <a:rPr lang="en-US" sz="1800" spc="50" dirty="0">
                <a:cs typeface="Arial MT"/>
              </a:rPr>
              <a:t>highest</a:t>
            </a:r>
            <a:r>
              <a:rPr lang="en-US" spc="50" dirty="0">
                <a:cs typeface="Arial MT"/>
              </a:rPr>
              <a:t> </a:t>
            </a:r>
            <a:r>
              <a:rPr lang="en-US" sz="1800" spc="-10" dirty="0">
                <a:cs typeface="Arial MT"/>
              </a:rPr>
              <a:t>average </a:t>
            </a:r>
            <a:r>
              <a:rPr lang="en-US" sz="1800" spc="105" dirty="0">
                <a:cs typeface="Arial MT"/>
              </a:rPr>
              <a:t>price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per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-20" dirty="0">
                <a:cs typeface="Arial MT"/>
              </a:rPr>
              <a:t>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Online bookings generate the highest average room price, reaching 112.46</a:t>
            </a:r>
            <a:endParaRPr lang="en-US" sz="1800" dirty="0"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3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384E-BC37-C16D-667E-0FDD2F0D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ABA0-EBA1-28FC-6F3F-B0C5E1C7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48429"/>
            <a:ext cx="10554574" cy="363651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</a:rPr>
              <a:t>The most popular meal plan is identified, showing guest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</a:rPr>
              <a:t>Average price per room for reservations with children helps understand family booking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</a:rPr>
              <a:t>The most commonly booked room type aids in inventory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</a:rPr>
              <a:t>Analyzing weekend reservations provides insights into peak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</a:rPr>
              <a:t>Understanding lead times helps in anticipating booking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</a:rPr>
              <a:t>Market segment analysis reveals which segments are most lucrative.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11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AE3F-2E31-276C-C960-68AE87CF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F2CF-3C2E-4363-62D3-1C7D604E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200" spc="325" dirty="0"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sz="3200" spc="325" dirty="0">
                <a:latin typeface="Cambria"/>
                <a:cs typeface="Cambria"/>
              </a:rPr>
              <a:t>The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225" dirty="0">
                <a:latin typeface="Cambria"/>
                <a:cs typeface="Cambria"/>
              </a:rPr>
              <a:t>hotel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215" dirty="0">
                <a:latin typeface="Cambria"/>
                <a:cs typeface="Cambria"/>
              </a:rPr>
              <a:t>industry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245" dirty="0">
                <a:latin typeface="Cambria"/>
                <a:cs typeface="Cambria"/>
              </a:rPr>
              <a:t>uses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170" dirty="0">
                <a:latin typeface="Cambria"/>
                <a:cs typeface="Cambria"/>
              </a:rPr>
              <a:t>data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165" dirty="0">
                <a:latin typeface="Cambria"/>
                <a:cs typeface="Cambria"/>
              </a:rPr>
              <a:t>to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315" dirty="0">
                <a:latin typeface="Cambria"/>
                <a:cs typeface="Cambria"/>
              </a:rPr>
              <a:t>make </a:t>
            </a:r>
            <a:r>
              <a:rPr lang="en-US" sz="3200" spc="260" dirty="0">
                <a:latin typeface="Cambria"/>
                <a:cs typeface="Cambria"/>
              </a:rPr>
              <a:t>informed</a:t>
            </a:r>
            <a:r>
              <a:rPr lang="en-US" sz="3200" spc="5" dirty="0">
                <a:latin typeface="Cambria"/>
                <a:cs typeface="Cambria"/>
              </a:rPr>
              <a:t> </a:t>
            </a:r>
            <a:r>
              <a:rPr lang="en-US" sz="3200" spc="220" dirty="0">
                <a:latin typeface="Cambria"/>
                <a:cs typeface="Cambria"/>
              </a:rPr>
              <a:t>decisions</a:t>
            </a:r>
            <a:r>
              <a:rPr lang="en-US" sz="3200" spc="10" dirty="0">
                <a:latin typeface="Cambria"/>
                <a:cs typeface="Cambria"/>
              </a:rPr>
              <a:t> </a:t>
            </a:r>
            <a:r>
              <a:rPr lang="en-US" sz="3200" spc="250" dirty="0">
                <a:latin typeface="Cambria"/>
                <a:cs typeface="Cambria"/>
              </a:rPr>
              <a:t>and</a:t>
            </a:r>
            <a:r>
              <a:rPr lang="en-US" sz="3200" spc="10" dirty="0">
                <a:latin typeface="Cambria"/>
                <a:cs typeface="Cambria"/>
              </a:rPr>
              <a:t> </a:t>
            </a:r>
            <a:r>
              <a:rPr lang="en-US" sz="3200" spc="310" dirty="0">
                <a:latin typeface="Cambria"/>
                <a:cs typeface="Cambria"/>
              </a:rPr>
              <a:t>enhance</a:t>
            </a:r>
            <a:r>
              <a:rPr lang="en-US" sz="3200" spc="10" dirty="0">
                <a:latin typeface="Cambria"/>
                <a:cs typeface="Cambria"/>
              </a:rPr>
              <a:t> </a:t>
            </a:r>
            <a:r>
              <a:rPr lang="en-US" sz="3200" spc="225" dirty="0">
                <a:latin typeface="Cambria"/>
                <a:cs typeface="Cambria"/>
              </a:rPr>
              <a:t>the </a:t>
            </a:r>
            <a:r>
              <a:rPr lang="en-US" sz="3200" spc="245" dirty="0">
                <a:latin typeface="Cambria"/>
                <a:cs typeface="Cambria"/>
              </a:rPr>
              <a:t>guest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225" dirty="0">
                <a:latin typeface="Cambria"/>
                <a:cs typeface="Cambria"/>
              </a:rPr>
              <a:t>experience.</a:t>
            </a:r>
            <a:r>
              <a:rPr lang="en-US" sz="3200" spc="5" dirty="0">
                <a:latin typeface="Cambria"/>
                <a:cs typeface="Cambria"/>
              </a:rPr>
              <a:t> </a:t>
            </a:r>
            <a:r>
              <a:rPr lang="en-US" sz="3200" spc="250" dirty="0">
                <a:latin typeface="Cambria"/>
                <a:cs typeface="Cambria"/>
              </a:rPr>
              <a:t>This</a:t>
            </a:r>
            <a:r>
              <a:rPr lang="en-US" sz="3200" spc="5" dirty="0">
                <a:latin typeface="Cambria"/>
                <a:cs typeface="Cambria"/>
              </a:rPr>
              <a:t> </a:t>
            </a:r>
            <a:r>
              <a:rPr lang="en-US" sz="3200" spc="200" dirty="0">
                <a:latin typeface="Cambria"/>
                <a:cs typeface="Cambria"/>
              </a:rPr>
              <a:t>project</a:t>
            </a:r>
            <a:r>
              <a:rPr lang="en-US" sz="3200" spc="5" dirty="0">
                <a:latin typeface="Cambria"/>
                <a:cs typeface="Cambria"/>
              </a:rPr>
              <a:t> </a:t>
            </a:r>
            <a:r>
              <a:rPr lang="en-US" sz="3200" spc="180" dirty="0">
                <a:latin typeface="Cambria"/>
                <a:cs typeface="Cambria"/>
              </a:rPr>
              <a:t>involves </a:t>
            </a:r>
            <a:r>
              <a:rPr lang="en-US" sz="3200" spc="225" dirty="0">
                <a:latin typeface="Cambria"/>
                <a:cs typeface="Cambria"/>
              </a:rPr>
              <a:t>working</a:t>
            </a:r>
            <a:r>
              <a:rPr lang="en-US" sz="3200" spc="10" dirty="0">
                <a:latin typeface="Cambria"/>
                <a:cs typeface="Cambria"/>
              </a:rPr>
              <a:t> </a:t>
            </a:r>
            <a:r>
              <a:rPr lang="en-US" sz="3200" spc="165" dirty="0">
                <a:latin typeface="Cambria"/>
                <a:cs typeface="Cambria"/>
              </a:rPr>
              <a:t>with</a:t>
            </a:r>
            <a:r>
              <a:rPr lang="en-US" sz="3200" spc="15" dirty="0">
                <a:latin typeface="Cambria"/>
                <a:cs typeface="Cambria"/>
              </a:rPr>
              <a:t> </a:t>
            </a:r>
            <a:r>
              <a:rPr lang="en-US" sz="3200" spc="185" dirty="0">
                <a:latin typeface="Cambria"/>
                <a:cs typeface="Cambria"/>
              </a:rPr>
              <a:t>a</a:t>
            </a:r>
            <a:r>
              <a:rPr lang="en-US" sz="3200" spc="15" dirty="0">
                <a:latin typeface="Cambria"/>
                <a:cs typeface="Cambria"/>
              </a:rPr>
              <a:t> </a:t>
            </a:r>
            <a:r>
              <a:rPr lang="en-US" sz="3200" spc="225" dirty="0">
                <a:latin typeface="Cambria"/>
                <a:cs typeface="Cambria"/>
              </a:rPr>
              <a:t>hotel</a:t>
            </a:r>
            <a:r>
              <a:rPr lang="en-US" sz="3200" spc="10" dirty="0">
                <a:latin typeface="Cambria"/>
                <a:cs typeface="Cambria"/>
              </a:rPr>
              <a:t> </a:t>
            </a:r>
            <a:r>
              <a:rPr lang="en-US" sz="3200" spc="195" dirty="0">
                <a:latin typeface="Cambria"/>
                <a:cs typeface="Cambria"/>
              </a:rPr>
              <a:t>reservation</a:t>
            </a:r>
            <a:r>
              <a:rPr lang="en-US" sz="3200" spc="15" dirty="0">
                <a:latin typeface="Cambria"/>
                <a:cs typeface="Cambria"/>
              </a:rPr>
              <a:t> </a:t>
            </a:r>
            <a:r>
              <a:rPr lang="en-US" sz="3200" spc="165" dirty="0">
                <a:latin typeface="Cambria"/>
                <a:cs typeface="Cambria"/>
              </a:rPr>
              <a:t>dataset to</a:t>
            </a:r>
            <a:r>
              <a:rPr lang="en-US" sz="3200" spc="-5" dirty="0">
                <a:latin typeface="Cambria"/>
                <a:cs typeface="Cambria"/>
              </a:rPr>
              <a:t> </a:t>
            </a:r>
            <a:r>
              <a:rPr lang="en-US" sz="3200" spc="240" dirty="0">
                <a:latin typeface="Cambria"/>
                <a:cs typeface="Cambria"/>
              </a:rPr>
              <a:t>understand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245" dirty="0">
                <a:latin typeface="Cambria"/>
                <a:cs typeface="Cambria"/>
              </a:rPr>
              <a:t>guest</a:t>
            </a:r>
            <a:r>
              <a:rPr lang="en-US" sz="3200" spc="-5" dirty="0">
                <a:latin typeface="Cambria"/>
                <a:cs typeface="Cambria"/>
              </a:rPr>
              <a:t> </a:t>
            </a:r>
            <a:r>
              <a:rPr lang="en-US" sz="3200" spc="235" dirty="0">
                <a:latin typeface="Cambria"/>
                <a:cs typeface="Cambria"/>
              </a:rPr>
              <a:t>preferences, </a:t>
            </a:r>
            <a:r>
              <a:rPr lang="en-US" sz="3200" spc="250" dirty="0">
                <a:latin typeface="Cambria"/>
                <a:cs typeface="Cambria"/>
              </a:rPr>
              <a:t>booking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220" dirty="0">
                <a:latin typeface="Cambria"/>
                <a:cs typeface="Cambria"/>
              </a:rPr>
              <a:t>trends,</a:t>
            </a:r>
            <a:r>
              <a:rPr lang="en-US" sz="3200" spc="5" dirty="0">
                <a:latin typeface="Cambria"/>
                <a:cs typeface="Cambria"/>
              </a:rPr>
              <a:t> </a:t>
            </a:r>
            <a:r>
              <a:rPr lang="en-US" sz="3200" spc="250" dirty="0">
                <a:latin typeface="Cambria"/>
                <a:cs typeface="Cambria"/>
              </a:rPr>
              <a:t>and</a:t>
            </a:r>
            <a:r>
              <a:rPr lang="en-US" sz="3200" spc="5" dirty="0">
                <a:latin typeface="Cambria"/>
                <a:cs typeface="Cambria"/>
              </a:rPr>
              <a:t> </a:t>
            </a:r>
            <a:r>
              <a:rPr lang="en-US" sz="3200" spc="225" dirty="0">
                <a:latin typeface="Cambria"/>
                <a:cs typeface="Cambria"/>
              </a:rPr>
              <a:t>other</a:t>
            </a:r>
            <a:r>
              <a:rPr lang="en-US" sz="3200" spc="5" dirty="0">
                <a:latin typeface="Cambria"/>
                <a:cs typeface="Cambria"/>
              </a:rPr>
              <a:t> </a:t>
            </a:r>
            <a:r>
              <a:rPr lang="en-US" sz="3200" spc="185" dirty="0">
                <a:latin typeface="Cambria"/>
                <a:cs typeface="Cambria"/>
              </a:rPr>
              <a:t>operational </a:t>
            </a:r>
            <a:r>
              <a:rPr lang="en-US" sz="3200" spc="180" dirty="0">
                <a:latin typeface="Cambria"/>
                <a:cs typeface="Cambria"/>
              </a:rPr>
              <a:t>factors.</a:t>
            </a:r>
            <a:r>
              <a:rPr lang="en-US" sz="3200" spc="-5" dirty="0">
                <a:latin typeface="Cambria"/>
                <a:cs typeface="Cambria"/>
              </a:rPr>
              <a:t> </a:t>
            </a:r>
            <a:r>
              <a:rPr lang="en-US" sz="3200" spc="345" dirty="0">
                <a:latin typeface="Cambria"/>
                <a:cs typeface="Cambria"/>
              </a:rPr>
              <a:t>SQL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135" dirty="0">
                <a:latin typeface="Cambria"/>
                <a:cs typeface="Cambria"/>
              </a:rPr>
              <a:t>will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240" dirty="0">
                <a:latin typeface="Cambria"/>
                <a:cs typeface="Cambria"/>
              </a:rPr>
              <a:t>be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254" dirty="0">
                <a:latin typeface="Cambria"/>
                <a:cs typeface="Cambria"/>
              </a:rPr>
              <a:t>used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165" dirty="0">
                <a:latin typeface="Cambria"/>
                <a:cs typeface="Cambria"/>
              </a:rPr>
              <a:t>to</a:t>
            </a:r>
            <a:r>
              <a:rPr lang="en-US" sz="3200" spc="-5" dirty="0">
                <a:latin typeface="Cambria"/>
                <a:cs typeface="Cambria"/>
              </a:rPr>
              <a:t> </a:t>
            </a:r>
            <a:r>
              <a:rPr lang="en-US" sz="3200" spc="229" dirty="0">
                <a:latin typeface="Cambria"/>
                <a:cs typeface="Cambria"/>
              </a:rPr>
              <a:t>query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225" dirty="0">
                <a:latin typeface="Cambria"/>
                <a:cs typeface="Cambria"/>
              </a:rPr>
              <a:t>and </a:t>
            </a:r>
            <a:r>
              <a:rPr lang="en-US" sz="3200" spc="195" dirty="0">
                <a:latin typeface="Cambria"/>
                <a:cs typeface="Cambria"/>
              </a:rPr>
              <a:t>analyze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250" dirty="0">
                <a:latin typeface="Cambria"/>
                <a:cs typeface="Cambria"/>
              </a:rPr>
              <a:t>the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170" dirty="0">
                <a:latin typeface="Cambria"/>
                <a:cs typeface="Cambria"/>
              </a:rPr>
              <a:t>data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165" dirty="0">
                <a:latin typeface="Cambria"/>
                <a:cs typeface="Cambria"/>
              </a:rPr>
              <a:t>to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204" dirty="0">
                <a:latin typeface="Cambria"/>
                <a:cs typeface="Cambria"/>
              </a:rPr>
              <a:t>answer</a:t>
            </a:r>
            <a:r>
              <a:rPr lang="en-US" sz="3200" dirty="0">
                <a:latin typeface="Cambria"/>
                <a:cs typeface="Cambria"/>
              </a:rPr>
              <a:t> </a:t>
            </a:r>
            <a:r>
              <a:rPr lang="en-US" sz="3200" spc="210" dirty="0">
                <a:latin typeface="Cambria"/>
                <a:cs typeface="Cambria"/>
              </a:rPr>
              <a:t>specific </a:t>
            </a:r>
            <a:r>
              <a:rPr lang="en-US" sz="3200" spc="185" dirty="0">
                <a:latin typeface="Cambria"/>
                <a:cs typeface="Cambria"/>
              </a:rPr>
              <a:t>questions.</a:t>
            </a:r>
            <a:endParaRPr lang="en-US" sz="3200" dirty="0">
              <a:latin typeface="Cambria"/>
              <a:cs typeface="Cambria"/>
            </a:endParaRP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885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FF62-B65C-9FFB-38AC-02B90251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BE7A8-4A3A-0826-4500-6B0406BAE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05745"/>
            <a:ext cx="10554574" cy="36365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200" dirty="0"/>
              <a:t>Implement targeted promotions for Room Type 1 to capitalize on its popularity.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200" dirty="0"/>
              <a:t> Tailor marketing strategies to attract online bookings, the most prevalent segment.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200" dirty="0"/>
              <a:t> Explore partnerships or promotions to boost reservations during quieter months like January.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200" dirty="0"/>
              <a:t> Enhance confirmation and booking processes to maintain the high success rate of reservations.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200" dirty="0"/>
              <a:t>Focus on enhancing services and promotions during weekdays to meet the strong demand for reservations on weekday nights (656), creating an opportunity to attract a larger number of guests.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7200" dirty="0"/>
              <a:t>Continue monitoring and adapting strategies based on changing guest preferences and market trends. </a:t>
            </a:r>
            <a:endParaRPr lang="en-IN" sz="7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5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C0C1-5279-203E-C472-7E11394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Thank You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B671-5064-50B7-8725-61F0BCBE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/>
              <a:t>For watching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0356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3237-56A5-F653-F9EE-AA32527D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Dataset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F7445-2149-271C-DE10-4FA83AB1B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16" y="2359742"/>
            <a:ext cx="8697794" cy="4227871"/>
          </a:xfrm>
        </p:spPr>
      </p:pic>
    </p:spTree>
    <p:extLst>
      <p:ext uri="{BB962C8B-B14F-4D97-AF65-F5344CB8AC3E}">
        <p14:creationId xmlns:p14="http://schemas.microsoft.com/office/powerpoint/2010/main" val="22806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F484-6A9E-34F4-0E6D-35F6B156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Questions and SQL Queries</a:t>
            </a:r>
            <a:br>
              <a:rPr lang="en-IN" dirty="0"/>
            </a:br>
            <a:r>
              <a:rPr lang="en-IN" sz="2800" dirty="0"/>
              <a:t>Q1. What is the total number of reservations in the dataset 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161C94-3C11-015A-6145-7C49B452D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250057"/>
            <a:ext cx="3581710" cy="952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6A83A4-126A-C481-A2AB-5BCACB8EE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06" y="3250057"/>
            <a:ext cx="2323692" cy="1076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C507F5-9A9C-271F-98D0-992425F94EA0}"/>
              </a:ext>
            </a:extLst>
          </p:cNvPr>
          <p:cNvSpPr txBox="1"/>
          <p:nvPr/>
        </p:nvSpPr>
        <p:spPr>
          <a:xfrm>
            <a:off x="810000" y="2652563"/>
            <a:ext cx="232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52CE8-0B1E-F874-CC1D-325B0FA582BB}"/>
              </a:ext>
            </a:extLst>
          </p:cNvPr>
          <p:cNvSpPr txBox="1"/>
          <p:nvPr/>
        </p:nvSpPr>
        <p:spPr>
          <a:xfrm>
            <a:off x="9055508" y="2644363"/>
            <a:ext cx="232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18DA-C01D-E742-8D62-CA3D1896462D}"/>
              </a:ext>
            </a:extLst>
          </p:cNvPr>
          <p:cNvSpPr txBox="1"/>
          <p:nvPr/>
        </p:nvSpPr>
        <p:spPr>
          <a:xfrm>
            <a:off x="809999" y="4817806"/>
            <a:ext cx="10571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 MT"/>
              </a:rPr>
              <a:t>This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query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counts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all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95" dirty="0">
                <a:cs typeface="Arial MT"/>
              </a:rPr>
              <a:t>records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in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the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05" dirty="0">
                <a:cs typeface="Arial MT"/>
              </a:rPr>
              <a:t>dataset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200" dirty="0">
                <a:cs typeface="Arial MT"/>
              </a:rPr>
              <a:t>to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find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the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130" dirty="0">
                <a:cs typeface="Arial MT"/>
              </a:rPr>
              <a:t>total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95" dirty="0">
                <a:cs typeface="Arial MT"/>
              </a:rPr>
              <a:t>number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of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-10" dirty="0">
                <a:cs typeface="Arial MT"/>
              </a:rPr>
              <a:t>reservations.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>
                <a:cs typeface="Arial MT"/>
              </a:rPr>
              <a:t>There are total 700 reservations in the dataset.</a:t>
            </a:r>
            <a:endParaRPr lang="en-US" sz="1800" dirty="0">
              <a:cs typeface="Arial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8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A224-1673-BF3D-0654-751D8B1D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Q2. Which meal plan is most popular among guests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8356D9-DAF6-7F29-81C5-E558BD1F0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9" y="2983575"/>
            <a:ext cx="5342083" cy="1623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0AD70C-5B44-9398-1D24-9818AAB3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09" y="2983575"/>
            <a:ext cx="3410852" cy="1893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113AAF-E5DA-C700-D574-F78D00F9AE64}"/>
              </a:ext>
            </a:extLst>
          </p:cNvPr>
          <p:cNvSpPr txBox="1"/>
          <p:nvPr/>
        </p:nvSpPr>
        <p:spPr>
          <a:xfrm>
            <a:off x="553939" y="5242501"/>
            <a:ext cx="11084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 MT"/>
              </a:rPr>
              <a:t>This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query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65" dirty="0">
                <a:cs typeface="Arial MT"/>
              </a:rPr>
              <a:t>groups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55" dirty="0">
                <a:cs typeface="Arial MT"/>
              </a:rPr>
              <a:t>reservations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175" dirty="0">
                <a:cs typeface="Arial MT"/>
              </a:rPr>
              <a:t>by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meal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plan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65" dirty="0">
                <a:cs typeface="Arial MT"/>
              </a:rPr>
              <a:t>and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75" dirty="0">
                <a:cs typeface="Arial MT"/>
              </a:rPr>
              <a:t>orders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140" dirty="0">
                <a:cs typeface="Arial MT"/>
              </a:rPr>
              <a:t>them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75" dirty="0">
                <a:cs typeface="Arial MT"/>
              </a:rPr>
              <a:t>by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135" dirty="0">
                <a:cs typeface="Arial MT"/>
              </a:rPr>
              <a:t>count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in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75" dirty="0">
                <a:cs typeface="Arial MT"/>
              </a:rPr>
              <a:t>descending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95" dirty="0">
                <a:cs typeface="Arial MT"/>
              </a:rPr>
              <a:t>order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200" dirty="0">
                <a:cs typeface="Arial MT"/>
              </a:rPr>
              <a:t>to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find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the </a:t>
            </a:r>
            <a:r>
              <a:rPr lang="en-US" sz="1800" spc="145" dirty="0">
                <a:cs typeface="Arial MT"/>
              </a:rPr>
              <a:t>most</a:t>
            </a:r>
            <a:r>
              <a:rPr lang="en-US" sz="1800" spc="25" dirty="0">
                <a:cs typeface="Arial MT"/>
              </a:rPr>
              <a:t> </a:t>
            </a:r>
            <a:r>
              <a:rPr lang="en-US" sz="1800" spc="75" dirty="0">
                <a:cs typeface="Arial MT"/>
              </a:rPr>
              <a:t>popular</a:t>
            </a:r>
            <a:r>
              <a:rPr lang="en-US" sz="1800" spc="3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meal</a:t>
            </a:r>
            <a:r>
              <a:rPr lang="en-US" sz="1800" spc="30" dirty="0">
                <a:cs typeface="Arial MT"/>
              </a:rPr>
              <a:t> </a:t>
            </a:r>
            <a:r>
              <a:rPr lang="en-US" sz="1800" spc="-10" dirty="0">
                <a:cs typeface="Arial MT"/>
              </a:rPr>
              <a:t>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>
                <a:cs typeface="Arial MT"/>
              </a:rPr>
              <a:t>Meal Plan 1 is the most popular meal amongst the guests with total count of 527.</a:t>
            </a:r>
            <a:endParaRPr lang="en-US" sz="1800" dirty="0">
              <a:cs typeface="Arial MT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68ACC-9A09-C3DC-C06C-0333EB6246F3}"/>
              </a:ext>
            </a:extLst>
          </p:cNvPr>
          <p:cNvSpPr txBox="1"/>
          <p:nvPr/>
        </p:nvSpPr>
        <p:spPr>
          <a:xfrm>
            <a:off x="445784" y="2481047"/>
            <a:ext cx="277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1680C-5834-879B-595E-69C4CD1CC34D}"/>
              </a:ext>
            </a:extLst>
          </p:cNvPr>
          <p:cNvSpPr txBox="1"/>
          <p:nvPr/>
        </p:nvSpPr>
        <p:spPr>
          <a:xfrm>
            <a:off x="8129694" y="2481047"/>
            <a:ext cx="277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84526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F4CD-C057-0508-268B-6135494F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Q3. What is the average price per room for reservations involving children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2C1D8-1881-FD1D-A4E1-FB6D6CBCE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0" y="3234244"/>
            <a:ext cx="6614733" cy="144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9B1D2E-838C-9B8D-2EAF-020CC99B3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35" y="3234244"/>
            <a:ext cx="2935837" cy="1797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B69FC4-5441-E741-C8BE-EFADB8A4ABBD}"/>
              </a:ext>
            </a:extLst>
          </p:cNvPr>
          <p:cNvSpPr txBox="1"/>
          <p:nvPr/>
        </p:nvSpPr>
        <p:spPr>
          <a:xfrm>
            <a:off x="369870" y="5487482"/>
            <a:ext cx="1137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 MT"/>
              </a:rPr>
              <a:t>This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query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60" dirty="0">
                <a:cs typeface="Arial MT"/>
              </a:rPr>
              <a:t>calculates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the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average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room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05" dirty="0">
                <a:cs typeface="Arial MT"/>
              </a:rPr>
              <a:t>price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for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55" dirty="0">
                <a:cs typeface="Arial MT"/>
              </a:rPr>
              <a:t>reservations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50" dirty="0">
                <a:cs typeface="Arial MT"/>
              </a:rPr>
              <a:t>that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75" dirty="0">
                <a:cs typeface="Arial MT"/>
              </a:rPr>
              <a:t>include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-10" dirty="0">
                <a:cs typeface="Arial MT"/>
              </a:rPr>
              <a:t>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>
                <a:cs typeface="Arial MT"/>
              </a:rPr>
              <a:t>The average price per room involving children is 144.57</a:t>
            </a:r>
            <a:endParaRPr lang="en-US" sz="1800" dirty="0">
              <a:cs typeface="Arial MT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2F32A-AEDB-E07F-F8AC-A46E32AE2117}"/>
              </a:ext>
            </a:extLst>
          </p:cNvPr>
          <p:cNvSpPr txBox="1"/>
          <p:nvPr/>
        </p:nvSpPr>
        <p:spPr>
          <a:xfrm>
            <a:off x="369870" y="2605548"/>
            <a:ext cx="3454878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274BA-DF5D-5CAE-ABDD-9D8577ADAEE9}"/>
              </a:ext>
            </a:extLst>
          </p:cNvPr>
          <p:cNvSpPr txBox="1"/>
          <p:nvPr/>
        </p:nvSpPr>
        <p:spPr>
          <a:xfrm>
            <a:off x="8737122" y="2587254"/>
            <a:ext cx="3454878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0372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CCE9-8050-1E2F-D763-0032879C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Q4. How many reservations were made for the year 20XX (replace XX with the desired year)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2E7EBA-2D0A-B6F4-EE81-5CEC3CDF8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3" y="2987998"/>
            <a:ext cx="4816257" cy="1653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BF638-65C8-4D48-1BC3-763908EFB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571" y="2987998"/>
            <a:ext cx="2497280" cy="1438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7FB5E-40B5-459C-28DF-EB3A2EF4D0D2}"/>
              </a:ext>
            </a:extLst>
          </p:cNvPr>
          <p:cNvSpPr txBox="1"/>
          <p:nvPr/>
        </p:nvSpPr>
        <p:spPr>
          <a:xfrm>
            <a:off x="649703" y="5210483"/>
            <a:ext cx="10661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 MT"/>
              </a:rPr>
              <a:t>This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query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counts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the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95" dirty="0">
                <a:cs typeface="Arial MT"/>
              </a:rPr>
              <a:t>number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of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55" dirty="0">
                <a:cs typeface="Arial MT"/>
              </a:rPr>
              <a:t>reservations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for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spc="95" dirty="0">
                <a:cs typeface="Arial MT"/>
              </a:rPr>
              <a:t>specified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years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175" dirty="0">
                <a:cs typeface="Arial MT"/>
              </a:rPr>
              <a:t>by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spc="75" dirty="0">
                <a:cs typeface="Arial MT"/>
              </a:rPr>
              <a:t>converting </a:t>
            </a:r>
            <a:r>
              <a:rPr lang="en-US" sz="1800" spc="125" dirty="0">
                <a:cs typeface="Arial MT"/>
              </a:rPr>
              <a:t>the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arrival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120" dirty="0">
                <a:cs typeface="Arial MT"/>
              </a:rPr>
              <a:t>date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200" dirty="0">
                <a:cs typeface="Arial MT"/>
              </a:rPr>
              <a:t>to</a:t>
            </a:r>
            <a:r>
              <a:rPr lang="en-US" sz="1800" spc="-1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a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50" dirty="0">
                <a:cs typeface="Arial MT"/>
              </a:rPr>
              <a:t>year</a:t>
            </a:r>
            <a:r>
              <a:rPr lang="en-US" sz="1800" spc="-15" dirty="0">
                <a:cs typeface="Arial MT"/>
              </a:rPr>
              <a:t> </a:t>
            </a:r>
            <a:r>
              <a:rPr lang="en-US" sz="1800" spc="65" dirty="0">
                <a:cs typeface="Arial MT"/>
              </a:rPr>
              <a:t>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65" dirty="0">
                <a:cs typeface="Arial MT"/>
              </a:rPr>
              <a:t>For year 2017, in total 123 reservations were made.</a:t>
            </a:r>
            <a:endParaRPr lang="en-US" sz="1800" dirty="0">
              <a:cs typeface="Arial MT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53E00-EBA5-6056-282E-E0355244F0E9}"/>
              </a:ext>
            </a:extLst>
          </p:cNvPr>
          <p:cNvSpPr txBox="1"/>
          <p:nvPr/>
        </p:nvSpPr>
        <p:spPr>
          <a:xfrm>
            <a:off x="580877" y="2448232"/>
            <a:ext cx="315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6C45C-0C37-0F8A-3767-4A41B6C88411}"/>
              </a:ext>
            </a:extLst>
          </p:cNvPr>
          <p:cNvSpPr txBox="1"/>
          <p:nvPr/>
        </p:nvSpPr>
        <p:spPr>
          <a:xfrm>
            <a:off x="8687574" y="2448232"/>
            <a:ext cx="315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2994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F783-31BE-29FD-42FA-8E6AF06D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Q5. What is the most commonly booked room type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A0D074-CA2F-C2C8-4DA0-3E0F8FF32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027328"/>
            <a:ext cx="4305673" cy="1653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24D8BB-6F97-1D45-49E9-88EA86FE6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02" y="3027328"/>
            <a:ext cx="3393196" cy="1552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6E1FA7-4228-6E9C-7C6A-B5257B098E41}"/>
              </a:ext>
            </a:extLst>
          </p:cNvPr>
          <p:cNvSpPr txBox="1"/>
          <p:nvPr/>
        </p:nvSpPr>
        <p:spPr>
          <a:xfrm>
            <a:off x="731342" y="2438401"/>
            <a:ext cx="30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9D10F-2D4E-F202-4C8D-19A2E4994803}"/>
              </a:ext>
            </a:extLst>
          </p:cNvPr>
          <p:cNvSpPr txBox="1"/>
          <p:nvPr/>
        </p:nvSpPr>
        <p:spPr>
          <a:xfrm>
            <a:off x="7884309" y="2438401"/>
            <a:ext cx="30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8FA81-DCAB-E6C3-F532-A6B3289F485B}"/>
              </a:ext>
            </a:extLst>
          </p:cNvPr>
          <p:cNvSpPr txBox="1"/>
          <p:nvPr/>
        </p:nvSpPr>
        <p:spPr>
          <a:xfrm>
            <a:off x="731342" y="5210483"/>
            <a:ext cx="10571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 MT"/>
              </a:rPr>
              <a:t>This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query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85" dirty="0">
                <a:cs typeface="Arial MT"/>
              </a:rPr>
              <a:t>identifies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125" dirty="0">
                <a:cs typeface="Arial MT"/>
              </a:rPr>
              <a:t>the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145" dirty="0">
                <a:cs typeface="Arial MT"/>
              </a:rPr>
              <a:t>most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frequently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100" dirty="0">
                <a:cs typeface="Arial MT"/>
              </a:rPr>
              <a:t>booked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110" dirty="0">
                <a:cs typeface="Arial MT"/>
              </a:rPr>
              <a:t>room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170" dirty="0">
                <a:cs typeface="Arial MT"/>
              </a:rPr>
              <a:t>type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175" dirty="0">
                <a:cs typeface="Arial MT"/>
              </a:rPr>
              <a:t>by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55" dirty="0">
                <a:cs typeface="Arial MT"/>
              </a:rPr>
              <a:t>grouping</a:t>
            </a:r>
            <a:r>
              <a:rPr lang="en-US" sz="1800" spc="-25" dirty="0">
                <a:cs typeface="Arial MT"/>
              </a:rPr>
              <a:t> </a:t>
            </a:r>
            <a:r>
              <a:rPr lang="en-US" sz="1800" spc="40" dirty="0">
                <a:cs typeface="Arial MT"/>
              </a:rPr>
              <a:t>and </a:t>
            </a:r>
            <a:r>
              <a:rPr lang="en-US" sz="1800" spc="65" dirty="0">
                <a:cs typeface="Arial MT"/>
              </a:rPr>
              <a:t>ordering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175" dirty="0">
                <a:cs typeface="Arial MT"/>
              </a:rPr>
              <a:t>by</a:t>
            </a:r>
            <a:r>
              <a:rPr lang="en-US" sz="1800" spc="-20" dirty="0">
                <a:cs typeface="Arial MT"/>
              </a:rPr>
              <a:t> </a:t>
            </a:r>
            <a:r>
              <a:rPr lang="en-US" sz="1800" spc="65" dirty="0">
                <a:cs typeface="Arial MT"/>
              </a:rPr>
              <a:t>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 MT"/>
              </a:rPr>
              <a:t>Room Type 1 is the most commonly booked room type with total bookings of 534.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69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576D-FF61-A858-261D-0B231F1B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Q6. How many reservations fall on weekend (no_of_weekend_nights &gt; 0)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691217-1B5E-FF24-6149-683CF0E3B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196916"/>
            <a:ext cx="4389500" cy="1417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C39CDD-768A-3A8E-D92A-7CFA5C372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70" y="3196916"/>
            <a:ext cx="2517020" cy="1601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96C9A5-B5E3-18A5-FBD2-2C2F616836EB}"/>
              </a:ext>
            </a:extLst>
          </p:cNvPr>
          <p:cNvSpPr txBox="1"/>
          <p:nvPr/>
        </p:nvSpPr>
        <p:spPr>
          <a:xfrm>
            <a:off x="810000" y="2556387"/>
            <a:ext cx="30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QUERY: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B8A4F-0CAC-AE2D-749A-1BC2930E7BF4}"/>
              </a:ext>
            </a:extLst>
          </p:cNvPr>
          <p:cNvSpPr txBox="1"/>
          <p:nvPr/>
        </p:nvSpPr>
        <p:spPr>
          <a:xfrm>
            <a:off x="8680723" y="2561925"/>
            <a:ext cx="30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4B8C1-280F-6BD0-F138-7763270AAFCE}"/>
              </a:ext>
            </a:extLst>
          </p:cNvPr>
          <p:cNvSpPr txBox="1"/>
          <p:nvPr/>
        </p:nvSpPr>
        <p:spPr>
          <a:xfrm>
            <a:off x="731342" y="5250426"/>
            <a:ext cx="10482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 MT"/>
              </a:rPr>
              <a:t>This</a:t>
            </a:r>
            <a:r>
              <a:rPr lang="en-US" spc="-30" dirty="0">
                <a:cs typeface="Arial MT"/>
              </a:rPr>
              <a:t> </a:t>
            </a:r>
            <a:r>
              <a:rPr lang="en-US" spc="100" dirty="0">
                <a:cs typeface="Arial MT"/>
              </a:rPr>
              <a:t>query</a:t>
            </a:r>
            <a:r>
              <a:rPr lang="en-US" spc="-25" dirty="0">
                <a:cs typeface="Arial MT"/>
              </a:rPr>
              <a:t> </a:t>
            </a:r>
            <a:r>
              <a:rPr lang="en-US" spc="110" dirty="0">
                <a:cs typeface="Arial MT"/>
              </a:rPr>
              <a:t>counts</a:t>
            </a:r>
            <a:r>
              <a:rPr lang="en-US" spc="-25" dirty="0">
                <a:cs typeface="Arial MT"/>
              </a:rPr>
              <a:t> </a:t>
            </a:r>
            <a:r>
              <a:rPr lang="en-US" spc="55" dirty="0">
                <a:cs typeface="Arial MT"/>
              </a:rPr>
              <a:t>reservations</a:t>
            </a:r>
            <a:r>
              <a:rPr lang="en-US" spc="-30" dirty="0">
                <a:cs typeface="Arial MT"/>
              </a:rPr>
              <a:t> </a:t>
            </a:r>
            <a:r>
              <a:rPr lang="en-US" spc="150" dirty="0">
                <a:cs typeface="Arial MT"/>
              </a:rPr>
              <a:t>that</a:t>
            </a:r>
            <a:r>
              <a:rPr lang="en-US" spc="-25" dirty="0">
                <a:cs typeface="Arial MT"/>
              </a:rPr>
              <a:t> </a:t>
            </a:r>
            <a:r>
              <a:rPr lang="en-US" spc="75" dirty="0">
                <a:cs typeface="Arial MT"/>
              </a:rPr>
              <a:t>include</a:t>
            </a:r>
            <a:r>
              <a:rPr lang="en-US" spc="-25" dirty="0">
                <a:cs typeface="Arial MT"/>
              </a:rPr>
              <a:t> </a:t>
            </a:r>
            <a:r>
              <a:rPr lang="en-US" spc="55" dirty="0">
                <a:cs typeface="Arial MT"/>
              </a:rPr>
              <a:t>weekend</a:t>
            </a:r>
            <a:r>
              <a:rPr lang="en-US" spc="-30" dirty="0">
                <a:cs typeface="Arial MT"/>
              </a:rPr>
              <a:t> </a:t>
            </a:r>
            <a:r>
              <a:rPr lang="en-US" spc="-10" dirty="0">
                <a:cs typeface="Arial MT"/>
              </a:rPr>
              <a:t>nights.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0" dirty="0">
                <a:cs typeface="Arial MT"/>
              </a:rPr>
              <a:t>There are 383 weekend reservations.</a:t>
            </a:r>
            <a:endParaRPr lang="en-US" dirty="0"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288</TotalTime>
  <Words>1044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MT</vt:lpstr>
      <vt:lpstr>Cambria</vt:lpstr>
      <vt:lpstr>Century Gothic</vt:lpstr>
      <vt:lpstr>Wingdings</vt:lpstr>
      <vt:lpstr>Wingdings 2</vt:lpstr>
      <vt:lpstr>Quotable</vt:lpstr>
      <vt:lpstr>Hotel Reservation Analysis Using SQL</vt:lpstr>
      <vt:lpstr>Overview</vt:lpstr>
      <vt:lpstr>Dataset Details</vt:lpstr>
      <vt:lpstr>Analysis Questions and SQL Queries Q1. What is the total number of reservations in the dataset ?</vt:lpstr>
      <vt:lpstr>Q2. Which meal plan is most popular among guests ?</vt:lpstr>
      <vt:lpstr>Q3. What is the average price per room for reservations involving children ?</vt:lpstr>
      <vt:lpstr>Q4. How many reservations were made for the year 20XX (replace XX with the desired year) ?</vt:lpstr>
      <vt:lpstr>Q5. What is the most commonly booked room type ?</vt:lpstr>
      <vt:lpstr>Q6. How many reservations fall on weekend (no_of_weekend_nights &gt; 0) ?</vt:lpstr>
      <vt:lpstr>Q7. What is the highest and the lowest lead time for reservations ?</vt:lpstr>
      <vt:lpstr>Q8. What is the most common market segment type for reservations ?</vt:lpstr>
      <vt:lpstr>Q9. How many reservations have booking status as ‘Confirmed’ ?</vt:lpstr>
      <vt:lpstr>Q10. What is the total number of adults and children across all reservations ?</vt:lpstr>
      <vt:lpstr>Q11. What is the average number of weekend nights for reservations involving children ?</vt:lpstr>
      <vt:lpstr>Q12. How many reservations were made in each month of the year ?</vt:lpstr>
      <vt:lpstr>Q13. What is the average number of  nights (both weekend and weekday)  spent by guests for each room ?</vt:lpstr>
      <vt:lpstr>Q14. For reservations involving children, what is the most common room type, and what is the average price for that room type ? </vt:lpstr>
      <vt:lpstr>Q15. Find the market segment type that generates the highest average price per room.</vt:lpstr>
      <vt:lpstr>Insights</vt:lpstr>
      <vt:lpstr>Recommendations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Karishma Kolhe</dc:creator>
  <cp:lastModifiedBy>Karishma Kolhe</cp:lastModifiedBy>
  <cp:revision>77</cp:revision>
  <dcterms:created xsi:type="dcterms:W3CDTF">2025-02-01T08:06:29Z</dcterms:created>
  <dcterms:modified xsi:type="dcterms:W3CDTF">2025-02-01T12:55:13Z</dcterms:modified>
</cp:coreProperties>
</file>