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82D93E-AD78-4A3C-81B5-99A8471C54AD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9D362FA-C078-4B4D-AC25-2896A2B22D31}">
      <dgm:prSet/>
      <dgm:spPr/>
      <dgm:t>
        <a:bodyPr/>
        <a:lstStyle/>
        <a:p>
          <a:r>
            <a:rPr lang="en-US"/>
            <a:t>Few clinics for Autism Spectrum Disorder(ASD) detection</a:t>
          </a:r>
        </a:p>
      </dgm:t>
    </dgm:pt>
    <dgm:pt modelId="{8FD66B0C-A95C-49EF-A45D-31778053F2A4}" type="parTrans" cxnId="{C75E3239-765C-4104-BDC7-15C5DC8524FA}">
      <dgm:prSet/>
      <dgm:spPr/>
      <dgm:t>
        <a:bodyPr/>
        <a:lstStyle/>
        <a:p>
          <a:endParaRPr lang="en-US"/>
        </a:p>
      </dgm:t>
    </dgm:pt>
    <dgm:pt modelId="{1310A3D3-F4F2-4A90-B854-DD4C6651AC52}" type="sibTrans" cxnId="{C75E3239-765C-4104-BDC7-15C5DC8524FA}">
      <dgm:prSet/>
      <dgm:spPr/>
      <dgm:t>
        <a:bodyPr/>
        <a:lstStyle/>
        <a:p>
          <a:endParaRPr lang="en-US"/>
        </a:p>
      </dgm:t>
    </dgm:pt>
    <dgm:pt modelId="{687BDCA6-074C-4DB7-8D2A-7995B9707A3F}">
      <dgm:prSet/>
      <dgm:spPr/>
      <dgm:t>
        <a:bodyPr/>
        <a:lstStyle/>
        <a:p>
          <a:r>
            <a:rPr lang="en-US"/>
            <a:t>Lot of money and time needed.</a:t>
          </a:r>
        </a:p>
      </dgm:t>
    </dgm:pt>
    <dgm:pt modelId="{1B1333E0-9BA0-484B-8E3E-46B5484D1CEE}" type="parTrans" cxnId="{C0F2BFF7-D22C-4913-845C-D19E4C4CCDE4}">
      <dgm:prSet/>
      <dgm:spPr/>
      <dgm:t>
        <a:bodyPr/>
        <a:lstStyle/>
        <a:p>
          <a:endParaRPr lang="en-US"/>
        </a:p>
      </dgm:t>
    </dgm:pt>
    <dgm:pt modelId="{67463EC8-E718-4B0D-9ABB-706B9FFB6C55}" type="sibTrans" cxnId="{C0F2BFF7-D22C-4913-845C-D19E4C4CCDE4}">
      <dgm:prSet/>
      <dgm:spPr/>
      <dgm:t>
        <a:bodyPr/>
        <a:lstStyle/>
        <a:p>
          <a:endParaRPr lang="en-US"/>
        </a:p>
      </dgm:t>
    </dgm:pt>
    <dgm:pt modelId="{B3A8F1C7-1777-42AE-9CC6-F9E2B4DD847C}">
      <dgm:prSet/>
      <dgm:spPr/>
      <dgm:t>
        <a:bodyPr/>
        <a:lstStyle/>
        <a:p>
          <a:r>
            <a:rPr lang="en-US"/>
            <a:t>Child may or may not have it.</a:t>
          </a:r>
        </a:p>
      </dgm:t>
    </dgm:pt>
    <dgm:pt modelId="{4FB31F34-A30E-4341-9DB3-DCC4B69222D5}" type="parTrans" cxnId="{8970539F-3CFC-4432-8384-5E4F4E1854E0}">
      <dgm:prSet/>
      <dgm:spPr/>
      <dgm:t>
        <a:bodyPr/>
        <a:lstStyle/>
        <a:p>
          <a:endParaRPr lang="en-US"/>
        </a:p>
      </dgm:t>
    </dgm:pt>
    <dgm:pt modelId="{4B1FBE4E-94A4-4E87-A24E-E3946C475EBB}" type="sibTrans" cxnId="{8970539F-3CFC-4432-8384-5E4F4E1854E0}">
      <dgm:prSet/>
      <dgm:spPr/>
      <dgm:t>
        <a:bodyPr/>
        <a:lstStyle/>
        <a:p>
          <a:endParaRPr lang="en-US"/>
        </a:p>
      </dgm:t>
    </dgm:pt>
    <dgm:pt modelId="{33F783DB-2E08-4F2D-A4DB-A7CCD83CF2B0}">
      <dgm:prSet/>
      <dgm:spPr/>
      <dgm:t>
        <a:bodyPr/>
        <a:lstStyle/>
        <a:p>
          <a:r>
            <a:rPr lang="en-US"/>
            <a:t>Prescreening required to save time</a:t>
          </a:r>
        </a:p>
      </dgm:t>
    </dgm:pt>
    <dgm:pt modelId="{B13FB986-D7E8-4516-8FDB-D825014DF9CD}" type="parTrans" cxnId="{DF24AD86-0DB3-4B79-B9BE-D1BD224D5CAE}">
      <dgm:prSet/>
      <dgm:spPr/>
      <dgm:t>
        <a:bodyPr/>
        <a:lstStyle/>
        <a:p>
          <a:endParaRPr lang="en-US"/>
        </a:p>
      </dgm:t>
    </dgm:pt>
    <dgm:pt modelId="{9BAEB6D6-B72C-4A74-A2B5-510164AA7B4E}" type="sibTrans" cxnId="{DF24AD86-0DB3-4B79-B9BE-D1BD224D5CAE}">
      <dgm:prSet/>
      <dgm:spPr/>
      <dgm:t>
        <a:bodyPr/>
        <a:lstStyle/>
        <a:p>
          <a:endParaRPr lang="en-US"/>
        </a:p>
      </dgm:t>
    </dgm:pt>
    <dgm:pt modelId="{0D5F710A-4362-42F7-A1B4-FF6142963CBB}" type="pres">
      <dgm:prSet presAssocID="{F782D93E-AD78-4A3C-81B5-99A8471C54AD}" presName="linear" presStyleCnt="0">
        <dgm:presLayoutVars>
          <dgm:animLvl val="lvl"/>
          <dgm:resizeHandles val="exact"/>
        </dgm:presLayoutVars>
      </dgm:prSet>
      <dgm:spPr/>
    </dgm:pt>
    <dgm:pt modelId="{0A7B97B2-D4C9-41C6-9129-B92714AC5141}" type="pres">
      <dgm:prSet presAssocID="{F9D362FA-C078-4B4D-AC25-2896A2B22D3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52003CA-4475-4263-B488-2146AD6CCE4B}" type="pres">
      <dgm:prSet presAssocID="{1310A3D3-F4F2-4A90-B854-DD4C6651AC52}" presName="spacer" presStyleCnt="0"/>
      <dgm:spPr/>
    </dgm:pt>
    <dgm:pt modelId="{5ADB58E4-EA8B-4E4A-ADB1-920EA846A098}" type="pres">
      <dgm:prSet presAssocID="{687BDCA6-074C-4DB7-8D2A-7995B9707A3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2982EDF-AF8F-4994-8438-56536E11D191}" type="pres">
      <dgm:prSet presAssocID="{67463EC8-E718-4B0D-9ABB-706B9FFB6C55}" presName="spacer" presStyleCnt="0"/>
      <dgm:spPr/>
    </dgm:pt>
    <dgm:pt modelId="{309A661E-2FD8-4505-B0FF-518AD759B343}" type="pres">
      <dgm:prSet presAssocID="{B3A8F1C7-1777-42AE-9CC6-F9E2B4DD847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676D853-40C8-4ACC-B400-DA91E9032411}" type="pres">
      <dgm:prSet presAssocID="{4B1FBE4E-94A4-4E87-A24E-E3946C475EBB}" presName="spacer" presStyleCnt="0"/>
      <dgm:spPr/>
    </dgm:pt>
    <dgm:pt modelId="{94538153-1A65-4B48-A1B6-E000BC592A92}" type="pres">
      <dgm:prSet presAssocID="{33F783DB-2E08-4F2D-A4DB-A7CCD83CF2B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6C6440C-C1C1-40FD-A6EC-F47E0ACFEAE2}" type="presOf" srcId="{B3A8F1C7-1777-42AE-9CC6-F9E2B4DD847C}" destId="{309A661E-2FD8-4505-B0FF-518AD759B343}" srcOrd="0" destOrd="0" presId="urn:microsoft.com/office/officeart/2005/8/layout/vList2"/>
    <dgm:cxn modelId="{BDC7141E-21BE-4DBD-A406-B9D79044697E}" type="presOf" srcId="{33F783DB-2E08-4F2D-A4DB-A7CCD83CF2B0}" destId="{94538153-1A65-4B48-A1B6-E000BC592A92}" srcOrd="0" destOrd="0" presId="urn:microsoft.com/office/officeart/2005/8/layout/vList2"/>
    <dgm:cxn modelId="{C75E3239-765C-4104-BDC7-15C5DC8524FA}" srcId="{F782D93E-AD78-4A3C-81B5-99A8471C54AD}" destId="{F9D362FA-C078-4B4D-AC25-2896A2B22D31}" srcOrd="0" destOrd="0" parTransId="{8FD66B0C-A95C-49EF-A45D-31778053F2A4}" sibTransId="{1310A3D3-F4F2-4A90-B854-DD4C6651AC52}"/>
    <dgm:cxn modelId="{2168C73D-CEAA-4F3F-A3D1-4860ABD380B4}" type="presOf" srcId="{687BDCA6-074C-4DB7-8D2A-7995B9707A3F}" destId="{5ADB58E4-EA8B-4E4A-ADB1-920EA846A098}" srcOrd="0" destOrd="0" presId="urn:microsoft.com/office/officeart/2005/8/layout/vList2"/>
    <dgm:cxn modelId="{C4BE4773-9030-46A1-A1E6-D11D98878CE5}" type="presOf" srcId="{F9D362FA-C078-4B4D-AC25-2896A2B22D31}" destId="{0A7B97B2-D4C9-41C6-9129-B92714AC5141}" srcOrd="0" destOrd="0" presId="urn:microsoft.com/office/officeart/2005/8/layout/vList2"/>
    <dgm:cxn modelId="{C9E94477-1C70-48F4-8905-A74FBE269A24}" type="presOf" srcId="{F782D93E-AD78-4A3C-81B5-99A8471C54AD}" destId="{0D5F710A-4362-42F7-A1B4-FF6142963CBB}" srcOrd="0" destOrd="0" presId="urn:microsoft.com/office/officeart/2005/8/layout/vList2"/>
    <dgm:cxn modelId="{DF24AD86-0DB3-4B79-B9BE-D1BD224D5CAE}" srcId="{F782D93E-AD78-4A3C-81B5-99A8471C54AD}" destId="{33F783DB-2E08-4F2D-A4DB-A7CCD83CF2B0}" srcOrd="3" destOrd="0" parTransId="{B13FB986-D7E8-4516-8FDB-D825014DF9CD}" sibTransId="{9BAEB6D6-B72C-4A74-A2B5-510164AA7B4E}"/>
    <dgm:cxn modelId="{8970539F-3CFC-4432-8384-5E4F4E1854E0}" srcId="{F782D93E-AD78-4A3C-81B5-99A8471C54AD}" destId="{B3A8F1C7-1777-42AE-9CC6-F9E2B4DD847C}" srcOrd="2" destOrd="0" parTransId="{4FB31F34-A30E-4341-9DB3-DCC4B69222D5}" sibTransId="{4B1FBE4E-94A4-4E87-A24E-E3946C475EBB}"/>
    <dgm:cxn modelId="{C0F2BFF7-D22C-4913-845C-D19E4C4CCDE4}" srcId="{F782D93E-AD78-4A3C-81B5-99A8471C54AD}" destId="{687BDCA6-074C-4DB7-8D2A-7995B9707A3F}" srcOrd="1" destOrd="0" parTransId="{1B1333E0-9BA0-484B-8E3E-46B5484D1CEE}" sibTransId="{67463EC8-E718-4B0D-9ABB-706B9FFB6C55}"/>
    <dgm:cxn modelId="{D775262C-0E09-4461-A36C-23A1830447F9}" type="presParOf" srcId="{0D5F710A-4362-42F7-A1B4-FF6142963CBB}" destId="{0A7B97B2-D4C9-41C6-9129-B92714AC5141}" srcOrd="0" destOrd="0" presId="urn:microsoft.com/office/officeart/2005/8/layout/vList2"/>
    <dgm:cxn modelId="{15F3F648-3D81-41A5-A2CC-759D62AE819B}" type="presParOf" srcId="{0D5F710A-4362-42F7-A1B4-FF6142963CBB}" destId="{A52003CA-4475-4263-B488-2146AD6CCE4B}" srcOrd="1" destOrd="0" presId="urn:microsoft.com/office/officeart/2005/8/layout/vList2"/>
    <dgm:cxn modelId="{EA2A6573-405B-49F1-8EF3-FB71C9833129}" type="presParOf" srcId="{0D5F710A-4362-42F7-A1B4-FF6142963CBB}" destId="{5ADB58E4-EA8B-4E4A-ADB1-920EA846A098}" srcOrd="2" destOrd="0" presId="urn:microsoft.com/office/officeart/2005/8/layout/vList2"/>
    <dgm:cxn modelId="{14259971-15DC-4501-9A69-E7871EFB1D08}" type="presParOf" srcId="{0D5F710A-4362-42F7-A1B4-FF6142963CBB}" destId="{92982EDF-AF8F-4994-8438-56536E11D191}" srcOrd="3" destOrd="0" presId="urn:microsoft.com/office/officeart/2005/8/layout/vList2"/>
    <dgm:cxn modelId="{E2AF4B7A-EAA6-43CB-A4EC-BBA780D34163}" type="presParOf" srcId="{0D5F710A-4362-42F7-A1B4-FF6142963CBB}" destId="{309A661E-2FD8-4505-B0FF-518AD759B343}" srcOrd="4" destOrd="0" presId="urn:microsoft.com/office/officeart/2005/8/layout/vList2"/>
    <dgm:cxn modelId="{4858FCFC-AFDD-4151-8D05-3C7A2A7E446F}" type="presParOf" srcId="{0D5F710A-4362-42F7-A1B4-FF6142963CBB}" destId="{B676D853-40C8-4ACC-B400-DA91E9032411}" srcOrd="5" destOrd="0" presId="urn:microsoft.com/office/officeart/2005/8/layout/vList2"/>
    <dgm:cxn modelId="{19F895AE-8866-428F-8F87-FD6285A690E9}" type="presParOf" srcId="{0D5F710A-4362-42F7-A1B4-FF6142963CBB}" destId="{94538153-1A65-4B48-A1B6-E000BC592A9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7B97B2-D4C9-41C6-9129-B92714AC5141}">
      <dsp:nvSpPr>
        <dsp:cNvPr id="0" name=""/>
        <dsp:cNvSpPr/>
      </dsp:nvSpPr>
      <dsp:spPr>
        <a:xfrm>
          <a:off x="0" y="47349"/>
          <a:ext cx="6586489" cy="8751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Few clinics for Autism Spectrum Disorder(ASD) detection</a:t>
          </a:r>
        </a:p>
      </dsp:txBody>
      <dsp:txXfrm>
        <a:off x="42722" y="90071"/>
        <a:ext cx="6501045" cy="789716"/>
      </dsp:txXfrm>
    </dsp:sp>
    <dsp:sp modelId="{5ADB58E4-EA8B-4E4A-ADB1-920EA846A098}">
      <dsp:nvSpPr>
        <dsp:cNvPr id="0" name=""/>
        <dsp:cNvSpPr/>
      </dsp:nvSpPr>
      <dsp:spPr>
        <a:xfrm>
          <a:off x="0" y="985869"/>
          <a:ext cx="6586489" cy="8751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Lot of money and time needed.</a:t>
          </a:r>
        </a:p>
      </dsp:txBody>
      <dsp:txXfrm>
        <a:off x="42722" y="1028591"/>
        <a:ext cx="6501045" cy="789716"/>
      </dsp:txXfrm>
    </dsp:sp>
    <dsp:sp modelId="{309A661E-2FD8-4505-B0FF-518AD759B343}">
      <dsp:nvSpPr>
        <dsp:cNvPr id="0" name=""/>
        <dsp:cNvSpPr/>
      </dsp:nvSpPr>
      <dsp:spPr>
        <a:xfrm>
          <a:off x="0" y="1924389"/>
          <a:ext cx="6586489" cy="8751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Child may or may not have it.</a:t>
          </a:r>
        </a:p>
      </dsp:txBody>
      <dsp:txXfrm>
        <a:off x="42722" y="1967111"/>
        <a:ext cx="6501045" cy="789716"/>
      </dsp:txXfrm>
    </dsp:sp>
    <dsp:sp modelId="{94538153-1A65-4B48-A1B6-E000BC592A92}">
      <dsp:nvSpPr>
        <dsp:cNvPr id="0" name=""/>
        <dsp:cNvSpPr/>
      </dsp:nvSpPr>
      <dsp:spPr>
        <a:xfrm>
          <a:off x="0" y="2862909"/>
          <a:ext cx="6586489" cy="8751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Prescreening required to save time</a:t>
          </a:r>
        </a:p>
      </dsp:txBody>
      <dsp:txXfrm>
        <a:off x="42722" y="2905631"/>
        <a:ext cx="6501045" cy="7897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B7C78-CE27-4AF1-8FF7-1B7C5DD2B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4F078C-7509-42A8-AE7A-130EE1B4E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83D8A-70D5-4013-8312-1C3F6928C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D2E6-65BD-41A5-AFE9-D0B0EDA5AD63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37C88-8030-46F7-9D00-AA712ED79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CEED4-6D8D-4916-B476-88B7EE96B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CBD9-18DD-4505-9F86-F26BB62CB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08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FE97C-A593-462F-A79F-C5E367191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28D35D-66AC-48CE-BEF4-9D4165918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2911E-9B7A-4080-BF43-BD34A492E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D2E6-65BD-41A5-AFE9-D0B0EDA5AD63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B192B-1B71-438F-B7C5-F6D5132CE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785FF-84E1-46C8-AB62-223CD59B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CBD9-18DD-4505-9F86-F26BB62CB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6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0919BF-414D-4C4C-9073-4F5548CAE8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4CE54A-F908-45D5-927B-BB5B2A533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6147F-F406-4330-8052-D33F4A818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D2E6-65BD-41A5-AFE9-D0B0EDA5AD63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1DD45-EBBE-4DED-9064-658C18F52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443B5-227B-47BC-921F-6003EB695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CBD9-18DD-4505-9F86-F26BB62CB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9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D1AE7-F754-4AE7-9FC6-B3CF75D6B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45C73-2974-4233-8140-55CE2710B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B74CF-2245-4514-BD3F-A953E40C6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D2E6-65BD-41A5-AFE9-D0B0EDA5AD63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ED6DC-E695-4F66-94C9-0F975B281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2CB3D-1857-47A0-8D89-EA2324650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CBD9-18DD-4505-9F86-F26BB62CB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33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1C2AC-2BD5-461A-920D-2D1F6C62F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B9F4B-CBB5-4488-AE63-14E0BAF5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8D6C3-3C35-4419-837A-485BB2101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D2E6-65BD-41A5-AFE9-D0B0EDA5AD63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311D6-A4C6-4496-BFD8-A1E8634D0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49685-4921-4853-A7E8-A08F2B23F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CBD9-18DD-4505-9F86-F26BB62CB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9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1C00E-0C67-4184-8D4E-234DB1495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12A0A-2ECC-4614-A67E-BFACDABAAC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EF1FE-CAD5-48B1-BE21-86FB32482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B4DA0-656E-480C-856E-17EB7D730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D2E6-65BD-41A5-AFE9-D0B0EDA5AD63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81237-46DA-4D03-9224-3247EC952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8982A-DAFE-4641-9EBA-BB8B6934A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CBD9-18DD-4505-9F86-F26BB62CB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8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AF5CC-8311-4E57-97BE-217E2806F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AB16A-9CBE-4A26-A513-40150722E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7A4C96-FF7C-4703-8BA6-7B170AA29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48EFCC-9EDF-4483-9A39-B33C18438C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E61F6D-7972-47F5-98E9-BE8ED77EA4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A62348-9055-465D-BEAA-5AD19D050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D2E6-65BD-41A5-AFE9-D0B0EDA5AD63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BB18C2-A4C9-41EB-8815-625262AF1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BE39B2-7DE8-414F-9E56-404513015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CBD9-18DD-4505-9F86-F26BB62CB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88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6318D-B2AD-40B6-BCB3-FE18CB993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4696FD-7EDA-4FCC-8B74-BF8975BA8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D2E6-65BD-41A5-AFE9-D0B0EDA5AD63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07E083-97B7-4DCE-BB7F-BC19F8DD2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3E68B3-B8AD-4A12-9E70-AC5B60A4B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CBD9-18DD-4505-9F86-F26BB62CB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89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A00F49-1CC8-4843-88A0-B5747C7E1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D2E6-65BD-41A5-AFE9-D0B0EDA5AD63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CBA4FC-20D9-4240-AC28-547559CC3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35EF37-B404-44C4-8341-0A4D60DE9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CBD9-18DD-4505-9F86-F26BB62CB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26017-600A-46D5-A60E-8D59CEDBF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76257-5E89-4931-9E11-6EBCC68DE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8516E1-7D07-49C5-9CEE-D3E9F4C84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341E6-4B7D-4F76-9772-1870CE126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D2E6-65BD-41A5-AFE9-D0B0EDA5AD63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8B249-6464-404E-B809-35AE6F4CC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913C23-E70F-42B9-8B2C-C02E48A8C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CBD9-18DD-4505-9F86-F26BB62CB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4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5450F-6EB1-471D-A327-46379ACB4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AF6D83-EE66-4A32-836B-B8A3CB1088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302D2-3184-40A2-A999-37AEBFD00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292B7-4EA2-45E4-8447-B8311A008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D2E6-65BD-41A5-AFE9-D0B0EDA5AD63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BA4BE-AD25-4AD6-9FA7-7FFF1C937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F7EED-6F81-44E8-BAC9-E8B7A9E0E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CBD9-18DD-4505-9F86-F26BB62CB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96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C49526-1008-4D3D-A56A-3860AD9DF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7F754-865F-4143-BEC7-761D2711B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D4F9B-8460-4B25-80BE-976611B12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6D2E6-65BD-41A5-AFE9-D0B0EDA5AD63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61261-CC18-46FC-8D3F-E31DF8C76D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9B2CB-083F-4400-A6DC-A17FED753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4CBD9-18DD-4505-9F86-F26BB62CB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3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fabdelja/autism-screening-for-toddlers#Toddler%20Autism%20dataset%20July%202018.csv)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14">
            <a:extLst>
              <a:ext uri="{FF2B5EF4-FFF2-40B4-BE49-F238E27FC236}">
                <a16:creationId xmlns:a16="http://schemas.microsoft.com/office/drawing/2014/main" id="{6FC11E2E-9797-4FEA-90FD-894E32A2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9" name="Freeform 33">
            <a:extLst>
              <a:ext uri="{FF2B5EF4-FFF2-40B4-BE49-F238E27FC236}">
                <a16:creationId xmlns:a16="http://schemas.microsoft.com/office/drawing/2014/main" id="{F8828EFD-56F8-4B00-9A0D-B623CC07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02096" y="3608996"/>
            <a:ext cx="4522796" cy="3249004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6E9D74-C418-4357-AE44-7F0886D72A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280" y="3011117"/>
            <a:ext cx="8666480" cy="1355750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Broadway" panose="04040905080B02020502" pitchFamily="82" charset="0"/>
              </a:rPr>
              <a:t>Autism Spectrum Disorder</a:t>
            </a:r>
            <a:br>
              <a:rPr lang="en-US" sz="4400" dirty="0">
                <a:latin typeface="Broadway" panose="04040905080B02020502" pitchFamily="82" charset="0"/>
              </a:rPr>
            </a:br>
            <a:r>
              <a:rPr lang="en-US" sz="4400" dirty="0">
                <a:latin typeface="Broadway" panose="04040905080B02020502" pitchFamily="82" charset="0"/>
              </a:rPr>
              <a:t>Detection in toddlers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86BA4-C309-4F8B-84AC-D89F4DBB6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5888"/>
            <a:ext cx="6618051" cy="549052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By- Karishma Padale</a:t>
            </a:r>
          </a:p>
        </p:txBody>
      </p:sp>
      <p:sp>
        <p:nvSpPr>
          <p:cNvPr id="51" name="Freeform 24">
            <a:extLst>
              <a:ext uri="{FF2B5EF4-FFF2-40B4-BE49-F238E27FC236}">
                <a16:creationId xmlns:a16="http://schemas.microsoft.com/office/drawing/2014/main" id="{3D4697C8-4A0D-4493-B526-7CC15E0EE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phic 23" descr="Puzzle">
            <a:extLst>
              <a:ext uri="{FF2B5EF4-FFF2-40B4-BE49-F238E27FC236}">
                <a16:creationId xmlns:a16="http://schemas.microsoft.com/office/drawing/2014/main" id="{0B1BB36B-D9A3-4199-BF8C-2250F8B76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72791" y="1184748"/>
            <a:ext cx="3079129" cy="3079129"/>
          </a:xfrm>
          <a:prstGeom prst="rect">
            <a:avLst/>
          </a:prstGeom>
        </p:spPr>
      </p:pic>
      <p:sp>
        <p:nvSpPr>
          <p:cNvPr id="53" name="Freeform 15">
            <a:extLst>
              <a:ext uri="{FF2B5EF4-FFF2-40B4-BE49-F238E27FC236}">
                <a16:creationId xmlns:a16="http://schemas.microsoft.com/office/drawing/2014/main" id="{A085B63A-2D2F-4B09-9BFB-E2080686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10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251"/>
    </mc:Choice>
    <mc:Fallback>
      <p:transition spd="slow" advTm="825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7CF5F-A163-4454-848F-F00474D15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oadway" panose="04040905080B02020502" pitchFamily="82" charset="0"/>
              </a:rPr>
              <a:t>Selection of best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97A01-0D62-4B4B-B746-5D1B3FF80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18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dirty="0"/>
              <a:t>Hyper tuning method : Random Forest</a:t>
            </a:r>
          </a:p>
          <a:p>
            <a:pPr marL="0" indent="0">
              <a:buNone/>
            </a:pPr>
            <a:endParaRPr lang="en-US" sz="3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A90DF5-F08E-4304-8A6D-26CD94C77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99" y="2990532"/>
            <a:ext cx="4898707" cy="3321368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D7837F31-8206-4060-A0B4-AED7F3770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107" y="2933381"/>
            <a:ext cx="5972493" cy="35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48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1C68F-FDB3-46DB-AAF3-B90A67D09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oadway" panose="04040905080B02020502" pitchFamily="82" charset="0"/>
              </a:rPr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AB126-4B01-4B7D-B745-74DB10896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3880" y="1430217"/>
            <a:ext cx="2560320" cy="3189922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2100" dirty="0"/>
              <a:t>Training:</a:t>
            </a:r>
          </a:p>
          <a:p>
            <a:pPr marL="0" indent="0" algn="ctr">
              <a:buNone/>
            </a:pPr>
            <a:r>
              <a:rPr lang="en-US" sz="2100" dirty="0"/>
              <a:t>AUC:1.000</a:t>
            </a:r>
          </a:p>
          <a:p>
            <a:pPr marL="0" indent="0" algn="ctr">
              <a:buNone/>
            </a:pPr>
            <a:r>
              <a:rPr lang="en-US" sz="2100" dirty="0"/>
              <a:t>accuracy:1.000</a:t>
            </a:r>
          </a:p>
          <a:p>
            <a:pPr marL="0" indent="0" algn="ctr">
              <a:buNone/>
            </a:pPr>
            <a:r>
              <a:rPr lang="en-US" sz="2100" dirty="0"/>
              <a:t>recall:1.000</a:t>
            </a:r>
          </a:p>
          <a:p>
            <a:pPr marL="0" indent="0" algn="ctr">
              <a:buNone/>
            </a:pPr>
            <a:r>
              <a:rPr lang="en-US" sz="2100" dirty="0"/>
              <a:t>precision:1.000</a:t>
            </a:r>
          </a:p>
          <a:p>
            <a:pPr marL="0" indent="0" algn="ctr">
              <a:buNone/>
            </a:pPr>
            <a:r>
              <a:rPr lang="en-US" sz="2100" dirty="0"/>
              <a:t>specificity:1.000</a:t>
            </a:r>
          </a:p>
          <a:p>
            <a:pPr marL="0" indent="0" algn="ctr">
              <a:buNone/>
            </a:pPr>
            <a:r>
              <a:rPr lang="en-US" sz="2100" dirty="0"/>
              <a:t>prevalence:0.500</a:t>
            </a:r>
          </a:p>
          <a:p>
            <a:pPr marL="0" indent="0" algn="ctr">
              <a:buNone/>
            </a:pPr>
            <a:r>
              <a:rPr lang="en-US" dirty="0"/>
              <a:t> </a:t>
            </a:r>
          </a:p>
          <a:p>
            <a:pPr marL="0" indent="0" algn="ctr">
              <a:buNone/>
            </a:pP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2360D-7967-4FEF-B403-D16B358DC0C7}"/>
              </a:ext>
            </a:extLst>
          </p:cNvPr>
          <p:cNvSpPr txBox="1"/>
          <p:nvPr/>
        </p:nvSpPr>
        <p:spPr>
          <a:xfrm>
            <a:off x="7620000" y="1442757"/>
            <a:ext cx="19710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Validation:</a:t>
            </a:r>
          </a:p>
          <a:p>
            <a:pPr algn="ctr"/>
            <a:r>
              <a:rPr lang="en-US" dirty="0"/>
              <a:t>AUC:0.993</a:t>
            </a:r>
          </a:p>
          <a:p>
            <a:pPr algn="ctr"/>
            <a:r>
              <a:rPr lang="en-US" dirty="0"/>
              <a:t>accuracy:0.949</a:t>
            </a:r>
          </a:p>
          <a:p>
            <a:pPr algn="ctr"/>
            <a:r>
              <a:rPr lang="en-US" dirty="0"/>
              <a:t>recall:0.944</a:t>
            </a:r>
          </a:p>
          <a:p>
            <a:pPr algn="ctr"/>
            <a:r>
              <a:rPr lang="en-US" dirty="0"/>
              <a:t>precision:0.981</a:t>
            </a:r>
          </a:p>
          <a:p>
            <a:pPr algn="ctr"/>
            <a:r>
              <a:rPr lang="en-US" dirty="0"/>
              <a:t>specificity:0.960</a:t>
            </a:r>
          </a:p>
          <a:p>
            <a:pPr algn="ctr"/>
            <a:r>
              <a:rPr lang="en-US" dirty="0"/>
              <a:t>prevalence:0.684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EA27AB-8DE4-4CDA-AD26-0AEFB8061302}"/>
              </a:ext>
            </a:extLst>
          </p:cNvPr>
          <p:cNvSpPr txBox="1"/>
          <p:nvPr/>
        </p:nvSpPr>
        <p:spPr>
          <a:xfrm>
            <a:off x="9591040" y="1389578"/>
            <a:ext cx="19710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Test:</a:t>
            </a:r>
          </a:p>
          <a:p>
            <a:r>
              <a:rPr lang="en-US" dirty="0"/>
              <a:t>AUC:0.995</a:t>
            </a:r>
          </a:p>
          <a:p>
            <a:r>
              <a:rPr lang="en-US" dirty="0"/>
              <a:t>accuracy:0.943</a:t>
            </a:r>
          </a:p>
          <a:p>
            <a:r>
              <a:rPr lang="en-US" dirty="0"/>
              <a:t>recall:0.931</a:t>
            </a:r>
          </a:p>
          <a:p>
            <a:r>
              <a:rPr lang="en-US" dirty="0"/>
              <a:t>precision:0.991</a:t>
            </a:r>
          </a:p>
          <a:p>
            <a:r>
              <a:rPr lang="en-US" dirty="0"/>
              <a:t>specificity:0.976</a:t>
            </a:r>
          </a:p>
          <a:p>
            <a:r>
              <a:rPr lang="en-US" dirty="0"/>
              <a:t>prevalence:0.734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8201" name="Picture 9">
            <a:extLst>
              <a:ext uri="{FF2B5EF4-FFF2-40B4-BE49-F238E27FC236}">
                <a16:creationId xmlns:a16="http://schemas.microsoft.com/office/drawing/2014/main" id="{7C0B8DE9-7E81-4B12-A01D-C002AEA99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34" y="1943576"/>
            <a:ext cx="5084445" cy="441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30809A5-BB31-4435-B645-0A504722938D}"/>
              </a:ext>
            </a:extLst>
          </p:cNvPr>
          <p:cNvSpPr txBox="1"/>
          <p:nvPr/>
        </p:nvSpPr>
        <p:spPr>
          <a:xfrm>
            <a:off x="6220460" y="4501216"/>
            <a:ext cx="477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2292436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F0ABD2B2-4A79-4CED-A846-6B70AD7B0C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9" r="20997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EAE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ext Placeholder 3">
            <a:extLst>
              <a:ext uri="{FF2B5EF4-FFF2-40B4-BE49-F238E27FC236}">
                <a16:creationId xmlns:a16="http://schemas.microsoft.com/office/drawing/2014/main" id="{FF568C53-E018-44F6-938E-15C7F82029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1284995"/>
              </p:ext>
            </p:extLst>
          </p:nvPr>
        </p:nvGraphicFramePr>
        <p:xfrm>
          <a:off x="4965431" y="2438400"/>
          <a:ext cx="6586489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47649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288DC1-4F44-44DF-A8B4-2BD56B3C6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en-US" sz="4800">
                <a:latin typeface="Broadway" panose="04040905080B02020502" pitchFamily="82" charset="0"/>
              </a:rPr>
              <a:t>Project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05FA4-A25A-42CF-B025-7155C96F9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595293"/>
            <a:ext cx="6827520" cy="346395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To predict if a toddler needs to go to ASD Diagnosis clinic based on the pre-screening process.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prevalence is 69.1% of toddlers show traits of ASD in the pre-screening process and should be sent to ASD diagnosis clinic.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2052" name="Picture 4" descr="Image result for autism">
            <a:extLst>
              <a:ext uri="{FF2B5EF4-FFF2-40B4-BE49-F238E27FC236}">
                <a16:creationId xmlns:a16="http://schemas.microsoft.com/office/drawing/2014/main" id="{7B0BCC06-0D41-4DF4-94DF-FB66C65746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09" r="4067" b="1"/>
          <a:stretch/>
        </p:blipFill>
        <p:spPr bwMode="auto">
          <a:xfrm>
            <a:off x="6492114" y="10"/>
            <a:ext cx="5699887" cy="405923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1147" y="5004581"/>
            <a:ext cx="962395" cy="962395"/>
          </a:xfrm>
          <a:prstGeom prst="ellipse">
            <a:avLst/>
          </a:prstGeom>
          <a:solidFill>
            <a:srgbClr val="6D1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rgbClr val="E995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1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09943-BAA6-4374-9784-0B5940615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sz="5400" dirty="0">
                <a:latin typeface="Broadway" panose="04040905080B02020502" pitchFamily="82" charset="0"/>
              </a:rPr>
              <a:t>Dataset</a:t>
            </a:r>
          </a:p>
        </p:txBody>
      </p:sp>
      <p:pic>
        <p:nvPicPr>
          <p:cNvPr id="3074" name="Picture 2" descr="Image result for autism">
            <a:extLst>
              <a:ext uri="{FF2B5EF4-FFF2-40B4-BE49-F238E27FC236}">
                <a16:creationId xmlns:a16="http://schemas.microsoft.com/office/drawing/2014/main" id="{5495853A-1F3A-4F20-8E84-019021D620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89" r="24761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76" name="Straight Connector 7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E3EA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3DF21-8EE4-4061-9F6F-19B07171C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 data is from Kaggle.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Link of the data :(</a:t>
            </a:r>
            <a:r>
              <a:rPr lang="en-US" sz="2400" u="sng" dirty="0">
                <a:hlinkClick r:id="rId3"/>
              </a:rPr>
              <a:t>https://www.kaggle.com/fabdelja/autism-screening-for-toddlers#Toddler%20Autism%20dataset%20July%202018.csv)</a:t>
            </a:r>
            <a:r>
              <a:rPr lang="en-US" sz="2400" dirty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 data consists of around 1054 observations of toddlers from ASD screening centers for Autism.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There are 1054 rows and 19 columns.</a:t>
            </a:r>
          </a:p>
        </p:txBody>
      </p:sp>
    </p:spTree>
    <p:extLst>
      <p:ext uri="{BB962C8B-B14F-4D97-AF65-F5344CB8AC3E}">
        <p14:creationId xmlns:p14="http://schemas.microsoft.com/office/powerpoint/2010/main" val="1757090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16EF79-9A42-453A-B8D5-DCDAD784D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  <a:prstGeom prst="ellipse">
            <a:avLst/>
          </a:prstGeom>
        </p:spPr>
        <p:txBody>
          <a:bodyPr>
            <a:norm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  <a:latin typeface="Broadway" panose="04040905080B02020502" pitchFamily="82" charset="0"/>
              </a:rPr>
              <a:t>Feature Engineering</a:t>
            </a:r>
          </a:p>
        </p:txBody>
      </p:sp>
      <p:pic>
        <p:nvPicPr>
          <p:cNvPr id="8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0208A99-D306-4B99-8DDB-F9A745CBC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42" y="877414"/>
            <a:ext cx="10595911" cy="2834405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8D65FE86-1DA7-43B3-B122-095D5E553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There are 11 Numerical features and 7 Categorial features.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One- hot encoding has been done on 1 feature ‘Ethnicity’.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There are 2 identifiers.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443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769030-B22A-48FC-9F85-31C9042C8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303030"/>
                </a:solidFill>
                <a:latin typeface="Broadway" panose="04040905080B02020502" pitchFamily="82" charset="0"/>
              </a:rPr>
              <a:t>Best Baseline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7CBC69-0D7F-4875-8005-94D763802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96" y="1273560"/>
            <a:ext cx="4387978" cy="292136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93197-20DF-4AC6-B89B-5A822490C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203" y="0"/>
            <a:ext cx="7016667" cy="565608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b="1" dirty="0">
                <a:latin typeface="+mj-lt"/>
              </a:rPr>
              <a:t>Random Forest</a:t>
            </a:r>
          </a:p>
          <a:p>
            <a:r>
              <a:rPr lang="en-US" sz="1800" dirty="0">
                <a:latin typeface="+mj-lt"/>
              </a:rPr>
              <a:t>It is a supervised machine learning algorithm.</a:t>
            </a:r>
          </a:p>
          <a:p>
            <a:r>
              <a:rPr lang="en-US" sz="1800" dirty="0">
                <a:latin typeface="+mj-lt"/>
              </a:rPr>
              <a:t> It is easy to use and is flexible.</a:t>
            </a:r>
          </a:p>
          <a:p>
            <a:r>
              <a:rPr lang="en-US" sz="1800" dirty="0">
                <a:latin typeface="+mj-lt"/>
              </a:rPr>
              <a:t> It is used for both classification and regression methods.</a:t>
            </a:r>
          </a:p>
          <a:p>
            <a:r>
              <a:rPr lang="en-US" sz="1800" dirty="0">
                <a:latin typeface="+mj-lt"/>
              </a:rPr>
              <a:t> It creates random forests which is obtained from merging of decision trees for more accurate and stable predictions. </a:t>
            </a:r>
          </a:p>
          <a:p>
            <a:r>
              <a:rPr lang="en-US" sz="1800" dirty="0">
                <a:latin typeface="+mj-lt"/>
              </a:rPr>
              <a:t>Random Forest adds extra arbitrariness to the model, while developing the trees. </a:t>
            </a:r>
          </a:p>
          <a:p>
            <a:r>
              <a:rPr lang="en-US" sz="1800" dirty="0">
                <a:latin typeface="+mj-lt"/>
              </a:rPr>
              <a:t>Rather than looking for the most significant component while part a node, it scans for the best element among a random subset of features. </a:t>
            </a:r>
          </a:p>
          <a:p>
            <a:r>
              <a:rPr lang="en-US" sz="1800" dirty="0">
                <a:latin typeface="+mj-lt"/>
              </a:rPr>
              <a:t>This outcomes in a wide assorted variety that by and large outcomes in a superior model.</a:t>
            </a:r>
          </a:p>
          <a:p>
            <a:r>
              <a:rPr lang="en-US" sz="1800" dirty="0">
                <a:latin typeface="+mj-lt"/>
              </a:rPr>
              <a:t> It uses only random subset of features to split the node.</a:t>
            </a:r>
          </a:p>
          <a:p>
            <a:endParaRPr lang="en-US" sz="1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60072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Rectangle 13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842578-97FD-4E19-A678-603AA5B68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84" y="802050"/>
            <a:ext cx="4235115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kern="1200" dirty="0">
                <a:solidFill>
                  <a:srgbClr val="FFFFFF"/>
                </a:solidFill>
                <a:latin typeface="Broadway" panose="04040905080B02020502" pitchFamily="82" charset="0"/>
              </a:rPr>
              <a:t>Effect of Hyperparameter</a:t>
            </a:r>
          </a:p>
        </p:txBody>
      </p:sp>
      <p:sp>
        <p:nvSpPr>
          <p:cNvPr id="4103" name="Content Placeholder 4102">
            <a:extLst>
              <a:ext uri="{FF2B5EF4-FFF2-40B4-BE49-F238E27FC236}">
                <a16:creationId xmlns:a16="http://schemas.microsoft.com/office/drawing/2014/main" id="{8176AA53-FDA4-4869-8E08-EF90964EE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Max-Depth = 5 is the hyperparameter used.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1" name="Picture 2">
            <a:extLst>
              <a:ext uri="{FF2B5EF4-FFF2-40B4-BE49-F238E27FC236}">
                <a16:creationId xmlns:a16="http://schemas.microsoft.com/office/drawing/2014/main" id="{DBA8F587-E939-4D8E-B4F7-B1347A528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3822" y="1181199"/>
            <a:ext cx="6553545" cy="450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791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0410E-0C99-4857-B4D2-2B023564D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60922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Broadway" panose="04040905080B02020502" pitchFamily="82" charset="0"/>
              </a:rPr>
              <a:t>Improving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F2694-9067-4E99-89BD-0335174FB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" y="2279018"/>
            <a:ext cx="6127380" cy="3877942"/>
          </a:xfrm>
        </p:spPr>
        <p:txBody>
          <a:bodyPr anchor="t">
            <a:normAutofit/>
          </a:bodyPr>
          <a:lstStyle/>
          <a:p>
            <a:r>
              <a:rPr lang="en-US" sz="2400" dirty="0"/>
              <a:t>The model is a high bias which is also known as underfitting. </a:t>
            </a:r>
          </a:p>
          <a:p>
            <a:r>
              <a:rPr lang="en-US" sz="2400" dirty="0"/>
              <a:t>It means that the model is not capturing all the signals as it would from data.</a:t>
            </a:r>
          </a:p>
          <a:p>
            <a:r>
              <a:rPr lang="en-US" sz="2400" dirty="0"/>
              <a:t> It is a measure of model rigidity and inflexibility.</a:t>
            </a:r>
          </a:p>
          <a:p>
            <a:r>
              <a:rPr lang="en-US" sz="2400" dirty="0"/>
              <a:t> To improve this model the techniques we can use is to add more features, Regularization, Change model architecture.</a:t>
            </a:r>
          </a:p>
        </p:txBody>
      </p:sp>
      <p:sp>
        <p:nvSpPr>
          <p:cNvPr id="5124" name="Freeform: Shape 7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B532A7D-2D70-4B90-AA36-E1EB05B21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888102"/>
            <a:ext cx="4385945" cy="348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018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15BA2-22F3-4717-B7C1-A9D1DD08E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4181"/>
            <a:ext cx="6586491" cy="1676603"/>
          </a:xfrm>
        </p:spPr>
        <p:txBody>
          <a:bodyPr>
            <a:normAutofit/>
          </a:bodyPr>
          <a:lstStyle/>
          <a:p>
            <a:r>
              <a:rPr lang="en-US" dirty="0">
                <a:latin typeface="Broadway" panose="04040905080B02020502" pitchFamily="82" charset="0"/>
              </a:rPr>
              <a:t>Selection of best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36B24-980E-4474-B6B1-9AA6C4F1E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552990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/>
              <a:t>Feature Importance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C97A166B-431F-46FC-988E-444551AD0E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2"/>
          <a:stretch/>
        </p:blipFill>
        <p:spPr bwMode="auto">
          <a:xfrm>
            <a:off x="5029200" y="10"/>
            <a:ext cx="7162799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876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453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Broadway</vt:lpstr>
      <vt:lpstr>Calibri</vt:lpstr>
      <vt:lpstr>Calibri Light</vt:lpstr>
      <vt:lpstr>Tw Cen MT</vt:lpstr>
      <vt:lpstr>Wingdings</vt:lpstr>
      <vt:lpstr>Office Theme</vt:lpstr>
      <vt:lpstr>Autism Spectrum Disorder Detection in toddlers</vt:lpstr>
      <vt:lpstr>PowerPoint Presentation</vt:lpstr>
      <vt:lpstr>Project Definition</vt:lpstr>
      <vt:lpstr>Dataset</vt:lpstr>
      <vt:lpstr>Feature Engineering</vt:lpstr>
      <vt:lpstr>Best Baseline Model</vt:lpstr>
      <vt:lpstr>Effect of Hyperparameter</vt:lpstr>
      <vt:lpstr>Improving model</vt:lpstr>
      <vt:lpstr>Selection of best model</vt:lpstr>
      <vt:lpstr>Selection of best model</vt:lpstr>
      <vt:lpstr>Model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Autism Spectrum Disorder Detection in toddlers</dc:title>
  <dc:creator>Karishma Siddharth Padale</dc:creator>
  <cp:lastModifiedBy>Karishma Siddharth Padale</cp:lastModifiedBy>
  <cp:revision>6</cp:revision>
  <dcterms:created xsi:type="dcterms:W3CDTF">2019-05-18T02:31:25Z</dcterms:created>
  <dcterms:modified xsi:type="dcterms:W3CDTF">2019-05-18T03:18:49Z</dcterms:modified>
</cp:coreProperties>
</file>