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lang="en-ID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Grafik Pergerakan Jumlah Postingan Kampanye Pada Tiap Platform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004642094512997E-2"/>
          <c:y val="0.119948685054522"/>
          <c:w val="0.92957014204809196"/>
          <c:h val="0.68896728672225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357</c:v>
                </c:pt>
                <c:pt idx="1">
                  <c:v>189</c:v>
                </c:pt>
                <c:pt idx="2">
                  <c:v>162</c:v>
                </c:pt>
                <c:pt idx="3">
                  <c:v>239</c:v>
                </c:pt>
                <c:pt idx="4">
                  <c:v>383</c:v>
                </c:pt>
                <c:pt idx="5">
                  <c:v>341</c:v>
                </c:pt>
                <c:pt idx="6">
                  <c:v>390</c:v>
                </c:pt>
                <c:pt idx="7">
                  <c:v>200</c:v>
                </c:pt>
                <c:pt idx="8">
                  <c:v>412</c:v>
                </c:pt>
                <c:pt idx="9">
                  <c:v>443</c:v>
                </c:pt>
                <c:pt idx="10">
                  <c:v>181</c:v>
                </c:pt>
                <c:pt idx="11">
                  <c:v>278</c:v>
                </c:pt>
                <c:pt idx="12">
                  <c:v>214</c:v>
                </c:pt>
                <c:pt idx="13">
                  <c:v>159</c:v>
                </c:pt>
                <c:pt idx="14">
                  <c:v>108</c:v>
                </c:pt>
                <c:pt idx="15">
                  <c:v>118</c:v>
                </c:pt>
                <c:pt idx="16">
                  <c:v>407</c:v>
                </c:pt>
                <c:pt idx="17">
                  <c:v>371</c:v>
                </c:pt>
                <c:pt idx="18">
                  <c:v>385</c:v>
                </c:pt>
                <c:pt idx="19">
                  <c:v>415</c:v>
                </c:pt>
                <c:pt idx="20">
                  <c:v>263</c:v>
                </c:pt>
                <c:pt idx="21">
                  <c:v>488</c:v>
                </c:pt>
                <c:pt idx="22">
                  <c:v>481</c:v>
                </c:pt>
                <c:pt idx="23">
                  <c:v>122</c:v>
                </c:pt>
                <c:pt idx="24">
                  <c:v>410</c:v>
                </c:pt>
                <c:pt idx="25">
                  <c:v>316</c:v>
                </c:pt>
                <c:pt idx="26">
                  <c:v>257</c:v>
                </c:pt>
                <c:pt idx="27">
                  <c:v>365</c:v>
                </c:pt>
                <c:pt idx="28">
                  <c:v>471</c:v>
                </c:pt>
                <c:pt idx="29">
                  <c:v>161</c:v>
                </c:pt>
                <c:pt idx="30">
                  <c:v>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8-423E-886E-ADAB5A17A3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Facebook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162</c:v>
                </c:pt>
                <c:pt idx="1">
                  <c:v>379</c:v>
                </c:pt>
                <c:pt idx="2">
                  <c:v>470</c:v>
                </c:pt>
                <c:pt idx="3">
                  <c:v>482</c:v>
                </c:pt>
                <c:pt idx="4">
                  <c:v>232</c:v>
                </c:pt>
                <c:pt idx="5">
                  <c:v>244</c:v>
                </c:pt>
                <c:pt idx="6">
                  <c:v>302</c:v>
                </c:pt>
                <c:pt idx="7">
                  <c:v>301</c:v>
                </c:pt>
                <c:pt idx="8">
                  <c:v>84</c:v>
                </c:pt>
                <c:pt idx="9">
                  <c:v>394</c:v>
                </c:pt>
                <c:pt idx="10">
                  <c:v>379</c:v>
                </c:pt>
                <c:pt idx="11">
                  <c:v>210</c:v>
                </c:pt>
                <c:pt idx="12">
                  <c:v>338</c:v>
                </c:pt>
                <c:pt idx="13">
                  <c:v>430</c:v>
                </c:pt>
                <c:pt idx="14">
                  <c:v>485</c:v>
                </c:pt>
                <c:pt idx="15">
                  <c:v>298</c:v>
                </c:pt>
                <c:pt idx="16">
                  <c:v>427</c:v>
                </c:pt>
                <c:pt idx="17">
                  <c:v>257</c:v>
                </c:pt>
                <c:pt idx="18">
                  <c:v>416</c:v>
                </c:pt>
                <c:pt idx="19">
                  <c:v>391</c:v>
                </c:pt>
                <c:pt idx="20">
                  <c:v>161</c:v>
                </c:pt>
                <c:pt idx="21">
                  <c:v>304</c:v>
                </c:pt>
                <c:pt idx="22">
                  <c:v>287</c:v>
                </c:pt>
                <c:pt idx="23">
                  <c:v>362</c:v>
                </c:pt>
                <c:pt idx="24">
                  <c:v>208</c:v>
                </c:pt>
                <c:pt idx="25">
                  <c:v>112</c:v>
                </c:pt>
                <c:pt idx="26">
                  <c:v>237</c:v>
                </c:pt>
                <c:pt idx="27">
                  <c:v>310</c:v>
                </c:pt>
                <c:pt idx="28">
                  <c:v>129</c:v>
                </c:pt>
                <c:pt idx="29">
                  <c:v>72</c:v>
                </c:pt>
                <c:pt idx="30">
                  <c:v>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8-423E-886E-ADAB5A17A3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Youtube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84</c:v>
                </c:pt>
                <c:pt idx="1">
                  <c:v>20</c:v>
                </c:pt>
                <c:pt idx="2">
                  <c:v>72</c:v>
                </c:pt>
                <c:pt idx="3">
                  <c:v>51</c:v>
                </c:pt>
                <c:pt idx="4">
                  <c:v>45</c:v>
                </c:pt>
                <c:pt idx="5">
                  <c:v>47</c:v>
                </c:pt>
                <c:pt idx="6">
                  <c:v>23</c:v>
                </c:pt>
                <c:pt idx="7">
                  <c:v>78</c:v>
                </c:pt>
                <c:pt idx="8">
                  <c:v>69</c:v>
                </c:pt>
                <c:pt idx="9">
                  <c:v>35</c:v>
                </c:pt>
                <c:pt idx="10">
                  <c:v>53</c:v>
                </c:pt>
                <c:pt idx="11">
                  <c:v>73</c:v>
                </c:pt>
                <c:pt idx="12">
                  <c:v>31</c:v>
                </c:pt>
                <c:pt idx="13">
                  <c:v>32</c:v>
                </c:pt>
                <c:pt idx="14">
                  <c:v>72</c:v>
                </c:pt>
                <c:pt idx="15">
                  <c:v>32</c:v>
                </c:pt>
                <c:pt idx="16">
                  <c:v>78</c:v>
                </c:pt>
                <c:pt idx="17">
                  <c:v>89</c:v>
                </c:pt>
                <c:pt idx="18">
                  <c:v>96</c:v>
                </c:pt>
                <c:pt idx="19">
                  <c:v>83</c:v>
                </c:pt>
                <c:pt idx="20">
                  <c:v>59</c:v>
                </c:pt>
                <c:pt idx="21">
                  <c:v>77</c:v>
                </c:pt>
                <c:pt idx="22">
                  <c:v>88</c:v>
                </c:pt>
                <c:pt idx="23">
                  <c:v>79</c:v>
                </c:pt>
                <c:pt idx="24">
                  <c:v>52</c:v>
                </c:pt>
                <c:pt idx="25">
                  <c:v>22</c:v>
                </c:pt>
                <c:pt idx="26">
                  <c:v>30</c:v>
                </c:pt>
                <c:pt idx="27">
                  <c:v>21</c:v>
                </c:pt>
                <c:pt idx="28">
                  <c:v>25</c:v>
                </c:pt>
                <c:pt idx="29">
                  <c:v>95</c:v>
                </c:pt>
                <c:pt idx="30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8-423E-886E-ADAB5A17A3B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Tiktok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Sheet1!$E$2:$E$32</c:f>
              <c:numCache>
                <c:formatCode>General</c:formatCode>
                <c:ptCount val="31"/>
                <c:pt idx="0">
                  <c:v>94</c:v>
                </c:pt>
                <c:pt idx="1">
                  <c:v>50</c:v>
                </c:pt>
                <c:pt idx="2">
                  <c:v>88</c:v>
                </c:pt>
                <c:pt idx="3">
                  <c:v>61</c:v>
                </c:pt>
                <c:pt idx="4">
                  <c:v>52</c:v>
                </c:pt>
                <c:pt idx="5">
                  <c:v>27</c:v>
                </c:pt>
                <c:pt idx="6">
                  <c:v>98</c:v>
                </c:pt>
                <c:pt idx="7">
                  <c:v>63</c:v>
                </c:pt>
                <c:pt idx="8">
                  <c:v>32</c:v>
                </c:pt>
                <c:pt idx="9">
                  <c:v>14</c:v>
                </c:pt>
                <c:pt idx="10">
                  <c:v>25</c:v>
                </c:pt>
                <c:pt idx="11">
                  <c:v>100</c:v>
                </c:pt>
                <c:pt idx="12">
                  <c:v>29</c:v>
                </c:pt>
                <c:pt idx="13">
                  <c:v>65</c:v>
                </c:pt>
                <c:pt idx="14">
                  <c:v>53</c:v>
                </c:pt>
                <c:pt idx="15">
                  <c:v>34</c:v>
                </c:pt>
                <c:pt idx="16">
                  <c:v>24</c:v>
                </c:pt>
                <c:pt idx="17">
                  <c:v>94</c:v>
                </c:pt>
                <c:pt idx="18">
                  <c:v>89</c:v>
                </c:pt>
                <c:pt idx="19">
                  <c:v>62</c:v>
                </c:pt>
                <c:pt idx="20">
                  <c:v>60</c:v>
                </c:pt>
                <c:pt idx="21">
                  <c:v>39</c:v>
                </c:pt>
                <c:pt idx="22">
                  <c:v>86</c:v>
                </c:pt>
                <c:pt idx="23">
                  <c:v>25</c:v>
                </c:pt>
                <c:pt idx="24">
                  <c:v>42</c:v>
                </c:pt>
                <c:pt idx="25">
                  <c:v>22</c:v>
                </c:pt>
                <c:pt idx="26">
                  <c:v>41</c:v>
                </c:pt>
                <c:pt idx="27">
                  <c:v>13</c:v>
                </c:pt>
                <c:pt idx="28">
                  <c:v>20</c:v>
                </c:pt>
                <c:pt idx="29">
                  <c:v>63</c:v>
                </c:pt>
                <c:pt idx="30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8-423E-886E-ADAB5A17A3B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Instagram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Sheet1!$F$2:$F$32</c:f>
              <c:numCache>
                <c:formatCode>General</c:formatCode>
                <c:ptCount val="31"/>
                <c:pt idx="0">
                  <c:v>62</c:v>
                </c:pt>
                <c:pt idx="1">
                  <c:v>49</c:v>
                </c:pt>
                <c:pt idx="2">
                  <c:v>144</c:v>
                </c:pt>
                <c:pt idx="3">
                  <c:v>24</c:v>
                </c:pt>
                <c:pt idx="4">
                  <c:v>24</c:v>
                </c:pt>
                <c:pt idx="5">
                  <c:v>110</c:v>
                </c:pt>
                <c:pt idx="6">
                  <c:v>97</c:v>
                </c:pt>
                <c:pt idx="7">
                  <c:v>116</c:v>
                </c:pt>
                <c:pt idx="8">
                  <c:v>43</c:v>
                </c:pt>
                <c:pt idx="9">
                  <c:v>148</c:v>
                </c:pt>
                <c:pt idx="10">
                  <c:v>106</c:v>
                </c:pt>
                <c:pt idx="11">
                  <c:v>149</c:v>
                </c:pt>
                <c:pt idx="12">
                  <c:v>33</c:v>
                </c:pt>
                <c:pt idx="13">
                  <c:v>16</c:v>
                </c:pt>
                <c:pt idx="14">
                  <c:v>124</c:v>
                </c:pt>
                <c:pt idx="15">
                  <c:v>131</c:v>
                </c:pt>
                <c:pt idx="16">
                  <c:v>31</c:v>
                </c:pt>
                <c:pt idx="17">
                  <c:v>150</c:v>
                </c:pt>
                <c:pt idx="18">
                  <c:v>73</c:v>
                </c:pt>
                <c:pt idx="19">
                  <c:v>16</c:v>
                </c:pt>
                <c:pt idx="20">
                  <c:v>46</c:v>
                </c:pt>
                <c:pt idx="21">
                  <c:v>135</c:v>
                </c:pt>
                <c:pt idx="22">
                  <c:v>106</c:v>
                </c:pt>
                <c:pt idx="23">
                  <c:v>15</c:v>
                </c:pt>
                <c:pt idx="24">
                  <c:v>122</c:v>
                </c:pt>
                <c:pt idx="25">
                  <c:v>14</c:v>
                </c:pt>
                <c:pt idx="26">
                  <c:v>84</c:v>
                </c:pt>
                <c:pt idx="27">
                  <c:v>76</c:v>
                </c:pt>
                <c:pt idx="28">
                  <c:v>50</c:v>
                </c:pt>
                <c:pt idx="29">
                  <c:v>13</c:v>
                </c:pt>
                <c:pt idx="30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8-423E-886E-ADAB5A17A3B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Sheet1!$G$2:$G$32</c:f>
              <c:numCache>
                <c:formatCode>General</c:formatCode>
                <c:ptCount val="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8-423E-886E-ADAB5A17A3B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Sheet1!$H$2:$H$32</c:f>
              <c:numCache>
                <c:formatCode>General</c:formatCode>
                <c:ptCount val="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88-423E-886E-ADAB5A17A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977234"/>
        <c:axId val="565514096"/>
      </c:lineChart>
      <c:dateAx>
        <c:axId val="16997723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Tanggal</a:t>
                </a:r>
              </a:p>
            </c:rich>
          </c:tx>
          <c:layout>
            <c:manualLayout>
              <c:xMode val="edge"/>
              <c:yMode val="edge"/>
              <c:x val="0.47920599388872698"/>
              <c:y val="0.92425545207853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d/mm/yy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565514096"/>
        <c:crosses val="autoZero"/>
        <c:auto val="1"/>
        <c:lblOffset val="100"/>
        <c:baseTimeUnit val="days"/>
      </c:dateAx>
      <c:valAx>
        <c:axId val="56551409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Jumlah Postingan</a:t>
                </a:r>
              </a:p>
            </c:rich>
          </c:tx>
          <c:layout>
            <c:manualLayout>
              <c:xMode val="edge"/>
              <c:yMode val="edge"/>
              <c:x val="2.4073182474723199E-3"/>
              <c:y val="0.341629458151840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16997723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26693255466134902"/>
          <c:y val="0.14294750158127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lang="en-ID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Grafik Pergerakan Jumlah Engagement Kampanye Pada Tiap Platform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004642094512997E-2"/>
          <c:y val="0.119948685054522"/>
          <c:w val="0.92957014204809196"/>
          <c:h val="0.68896728672225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357</c:v>
                </c:pt>
                <c:pt idx="1">
                  <c:v>189</c:v>
                </c:pt>
                <c:pt idx="2">
                  <c:v>162</c:v>
                </c:pt>
                <c:pt idx="3">
                  <c:v>239</c:v>
                </c:pt>
                <c:pt idx="4">
                  <c:v>383</c:v>
                </c:pt>
                <c:pt idx="5">
                  <c:v>341</c:v>
                </c:pt>
                <c:pt idx="6">
                  <c:v>390</c:v>
                </c:pt>
                <c:pt idx="7">
                  <c:v>200</c:v>
                </c:pt>
                <c:pt idx="8">
                  <c:v>412</c:v>
                </c:pt>
                <c:pt idx="9">
                  <c:v>443</c:v>
                </c:pt>
                <c:pt idx="10">
                  <c:v>181</c:v>
                </c:pt>
                <c:pt idx="11">
                  <c:v>278</c:v>
                </c:pt>
                <c:pt idx="12">
                  <c:v>214</c:v>
                </c:pt>
                <c:pt idx="13">
                  <c:v>159</c:v>
                </c:pt>
                <c:pt idx="14">
                  <c:v>108</c:v>
                </c:pt>
                <c:pt idx="15">
                  <c:v>118</c:v>
                </c:pt>
                <c:pt idx="16">
                  <c:v>407</c:v>
                </c:pt>
                <c:pt idx="17">
                  <c:v>371</c:v>
                </c:pt>
                <c:pt idx="18">
                  <c:v>385</c:v>
                </c:pt>
                <c:pt idx="19">
                  <c:v>415</c:v>
                </c:pt>
                <c:pt idx="20">
                  <c:v>263</c:v>
                </c:pt>
                <c:pt idx="21">
                  <c:v>488</c:v>
                </c:pt>
                <c:pt idx="22">
                  <c:v>481</c:v>
                </c:pt>
                <c:pt idx="23">
                  <c:v>122</c:v>
                </c:pt>
                <c:pt idx="24">
                  <c:v>410</c:v>
                </c:pt>
                <c:pt idx="25">
                  <c:v>316</c:v>
                </c:pt>
                <c:pt idx="26">
                  <c:v>257</c:v>
                </c:pt>
                <c:pt idx="27">
                  <c:v>365</c:v>
                </c:pt>
                <c:pt idx="28">
                  <c:v>471</c:v>
                </c:pt>
                <c:pt idx="29">
                  <c:v>161</c:v>
                </c:pt>
                <c:pt idx="30">
                  <c:v>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3B-40A5-A3D7-7F36ADC15D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Facebook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360</c:v>
                </c:pt>
                <c:pt idx="1">
                  <c:v>263</c:v>
                </c:pt>
                <c:pt idx="2">
                  <c:v>274</c:v>
                </c:pt>
                <c:pt idx="3">
                  <c:v>216</c:v>
                </c:pt>
                <c:pt idx="4">
                  <c:v>443</c:v>
                </c:pt>
                <c:pt idx="5">
                  <c:v>482</c:v>
                </c:pt>
                <c:pt idx="6">
                  <c:v>460</c:v>
                </c:pt>
                <c:pt idx="7">
                  <c:v>445</c:v>
                </c:pt>
                <c:pt idx="8">
                  <c:v>317</c:v>
                </c:pt>
                <c:pt idx="9">
                  <c:v>459</c:v>
                </c:pt>
                <c:pt idx="10">
                  <c:v>374</c:v>
                </c:pt>
                <c:pt idx="11">
                  <c:v>333</c:v>
                </c:pt>
                <c:pt idx="12">
                  <c:v>416</c:v>
                </c:pt>
                <c:pt idx="13">
                  <c:v>147</c:v>
                </c:pt>
                <c:pt idx="14">
                  <c:v>463</c:v>
                </c:pt>
                <c:pt idx="15">
                  <c:v>144</c:v>
                </c:pt>
                <c:pt idx="16">
                  <c:v>303</c:v>
                </c:pt>
                <c:pt idx="17">
                  <c:v>35</c:v>
                </c:pt>
                <c:pt idx="18">
                  <c:v>246</c:v>
                </c:pt>
                <c:pt idx="19">
                  <c:v>347</c:v>
                </c:pt>
                <c:pt idx="20">
                  <c:v>231</c:v>
                </c:pt>
                <c:pt idx="21">
                  <c:v>407</c:v>
                </c:pt>
                <c:pt idx="22">
                  <c:v>160</c:v>
                </c:pt>
                <c:pt idx="23">
                  <c:v>488</c:v>
                </c:pt>
                <c:pt idx="24">
                  <c:v>120</c:v>
                </c:pt>
                <c:pt idx="25">
                  <c:v>54</c:v>
                </c:pt>
                <c:pt idx="26">
                  <c:v>275</c:v>
                </c:pt>
                <c:pt idx="27">
                  <c:v>254</c:v>
                </c:pt>
                <c:pt idx="28">
                  <c:v>43</c:v>
                </c:pt>
                <c:pt idx="29">
                  <c:v>72</c:v>
                </c:pt>
                <c:pt idx="30">
                  <c:v>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B-40A5-A3D7-7F36ADC15D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Youtube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67</c:v>
                </c:pt>
                <c:pt idx="1">
                  <c:v>41</c:v>
                </c:pt>
                <c:pt idx="2">
                  <c:v>83</c:v>
                </c:pt>
                <c:pt idx="3">
                  <c:v>95</c:v>
                </c:pt>
                <c:pt idx="4">
                  <c:v>65</c:v>
                </c:pt>
                <c:pt idx="5">
                  <c:v>46</c:v>
                </c:pt>
                <c:pt idx="6">
                  <c:v>41</c:v>
                </c:pt>
                <c:pt idx="7">
                  <c:v>43</c:v>
                </c:pt>
                <c:pt idx="8">
                  <c:v>68</c:v>
                </c:pt>
                <c:pt idx="9">
                  <c:v>32</c:v>
                </c:pt>
                <c:pt idx="10">
                  <c:v>28</c:v>
                </c:pt>
                <c:pt idx="11">
                  <c:v>33</c:v>
                </c:pt>
                <c:pt idx="12">
                  <c:v>31</c:v>
                </c:pt>
                <c:pt idx="13">
                  <c:v>50</c:v>
                </c:pt>
                <c:pt idx="14">
                  <c:v>48</c:v>
                </c:pt>
                <c:pt idx="15">
                  <c:v>88</c:v>
                </c:pt>
                <c:pt idx="16">
                  <c:v>69</c:v>
                </c:pt>
                <c:pt idx="17">
                  <c:v>92</c:v>
                </c:pt>
                <c:pt idx="18">
                  <c:v>66</c:v>
                </c:pt>
                <c:pt idx="19">
                  <c:v>45</c:v>
                </c:pt>
                <c:pt idx="20">
                  <c:v>58</c:v>
                </c:pt>
                <c:pt idx="21">
                  <c:v>39</c:v>
                </c:pt>
                <c:pt idx="22">
                  <c:v>26</c:v>
                </c:pt>
                <c:pt idx="23">
                  <c:v>29</c:v>
                </c:pt>
                <c:pt idx="24">
                  <c:v>71</c:v>
                </c:pt>
                <c:pt idx="25">
                  <c:v>90</c:v>
                </c:pt>
                <c:pt idx="26">
                  <c:v>89</c:v>
                </c:pt>
                <c:pt idx="27">
                  <c:v>79</c:v>
                </c:pt>
                <c:pt idx="28">
                  <c:v>69</c:v>
                </c:pt>
                <c:pt idx="29">
                  <c:v>35</c:v>
                </c:pt>
                <c:pt idx="30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3B-40A5-A3D7-7F36ADC15D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Tiktok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Sheet1!$E$2:$E$32</c:f>
              <c:numCache>
                <c:formatCode>General</c:formatCode>
                <c:ptCount val="31"/>
                <c:pt idx="0">
                  <c:v>99</c:v>
                </c:pt>
                <c:pt idx="1">
                  <c:v>51</c:v>
                </c:pt>
                <c:pt idx="2">
                  <c:v>69</c:v>
                </c:pt>
                <c:pt idx="3">
                  <c:v>11</c:v>
                </c:pt>
                <c:pt idx="4">
                  <c:v>20</c:v>
                </c:pt>
                <c:pt idx="5">
                  <c:v>94</c:v>
                </c:pt>
                <c:pt idx="6">
                  <c:v>99</c:v>
                </c:pt>
                <c:pt idx="7">
                  <c:v>88</c:v>
                </c:pt>
                <c:pt idx="8">
                  <c:v>39</c:v>
                </c:pt>
                <c:pt idx="9">
                  <c:v>96</c:v>
                </c:pt>
                <c:pt idx="10">
                  <c:v>95</c:v>
                </c:pt>
                <c:pt idx="11">
                  <c:v>77</c:v>
                </c:pt>
                <c:pt idx="12">
                  <c:v>76</c:v>
                </c:pt>
                <c:pt idx="13">
                  <c:v>40</c:v>
                </c:pt>
                <c:pt idx="14">
                  <c:v>30</c:v>
                </c:pt>
                <c:pt idx="15">
                  <c:v>92</c:v>
                </c:pt>
                <c:pt idx="16">
                  <c:v>97</c:v>
                </c:pt>
                <c:pt idx="17">
                  <c:v>20</c:v>
                </c:pt>
                <c:pt idx="18">
                  <c:v>31</c:v>
                </c:pt>
                <c:pt idx="19">
                  <c:v>17</c:v>
                </c:pt>
                <c:pt idx="20">
                  <c:v>34</c:v>
                </c:pt>
                <c:pt idx="21">
                  <c:v>29</c:v>
                </c:pt>
                <c:pt idx="22">
                  <c:v>58</c:v>
                </c:pt>
                <c:pt idx="23">
                  <c:v>82</c:v>
                </c:pt>
                <c:pt idx="24">
                  <c:v>92</c:v>
                </c:pt>
                <c:pt idx="25">
                  <c:v>19</c:v>
                </c:pt>
                <c:pt idx="26">
                  <c:v>16</c:v>
                </c:pt>
                <c:pt idx="27">
                  <c:v>86</c:v>
                </c:pt>
                <c:pt idx="28">
                  <c:v>58</c:v>
                </c:pt>
                <c:pt idx="29">
                  <c:v>11</c:v>
                </c:pt>
                <c:pt idx="30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3B-40A5-A3D7-7F36ADC15D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Instagram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Sheet1!$F$2:$F$32</c:f>
              <c:numCache>
                <c:formatCode>General</c:formatCode>
                <c:ptCount val="31"/>
                <c:pt idx="0">
                  <c:v>72</c:v>
                </c:pt>
                <c:pt idx="1">
                  <c:v>46</c:v>
                </c:pt>
                <c:pt idx="2">
                  <c:v>59</c:v>
                </c:pt>
                <c:pt idx="3">
                  <c:v>98</c:v>
                </c:pt>
                <c:pt idx="4">
                  <c:v>13</c:v>
                </c:pt>
                <c:pt idx="5">
                  <c:v>99</c:v>
                </c:pt>
                <c:pt idx="6">
                  <c:v>92</c:v>
                </c:pt>
                <c:pt idx="7">
                  <c:v>74</c:v>
                </c:pt>
                <c:pt idx="8">
                  <c:v>119</c:v>
                </c:pt>
                <c:pt idx="9">
                  <c:v>21</c:v>
                </c:pt>
                <c:pt idx="10">
                  <c:v>30</c:v>
                </c:pt>
                <c:pt idx="11">
                  <c:v>145</c:v>
                </c:pt>
                <c:pt idx="12">
                  <c:v>34</c:v>
                </c:pt>
                <c:pt idx="13">
                  <c:v>120</c:v>
                </c:pt>
                <c:pt idx="14">
                  <c:v>79</c:v>
                </c:pt>
                <c:pt idx="15">
                  <c:v>99</c:v>
                </c:pt>
                <c:pt idx="16">
                  <c:v>121</c:v>
                </c:pt>
                <c:pt idx="17">
                  <c:v>30</c:v>
                </c:pt>
                <c:pt idx="18">
                  <c:v>146</c:v>
                </c:pt>
                <c:pt idx="19">
                  <c:v>122</c:v>
                </c:pt>
                <c:pt idx="20">
                  <c:v>55</c:v>
                </c:pt>
                <c:pt idx="21">
                  <c:v>115</c:v>
                </c:pt>
                <c:pt idx="22">
                  <c:v>68</c:v>
                </c:pt>
                <c:pt idx="23">
                  <c:v>15</c:v>
                </c:pt>
                <c:pt idx="24">
                  <c:v>117</c:v>
                </c:pt>
                <c:pt idx="25">
                  <c:v>106</c:v>
                </c:pt>
                <c:pt idx="26">
                  <c:v>25</c:v>
                </c:pt>
                <c:pt idx="27">
                  <c:v>116</c:v>
                </c:pt>
                <c:pt idx="28">
                  <c:v>66</c:v>
                </c:pt>
                <c:pt idx="29">
                  <c:v>57</c:v>
                </c:pt>
                <c:pt idx="30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3B-40A5-A3D7-7F36ADC15D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Sheet1!$G$2:$G$32</c:f>
              <c:numCache>
                <c:formatCode>General</c:formatCode>
                <c:ptCount val="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F3B-40A5-A3D7-7F36ADC15DE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Sheet1!$H$2:$H$32</c:f>
              <c:numCache>
                <c:formatCode>General</c:formatCode>
                <c:ptCount val="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F3B-40A5-A3D7-7F36ADC15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977234"/>
        <c:axId val="565514096"/>
      </c:lineChart>
      <c:dateAx>
        <c:axId val="16997723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Tanggal</a:t>
                </a:r>
              </a:p>
            </c:rich>
          </c:tx>
          <c:layout>
            <c:manualLayout>
              <c:xMode val="edge"/>
              <c:yMode val="edge"/>
              <c:x val="0.47920599388872698"/>
              <c:y val="0.92425545207853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d/mm/yy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565514096"/>
        <c:crosses val="autoZero"/>
        <c:auto val="1"/>
        <c:lblOffset val="100"/>
        <c:baseTimeUnit val="days"/>
      </c:dateAx>
      <c:valAx>
        <c:axId val="56551409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Jumlah</a:t>
                </a:r>
                <a:r>
                  <a:rPr lang="en-ID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Postingan</a:t>
                </a:r>
                <a:endParaRPr lang="en-ID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4073182474723199E-3"/>
              <c:y val="0.341629458151840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16997723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26693255466134902"/>
          <c:y val="0.14294750158127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lang="en-ID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Jumlah Postingan Setiap Platform</a:t>
            </a:r>
          </a:p>
        </c:rich>
      </c:tx>
      <c:layout>
        <c:manualLayout>
          <c:xMode val="edge"/>
          <c:yMode val="edge"/>
          <c:x val="0.14808962941683401"/>
          <c:y val="1.49275574418263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Instagram</c:v>
                </c:pt>
                <c:pt idx="2">
                  <c:v>Youtube</c:v>
                </c:pt>
                <c:pt idx="3">
                  <c:v>Tiktok</c:v>
                </c:pt>
                <c:pt idx="4">
                  <c:v>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1600</c:v>
                </c:pt>
                <c:pt idx="2">
                  <c:v>140</c:v>
                </c:pt>
                <c:pt idx="3">
                  <c:v>600</c:v>
                </c:pt>
                <c:pt idx="4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E3-4D1E-B620-C13570C3B8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109791737"/>
        <c:axId val="609597715"/>
      </c:barChart>
      <c:catAx>
        <c:axId val="109791737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Platform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609597715"/>
        <c:crosses val="autoZero"/>
        <c:auto val="1"/>
        <c:lblAlgn val="ctr"/>
        <c:lblOffset val="100"/>
        <c:noMultiLvlLbl val="0"/>
      </c:catAx>
      <c:valAx>
        <c:axId val="60959771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Jumlah Postingan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10979173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Jumlah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Engagement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Setiap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Platform</a:t>
            </a:r>
          </a:p>
        </c:rich>
      </c:tx>
      <c:layout>
        <c:manualLayout>
          <c:xMode val="edge"/>
          <c:yMode val="edge"/>
          <c:x val="0.14808962941683401"/>
          <c:y val="1.49275574418263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Instagram</c:v>
                </c:pt>
                <c:pt idx="2">
                  <c:v>Youtube</c:v>
                </c:pt>
                <c:pt idx="3">
                  <c:v>Tiktok</c:v>
                </c:pt>
                <c:pt idx="4">
                  <c:v>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1600</c:v>
                </c:pt>
                <c:pt idx="2">
                  <c:v>140</c:v>
                </c:pt>
                <c:pt idx="3">
                  <c:v>600</c:v>
                </c:pt>
                <c:pt idx="4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99-40DD-9918-07A3058D90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109791737"/>
        <c:axId val="609597715"/>
      </c:barChart>
      <c:catAx>
        <c:axId val="109791737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Platform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609597715"/>
        <c:crosses val="autoZero"/>
        <c:auto val="1"/>
        <c:lblAlgn val="ctr"/>
        <c:lblOffset val="100"/>
        <c:noMultiLvlLbl val="0"/>
      </c:catAx>
      <c:valAx>
        <c:axId val="60959771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Jumlah Postingan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10979173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2</a:t>
            </a:fld>
            <a:endParaRPr lang="en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3</a:t>
            </a:fld>
            <a:endParaRPr lang="en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4</a:t>
            </a:fld>
            <a:endParaRPr lang="en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5</a:t>
            </a:fld>
            <a:endParaRPr lang="en-ID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6</a:t>
            </a:fld>
            <a:endParaRPr lang="en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3"/>
            <a:ext cx="5181600" cy="908050"/>
          </a:xfrm>
        </p:spPr>
        <p:txBody>
          <a:bodyPr anchor="t"/>
          <a:lstStyle>
            <a:lvl1pPr algn="l">
              <a:defRPr sz="266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1pPr>
            <a:lvl2pPr marL="304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3pPr>
            <a:lvl4pPr marL="914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4pPr>
            <a:lvl5pPr marL="12192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5pPr>
            <a:lvl6pPr marL="15240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6pPr>
            <a:lvl7pPr marL="18288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7pPr>
            <a:lvl8pPr marL="21336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8pPr>
            <a:lvl9pPr marL="2438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3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3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3"/>
            <a:ext cx="3407833" cy="3902075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3"/>
            <a:ext cx="2005542" cy="31273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5"/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00" rtl="0" eaLnBrk="1" latinLnBrk="0" hangingPunct="1">
        <a:spcBef>
          <a:spcPct val="0"/>
        </a:spcBef>
        <a:buNone/>
        <a:defRPr sz="2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»"/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19812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590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microsoft.com/office/2007/relationships/hdphoto" Target="../media/hdphoto1.wdp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image" Target="../media/image5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chart" Target="../charts/chart1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chart" Target="../charts/chart2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notesSlide" Target="../notesSlides/notesSlide4.xml"/><Relationship Id="rId7" Type="http://schemas.openxmlformats.org/officeDocument/2006/relationships/chart" Target="../charts/chart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tags" Target="../tags/tag59.xml"/><Relationship Id="rId26" Type="http://schemas.openxmlformats.org/officeDocument/2006/relationships/tags" Target="../tags/tag67.xml"/><Relationship Id="rId39" Type="http://schemas.openxmlformats.org/officeDocument/2006/relationships/slideLayout" Target="../slideLayouts/slideLayout18.xml"/><Relationship Id="rId3" Type="http://schemas.openxmlformats.org/officeDocument/2006/relationships/tags" Target="../tags/tag44.xml"/><Relationship Id="rId21" Type="http://schemas.openxmlformats.org/officeDocument/2006/relationships/tags" Target="../tags/tag62.xml"/><Relationship Id="rId34" Type="http://schemas.openxmlformats.org/officeDocument/2006/relationships/tags" Target="../tags/tag75.xml"/><Relationship Id="rId42" Type="http://schemas.openxmlformats.org/officeDocument/2006/relationships/image" Target="../media/image4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tags" Target="../tags/tag58.xml"/><Relationship Id="rId25" Type="http://schemas.openxmlformats.org/officeDocument/2006/relationships/tags" Target="../tags/tag66.xml"/><Relationship Id="rId33" Type="http://schemas.openxmlformats.org/officeDocument/2006/relationships/tags" Target="../tags/tag74.xml"/><Relationship Id="rId38" Type="http://schemas.openxmlformats.org/officeDocument/2006/relationships/tags" Target="../tags/tag79.xml"/><Relationship Id="rId2" Type="http://schemas.openxmlformats.org/officeDocument/2006/relationships/tags" Target="../tags/tag43.xml"/><Relationship Id="rId16" Type="http://schemas.openxmlformats.org/officeDocument/2006/relationships/tags" Target="../tags/tag57.xml"/><Relationship Id="rId20" Type="http://schemas.openxmlformats.org/officeDocument/2006/relationships/tags" Target="../tags/tag61.xml"/><Relationship Id="rId29" Type="http://schemas.openxmlformats.org/officeDocument/2006/relationships/tags" Target="../tags/tag70.xml"/><Relationship Id="rId41" Type="http://schemas.openxmlformats.org/officeDocument/2006/relationships/image" Target="../media/image5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tags" Target="../tags/tag65.xml"/><Relationship Id="rId32" Type="http://schemas.openxmlformats.org/officeDocument/2006/relationships/tags" Target="../tags/tag73.xml"/><Relationship Id="rId37" Type="http://schemas.openxmlformats.org/officeDocument/2006/relationships/tags" Target="../tags/tag78.xml"/><Relationship Id="rId40" Type="http://schemas.openxmlformats.org/officeDocument/2006/relationships/notesSlide" Target="../notesSlides/notesSlide5.xml"/><Relationship Id="rId5" Type="http://schemas.openxmlformats.org/officeDocument/2006/relationships/tags" Target="../tags/tag46.xml"/><Relationship Id="rId15" Type="http://schemas.openxmlformats.org/officeDocument/2006/relationships/tags" Target="../tags/tag56.xml"/><Relationship Id="rId23" Type="http://schemas.openxmlformats.org/officeDocument/2006/relationships/tags" Target="../tags/tag64.xml"/><Relationship Id="rId28" Type="http://schemas.openxmlformats.org/officeDocument/2006/relationships/tags" Target="../tags/tag69.xml"/><Relationship Id="rId36" Type="http://schemas.openxmlformats.org/officeDocument/2006/relationships/tags" Target="../tags/tag77.xml"/><Relationship Id="rId10" Type="http://schemas.openxmlformats.org/officeDocument/2006/relationships/tags" Target="../tags/tag51.xml"/><Relationship Id="rId19" Type="http://schemas.openxmlformats.org/officeDocument/2006/relationships/tags" Target="../tags/tag60.xml"/><Relationship Id="rId31" Type="http://schemas.openxmlformats.org/officeDocument/2006/relationships/tags" Target="../tags/tag72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Relationship Id="rId22" Type="http://schemas.openxmlformats.org/officeDocument/2006/relationships/tags" Target="../tags/tag63.xml"/><Relationship Id="rId27" Type="http://schemas.openxmlformats.org/officeDocument/2006/relationships/tags" Target="../tags/tag68.xml"/><Relationship Id="rId30" Type="http://schemas.openxmlformats.org/officeDocument/2006/relationships/tags" Target="../tags/tag71.xml"/><Relationship Id="rId35" Type="http://schemas.openxmlformats.org/officeDocument/2006/relationships/tags" Target="../tags/tag76.xml"/><Relationship Id="rId4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ID" sz="120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1245827" y="-475485"/>
            <a:ext cx="6344787" cy="7808969"/>
            <a:chOff x="0" y="0"/>
            <a:chExt cx="6604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1F2731"/>
            </a:solidFill>
          </p:spPr>
          <p:txBody>
            <a:bodyPr/>
            <a:lstStyle/>
            <a:p>
              <a:endParaRPr lang="en-ID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1138266"/>
            <a:ext cx="12192000" cy="4581469"/>
            <a:chOff x="0" y="0"/>
            <a:chExt cx="4816593" cy="18099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1809963"/>
            </a:xfrm>
            <a:custGeom>
              <a:avLst/>
              <a:gdLst/>
              <a:ahLst/>
              <a:cxnLst/>
              <a:rect l="l" t="t" r="r" b="b"/>
              <a:pathLst>
                <a:path w="4816592" h="1809963">
                  <a:moveTo>
                    <a:pt x="0" y="0"/>
                  </a:moveTo>
                  <a:lnTo>
                    <a:pt x="4816592" y="0"/>
                  </a:lnTo>
                  <a:lnTo>
                    <a:pt x="4816592" y="1809963"/>
                  </a:lnTo>
                  <a:lnTo>
                    <a:pt x="0" y="1809963"/>
                  </a:lnTo>
                  <a:close/>
                </a:path>
              </a:pathLst>
            </a:custGeom>
            <a:solidFill>
              <a:srgbClr val="1F2731"/>
            </a:solidFill>
          </p:spPr>
          <p:txBody>
            <a:bodyPr/>
            <a:lstStyle/>
            <a:p>
              <a:endParaRPr lang="en-ID" sz="12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-733240" y="157834"/>
            <a:ext cx="5953523" cy="6542333"/>
            <a:chOff x="0" y="0"/>
            <a:chExt cx="5778500" cy="6350000"/>
          </a:xfrm>
        </p:grpSpPr>
        <p:sp>
          <p:nvSpPr>
            <p:cNvPr id="10" name="Freeform 10"/>
            <p:cNvSpPr/>
            <p:nvPr/>
          </p:nvSpPr>
          <p:spPr>
            <a:xfrm rot="-5400000">
              <a:off x="-285750" y="285750"/>
              <a:ext cx="6350000" cy="5778500"/>
            </a:xfrm>
            <a:custGeom>
              <a:avLst/>
              <a:gdLst/>
              <a:ahLst/>
              <a:cxnLst/>
              <a:rect l="l" t="t" r="r" b="b"/>
              <a:pathLst>
                <a:path w="6350000" h="5778500">
                  <a:moveTo>
                    <a:pt x="6350000" y="2889250"/>
                  </a:moveTo>
                  <a:cubicBezTo>
                    <a:pt x="6350000" y="1258570"/>
                    <a:pt x="5205730" y="0"/>
                    <a:pt x="3432810" y="0"/>
                  </a:cubicBezTo>
                  <a:cubicBezTo>
                    <a:pt x="2174240" y="0"/>
                    <a:pt x="0" y="0"/>
                    <a:pt x="0" y="0"/>
                  </a:cubicBezTo>
                  <a:lnTo>
                    <a:pt x="0" y="2889250"/>
                  </a:lnTo>
                  <a:lnTo>
                    <a:pt x="0" y="5778500"/>
                  </a:lnTo>
                  <a:cubicBezTo>
                    <a:pt x="0" y="5778500"/>
                    <a:pt x="2174240" y="5778500"/>
                    <a:pt x="3432810" y="5778500"/>
                  </a:cubicBezTo>
                  <a:cubicBezTo>
                    <a:pt x="5205730" y="5778500"/>
                    <a:pt x="6350000" y="4519930"/>
                    <a:pt x="6350000" y="2889250"/>
                  </a:cubicBezTo>
                  <a:close/>
                </a:path>
              </a:pathLst>
            </a:custGeom>
            <a:blipFill>
              <a:blip r:embed="rId3"/>
              <a:stretch>
                <a:fillRect l="-18292" r="-18292"/>
              </a:stretch>
            </a:blipFill>
          </p:spPr>
          <p:txBody>
            <a:bodyPr/>
            <a:lstStyle/>
            <a:p>
              <a:endParaRPr lang="en-ID"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831056" y="1557767"/>
            <a:ext cx="5605931" cy="26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825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LAPORAN</a:t>
            </a:r>
          </a:p>
          <a:p>
            <a:pPr>
              <a:lnSpc>
                <a:spcPct val="100000"/>
              </a:lnSpc>
            </a:pPr>
            <a:r>
              <a:rPr lang="en-US" sz="5825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MONITORING KAMPANYE </a:t>
            </a:r>
          </a:p>
        </p:txBody>
      </p:sp>
      <p:pic>
        <p:nvPicPr>
          <p:cNvPr id="17" name="Picture 16" descr="A black background with yellow and white text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77800"/>
            <a:ext cx="3469355" cy="1131735"/>
          </a:xfrm>
          <a:prstGeom prst="rect">
            <a:avLst/>
          </a:prstGeom>
        </p:spPr>
      </p:pic>
      <p:pic>
        <p:nvPicPr>
          <p:cNvPr id="16" name="Picture 15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048" y="177800"/>
            <a:ext cx="1470952" cy="985361"/>
          </a:xfrm>
          <a:prstGeom prst="rect">
            <a:avLst/>
          </a:prstGeom>
        </p:spPr>
      </p:pic>
      <p:sp>
        <p:nvSpPr>
          <p:cNvPr id="14" name="TextBox 11"/>
          <p:cNvSpPr txBox="1"/>
          <p:nvPr/>
        </p:nvSpPr>
        <p:spPr>
          <a:xfrm>
            <a:off x="8351520" y="5165725"/>
            <a:ext cx="3683000" cy="368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{date}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41" cstate="print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515110" y="591185"/>
            <a:ext cx="8736330" cy="676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CAMPAIGN PERFORMANCE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504315" y="1608455"/>
            <a:ext cx="9365615" cy="5653405"/>
            <a:chOff x="2369" y="2788"/>
            <a:chExt cx="14749" cy="8903"/>
          </a:xfrm>
        </p:grpSpPr>
        <p:grpSp>
          <p:nvGrpSpPr>
            <p:cNvPr id="47" name="Group 46"/>
            <p:cNvGrpSpPr/>
            <p:nvPr>
              <p:custDataLst>
                <p:tags r:id="rId2"/>
              </p:custDataLst>
            </p:nvPr>
          </p:nvGrpSpPr>
          <p:grpSpPr>
            <a:xfrm>
              <a:off x="10093" y="2788"/>
              <a:ext cx="7011" cy="2346"/>
              <a:chOff x="10093" y="2788"/>
              <a:chExt cx="7011" cy="2346"/>
            </a:xfrm>
          </p:grpSpPr>
          <p:sp>
            <p:nvSpPr>
              <p:cNvPr id="117" name="圆角矩形 116"/>
              <p:cNvSpPr/>
              <p:nvPr>
                <p:custDataLst>
                  <p:tags r:id="rId33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+mn-ea"/>
                  </a:rPr>
                  <a:t> </a:t>
                </a:r>
              </a:p>
            </p:txBody>
          </p:sp>
          <p:sp>
            <p:nvSpPr>
              <p:cNvPr id="118" name="任意多边形 117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9" name="任意多边形 118"/>
              <p:cNvSpPr/>
              <p:nvPr>
                <p:custDataLst>
                  <p:tags r:id="rId35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文本框 11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04</a:t>
                </a:r>
              </a:p>
            </p:txBody>
          </p:sp>
          <p:sp>
            <p:nvSpPr>
              <p:cNvPr id="41" name="文本框 12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{title_4}</a:t>
                </a:r>
              </a:p>
            </p:txBody>
          </p:sp>
        </p:grpSp>
        <p:grpSp>
          <p:nvGrpSpPr>
            <p:cNvPr id="48" name="Group 47"/>
            <p:cNvGrpSpPr/>
            <p:nvPr>
              <p:custDataLst>
                <p:tags r:id="rId3"/>
              </p:custDataLst>
            </p:nvPr>
          </p:nvGrpSpPr>
          <p:grpSpPr>
            <a:xfrm>
              <a:off x="10020" y="5490"/>
              <a:ext cx="7011" cy="2346"/>
              <a:chOff x="10093" y="2788"/>
              <a:chExt cx="7011" cy="2346"/>
            </a:xfrm>
          </p:grpSpPr>
          <p:sp>
            <p:nvSpPr>
              <p:cNvPr id="49" name="圆角矩形 116"/>
              <p:cNvSpPr/>
              <p:nvPr>
                <p:custDataLst>
                  <p:tags r:id="rId28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 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50" name="任意多边形 117"/>
              <p:cNvSpPr/>
              <p:nvPr>
                <p:custDataLst>
                  <p:tags r:id="rId29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任意多边形 118"/>
              <p:cNvSpPr/>
              <p:nvPr>
                <p:custDataLst>
                  <p:tags r:id="rId30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文本框 11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05</a:t>
                </a:r>
              </a:p>
            </p:txBody>
          </p:sp>
          <p:sp>
            <p:nvSpPr>
              <p:cNvPr id="53" name="文本框 12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{title_5}</a:t>
                </a:r>
              </a:p>
            </p:txBody>
          </p:sp>
        </p:grpSp>
        <p:grpSp>
          <p:nvGrpSpPr>
            <p:cNvPr id="60" name="Group 59"/>
            <p:cNvGrpSpPr/>
            <p:nvPr>
              <p:custDataLst>
                <p:tags r:id="rId4"/>
              </p:custDataLst>
            </p:nvPr>
          </p:nvGrpSpPr>
          <p:grpSpPr>
            <a:xfrm>
              <a:off x="10021" y="8170"/>
              <a:ext cx="7011" cy="2346"/>
              <a:chOff x="10093" y="2788"/>
              <a:chExt cx="7011" cy="2346"/>
            </a:xfrm>
          </p:grpSpPr>
          <p:sp>
            <p:nvSpPr>
              <p:cNvPr id="61" name="圆角矩形 116"/>
              <p:cNvSpPr/>
              <p:nvPr>
                <p:custDataLst>
                  <p:tags r:id="rId23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2" name="任意多边形 117"/>
              <p:cNvSpPr/>
              <p:nvPr>
                <p:custDataLst>
                  <p:tags r:id="rId24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任意多边形 118"/>
              <p:cNvSpPr/>
              <p:nvPr>
                <p:custDataLst>
                  <p:tags r:id="rId25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文本框 11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06</a:t>
                </a:r>
              </a:p>
            </p:txBody>
          </p:sp>
          <p:sp>
            <p:nvSpPr>
              <p:cNvPr id="65" name="文本框 12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{title_6}</a:t>
                </a:r>
              </a:p>
            </p:txBody>
          </p:sp>
        </p:grpSp>
        <p:grpSp>
          <p:nvGrpSpPr>
            <p:cNvPr id="66" name="Group 65"/>
            <p:cNvGrpSpPr/>
            <p:nvPr>
              <p:custDataLst>
                <p:tags r:id="rId5"/>
              </p:custDataLst>
            </p:nvPr>
          </p:nvGrpSpPr>
          <p:grpSpPr>
            <a:xfrm>
              <a:off x="2442" y="2788"/>
              <a:ext cx="7011" cy="2346"/>
              <a:chOff x="10093" y="2788"/>
              <a:chExt cx="7011" cy="2346"/>
            </a:xfrm>
          </p:grpSpPr>
          <p:sp>
            <p:nvSpPr>
              <p:cNvPr id="67" name="圆角矩形 116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+mn-ea"/>
                  </a:rPr>
                  <a:t> </a:t>
                </a:r>
              </a:p>
            </p:txBody>
          </p:sp>
          <p:sp>
            <p:nvSpPr>
              <p:cNvPr id="68" name="任意多边形 117"/>
              <p:cNvSpPr/>
              <p:nvPr>
                <p:custDataLst>
                  <p:tags r:id="rId19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任意多边形 118"/>
              <p:cNvSpPr/>
              <p:nvPr>
                <p:custDataLst>
                  <p:tags r:id="rId20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文本框 11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01</a:t>
                </a:r>
              </a:p>
            </p:txBody>
          </p:sp>
          <p:sp>
            <p:nvSpPr>
              <p:cNvPr id="71" name="文本框 12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{title_1}</a:t>
                </a:r>
              </a:p>
            </p:txBody>
          </p:sp>
        </p:grpSp>
        <p:grpSp>
          <p:nvGrpSpPr>
            <p:cNvPr id="72" name="Group 71"/>
            <p:cNvGrpSpPr/>
            <p:nvPr>
              <p:custDataLst>
                <p:tags r:id="rId6"/>
              </p:custDataLst>
            </p:nvPr>
          </p:nvGrpSpPr>
          <p:grpSpPr>
            <a:xfrm>
              <a:off x="2369" y="5490"/>
              <a:ext cx="7011" cy="2346"/>
              <a:chOff x="10093" y="2788"/>
              <a:chExt cx="7011" cy="2346"/>
            </a:xfrm>
          </p:grpSpPr>
          <p:sp>
            <p:nvSpPr>
              <p:cNvPr id="73" name="圆角矩形 116"/>
              <p:cNvSpPr/>
              <p:nvPr>
                <p:custDataLst>
                  <p:tags r:id="rId13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4" name="任意多边形 117"/>
              <p:cNvSpPr/>
              <p:nvPr>
                <p:custDataLst>
                  <p:tags r:id="rId14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任意多边形 118"/>
              <p:cNvSpPr/>
              <p:nvPr>
                <p:custDataLst>
                  <p:tags r:id="rId15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文本框 1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02</a:t>
                </a:r>
              </a:p>
            </p:txBody>
          </p:sp>
          <p:sp>
            <p:nvSpPr>
              <p:cNvPr id="77" name="文本框 1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{title_2}</a:t>
                </a:r>
              </a:p>
            </p:txBody>
          </p:sp>
        </p:grpSp>
        <p:grpSp>
          <p:nvGrpSpPr>
            <p:cNvPr id="78" name="Group 77"/>
            <p:cNvGrpSpPr/>
            <p:nvPr>
              <p:custDataLst>
                <p:tags r:id="rId7"/>
              </p:custDataLst>
            </p:nvPr>
          </p:nvGrpSpPr>
          <p:grpSpPr>
            <a:xfrm>
              <a:off x="2370" y="8170"/>
              <a:ext cx="7011" cy="2346"/>
              <a:chOff x="10093" y="2788"/>
              <a:chExt cx="7011" cy="2346"/>
            </a:xfrm>
          </p:grpSpPr>
          <p:sp>
            <p:nvSpPr>
              <p:cNvPr id="79" name="圆角矩形 116"/>
              <p:cNvSpPr/>
              <p:nvPr>
                <p:custDataLst>
                  <p:tags r:id="rId8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0" name="任意多边形 117"/>
              <p:cNvSpPr/>
              <p:nvPr>
                <p:custDataLst>
                  <p:tags r:id="rId9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任意多边形 1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文本框 1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03</a:t>
                </a:r>
              </a:p>
            </p:txBody>
          </p:sp>
          <p:sp>
            <p:nvSpPr>
              <p:cNvPr id="83" name="文本框 12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{title_3}</a:t>
                </a: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969" y="3755"/>
              <a:ext cx="6413" cy="2487"/>
              <a:chOff x="2969" y="3755"/>
              <a:chExt cx="6413" cy="2487"/>
            </a:xfrm>
          </p:grpSpPr>
          <p:sp>
            <p:nvSpPr>
              <p:cNvPr id="84" name="Text Box 83"/>
              <p:cNvSpPr txBox="1"/>
              <p:nvPr/>
            </p:nvSpPr>
            <p:spPr>
              <a:xfrm>
                <a:off x="2969" y="3755"/>
                <a:ext cx="4120" cy="1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{subtitle_1}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Exposure : {expo_1}</a:t>
                </a:r>
              </a:p>
              <a:p>
                <a:pPr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Engagement : {enga_1}</a:t>
                </a:r>
              </a:p>
            </p:txBody>
          </p:sp>
          <p:sp>
            <p:nvSpPr>
              <p:cNvPr id="88" name="Text Box 87"/>
              <p:cNvSpPr txBox="1"/>
              <p:nvPr/>
            </p:nvSpPr>
            <p:spPr>
              <a:xfrm>
                <a:off x="8092" y="4061"/>
                <a:ext cx="1145" cy="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{nilai_1}</a:t>
                </a:r>
              </a:p>
            </p:txBody>
          </p:sp>
          <p:sp>
            <p:nvSpPr>
              <p:cNvPr id="89" name="Text Box 88"/>
              <p:cNvSpPr txBox="1"/>
              <p:nvPr/>
            </p:nvSpPr>
            <p:spPr>
              <a:xfrm>
                <a:off x="7920" y="3755"/>
                <a:ext cx="1462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Skor</a:t>
                </a: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3067" y="6471"/>
              <a:ext cx="6413" cy="2487"/>
              <a:chOff x="2969" y="3755"/>
              <a:chExt cx="6413" cy="2487"/>
            </a:xfrm>
          </p:grpSpPr>
          <p:sp>
            <p:nvSpPr>
              <p:cNvPr id="93" name="Text Box 92"/>
              <p:cNvSpPr txBox="1"/>
              <p:nvPr/>
            </p:nvSpPr>
            <p:spPr>
              <a:xfrm>
                <a:off x="2969" y="3755"/>
                <a:ext cx="5489" cy="1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{subtitle_2}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Exposure : {expo_2}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Engagement : {enga_2}</a:t>
                </a:r>
              </a:p>
            </p:txBody>
          </p:sp>
          <p:sp>
            <p:nvSpPr>
              <p:cNvPr id="94" name="Text Box 93"/>
              <p:cNvSpPr txBox="1"/>
              <p:nvPr/>
            </p:nvSpPr>
            <p:spPr>
              <a:xfrm>
                <a:off x="8092" y="4061"/>
                <a:ext cx="1145" cy="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{nilai_2}</a:t>
                </a:r>
              </a:p>
            </p:txBody>
          </p:sp>
          <p:sp>
            <p:nvSpPr>
              <p:cNvPr id="95" name="Text Box 94"/>
              <p:cNvSpPr txBox="1"/>
              <p:nvPr/>
            </p:nvSpPr>
            <p:spPr>
              <a:xfrm>
                <a:off x="7920" y="3755"/>
                <a:ext cx="1462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Skor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2922" y="9204"/>
              <a:ext cx="6413" cy="2487"/>
              <a:chOff x="2969" y="3755"/>
              <a:chExt cx="6413" cy="2487"/>
            </a:xfrm>
          </p:grpSpPr>
          <p:sp>
            <p:nvSpPr>
              <p:cNvPr id="97" name="Text Box 96"/>
              <p:cNvSpPr txBox="1"/>
              <p:nvPr/>
            </p:nvSpPr>
            <p:spPr>
              <a:xfrm>
                <a:off x="2969" y="3755"/>
                <a:ext cx="5489" cy="1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{subtitle_3}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Exposure : {expo_3}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Engagement : {enga_3}</a:t>
                </a:r>
              </a:p>
            </p:txBody>
          </p:sp>
          <p:sp>
            <p:nvSpPr>
              <p:cNvPr id="98" name="Text Box 97"/>
              <p:cNvSpPr txBox="1"/>
              <p:nvPr/>
            </p:nvSpPr>
            <p:spPr>
              <a:xfrm>
                <a:off x="8092" y="4061"/>
                <a:ext cx="1145" cy="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{nilai_3}</a:t>
                </a:r>
              </a:p>
            </p:txBody>
          </p:sp>
          <p:sp>
            <p:nvSpPr>
              <p:cNvPr id="99" name="Text Box 98"/>
              <p:cNvSpPr txBox="1"/>
              <p:nvPr/>
            </p:nvSpPr>
            <p:spPr>
              <a:xfrm>
                <a:off x="7920" y="3755"/>
                <a:ext cx="1462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Skor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10620" y="3755"/>
              <a:ext cx="6413" cy="2487"/>
              <a:chOff x="2969" y="3755"/>
              <a:chExt cx="6413" cy="2487"/>
            </a:xfrm>
          </p:grpSpPr>
          <p:sp>
            <p:nvSpPr>
              <p:cNvPr id="101" name="Text Box 100"/>
              <p:cNvSpPr txBox="1"/>
              <p:nvPr/>
            </p:nvSpPr>
            <p:spPr>
              <a:xfrm>
                <a:off x="2969" y="3755"/>
                <a:ext cx="6268" cy="1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{subtitle_4}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Exposure : {expo_4}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Engagement : {enga_4}</a:t>
                </a:r>
              </a:p>
            </p:txBody>
          </p:sp>
          <p:sp>
            <p:nvSpPr>
              <p:cNvPr id="102" name="Text Box 101"/>
              <p:cNvSpPr txBox="1"/>
              <p:nvPr/>
            </p:nvSpPr>
            <p:spPr>
              <a:xfrm>
                <a:off x="8092" y="4061"/>
                <a:ext cx="1145" cy="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{nilai_4}</a:t>
                </a:r>
              </a:p>
            </p:txBody>
          </p:sp>
          <p:sp>
            <p:nvSpPr>
              <p:cNvPr id="103" name="Text Box 102"/>
              <p:cNvSpPr txBox="1"/>
              <p:nvPr/>
            </p:nvSpPr>
            <p:spPr>
              <a:xfrm>
                <a:off x="7920" y="3755"/>
                <a:ext cx="1462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Skor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10658" y="6449"/>
              <a:ext cx="6413" cy="2487"/>
              <a:chOff x="2969" y="3755"/>
              <a:chExt cx="6413" cy="2487"/>
            </a:xfrm>
          </p:grpSpPr>
          <p:sp>
            <p:nvSpPr>
              <p:cNvPr id="105" name="Text Box 104"/>
              <p:cNvSpPr txBox="1"/>
              <p:nvPr/>
            </p:nvSpPr>
            <p:spPr>
              <a:xfrm>
                <a:off x="2969" y="3755"/>
                <a:ext cx="5489" cy="1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{subtitle_5}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Exposure : {expo_5}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Engagement : {enga_5}</a:t>
                </a:r>
              </a:p>
            </p:txBody>
          </p:sp>
          <p:sp>
            <p:nvSpPr>
              <p:cNvPr id="106" name="Text Box 105"/>
              <p:cNvSpPr txBox="1"/>
              <p:nvPr/>
            </p:nvSpPr>
            <p:spPr>
              <a:xfrm>
                <a:off x="8092" y="4061"/>
                <a:ext cx="1145" cy="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{nilai_5}</a:t>
                </a:r>
              </a:p>
            </p:txBody>
          </p:sp>
          <p:sp>
            <p:nvSpPr>
              <p:cNvPr id="110" name="Text Box 109"/>
              <p:cNvSpPr txBox="1"/>
              <p:nvPr/>
            </p:nvSpPr>
            <p:spPr>
              <a:xfrm>
                <a:off x="7920" y="3755"/>
                <a:ext cx="1462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Skor</a:t>
                </a: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10705" y="9199"/>
              <a:ext cx="6413" cy="2487"/>
              <a:chOff x="2969" y="3755"/>
              <a:chExt cx="6413" cy="2487"/>
            </a:xfrm>
          </p:grpSpPr>
          <p:sp>
            <p:nvSpPr>
              <p:cNvPr id="115" name="Text Box 114"/>
              <p:cNvSpPr txBox="1"/>
              <p:nvPr/>
            </p:nvSpPr>
            <p:spPr>
              <a:xfrm>
                <a:off x="2969" y="3755"/>
                <a:ext cx="5489" cy="1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{subtitle_6}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Exposure : {expo_6}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Engagement : {enga_6}</a:t>
                </a:r>
              </a:p>
            </p:txBody>
          </p:sp>
          <p:sp>
            <p:nvSpPr>
              <p:cNvPr id="116" name="Text Box 115"/>
              <p:cNvSpPr txBox="1"/>
              <p:nvPr/>
            </p:nvSpPr>
            <p:spPr>
              <a:xfrm>
                <a:off x="8092" y="4061"/>
                <a:ext cx="1145" cy="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>
                    <a:latin typeface="Arial" panose="020B0604020202020204" pitchFamily="34" charset="0"/>
                    <a:cs typeface="Arial" panose="020B0604020202020204" pitchFamily="34" charset="0"/>
                  </a:rPr>
                  <a:t>{nilai_6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</p:txBody>
          </p:sp>
          <p:sp>
            <p:nvSpPr>
              <p:cNvPr id="120" name="Text Box 119"/>
              <p:cNvSpPr txBox="1"/>
              <p:nvPr/>
            </p:nvSpPr>
            <p:spPr>
              <a:xfrm>
                <a:off x="7920" y="3755"/>
                <a:ext cx="1462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Skor</a:t>
                </a:r>
              </a:p>
            </p:txBody>
          </p:sp>
        </p:grp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515110" y="591185"/>
            <a:ext cx="8736330" cy="676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TREN POSTINGAN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32660566"/>
              </p:ext>
            </p:extLst>
          </p:nvPr>
        </p:nvGraphicFramePr>
        <p:xfrm>
          <a:off x="16510" y="2451735"/>
          <a:ext cx="8916035" cy="401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1080770" y="1752600"/>
            <a:ext cx="6223635" cy="532130"/>
            <a:chOff x="1702" y="2760"/>
            <a:chExt cx="9801" cy="838"/>
          </a:xfrm>
        </p:grpSpPr>
        <p:pic>
          <p:nvPicPr>
            <p:cNvPr id="11" name="Picture 10" descr="icons8-twitterx-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2" y="2878"/>
              <a:ext cx="720" cy="720"/>
            </a:xfrm>
            <a:prstGeom prst="rect">
              <a:avLst/>
            </a:prstGeom>
          </p:spPr>
        </p:pic>
        <p:pic>
          <p:nvPicPr>
            <p:cNvPr id="13" name="Picture 12" descr="icons8-instagram-10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02" y="2878"/>
              <a:ext cx="720" cy="720"/>
            </a:xfrm>
            <a:prstGeom prst="rect">
              <a:avLst/>
            </a:prstGeom>
          </p:spPr>
        </p:pic>
        <p:pic>
          <p:nvPicPr>
            <p:cNvPr id="14" name="Picture 13" descr="icons8-tiktok-10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0" y="2878"/>
              <a:ext cx="720" cy="720"/>
            </a:xfrm>
            <a:prstGeom prst="rect">
              <a:avLst/>
            </a:prstGeom>
          </p:spPr>
        </p:pic>
        <p:pic>
          <p:nvPicPr>
            <p:cNvPr id="15" name="Picture 14" descr="icons8-facebook-10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14" y="2878"/>
              <a:ext cx="720" cy="720"/>
            </a:xfrm>
            <a:prstGeom prst="rect">
              <a:avLst/>
            </a:prstGeom>
          </p:spPr>
        </p:pic>
        <p:pic>
          <p:nvPicPr>
            <p:cNvPr id="17" name="Picture 16" descr="icons8-youtube-9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330" y="2878"/>
              <a:ext cx="720" cy="720"/>
            </a:xfrm>
            <a:prstGeom prst="rect">
              <a:avLst/>
            </a:prstGeom>
          </p:spPr>
        </p:pic>
        <p:sp>
          <p:nvSpPr>
            <p:cNvPr id="19" name="Text Box 18"/>
            <p:cNvSpPr txBox="1"/>
            <p:nvPr/>
          </p:nvSpPr>
          <p:spPr>
            <a:xfrm>
              <a:off x="2406" y="2771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4213" y="2773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tiktok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6080" y="2760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{fb}</a:t>
              </a: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022" y="2803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{twit}</a:t>
              </a: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0050" y="2815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{you}</a:t>
              </a: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2422" y="3179"/>
              <a:ext cx="110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4373" y="3197"/>
              <a:ext cx="110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6184" y="3179"/>
              <a:ext cx="110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8135" y="3197"/>
              <a:ext cx="110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0086" y="3212"/>
              <a:ext cx="110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8889365" y="1827530"/>
            <a:ext cx="3286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{description_1}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515110" y="591185"/>
            <a:ext cx="8736330" cy="676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TREN ENGAGEMENT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16510" y="2451735"/>
          <a:ext cx="8916035" cy="401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1080770" y="1827530"/>
            <a:ext cx="6223635" cy="676910"/>
            <a:chOff x="1702" y="2878"/>
            <a:chExt cx="9801" cy="1066"/>
          </a:xfrm>
        </p:grpSpPr>
        <p:pic>
          <p:nvPicPr>
            <p:cNvPr id="11" name="Picture 10" descr="icons8-twitterx-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2" y="2878"/>
              <a:ext cx="720" cy="720"/>
            </a:xfrm>
            <a:prstGeom prst="rect">
              <a:avLst/>
            </a:prstGeom>
          </p:spPr>
        </p:pic>
        <p:pic>
          <p:nvPicPr>
            <p:cNvPr id="13" name="Picture 12" descr="icons8-instagram-10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02" y="2878"/>
              <a:ext cx="720" cy="720"/>
            </a:xfrm>
            <a:prstGeom prst="rect">
              <a:avLst/>
            </a:prstGeom>
          </p:spPr>
        </p:pic>
        <p:pic>
          <p:nvPicPr>
            <p:cNvPr id="14" name="Picture 13" descr="icons8-tiktok-10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0" y="2878"/>
              <a:ext cx="720" cy="720"/>
            </a:xfrm>
            <a:prstGeom prst="rect">
              <a:avLst/>
            </a:prstGeom>
          </p:spPr>
        </p:pic>
        <p:pic>
          <p:nvPicPr>
            <p:cNvPr id="15" name="Picture 14" descr="icons8-facebook-10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14" y="2878"/>
              <a:ext cx="720" cy="720"/>
            </a:xfrm>
            <a:prstGeom prst="rect">
              <a:avLst/>
            </a:prstGeom>
          </p:spPr>
        </p:pic>
        <p:pic>
          <p:nvPicPr>
            <p:cNvPr id="17" name="Picture 16" descr="icons8-youtube-9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330" y="2878"/>
              <a:ext cx="720" cy="720"/>
            </a:xfrm>
            <a:prstGeom prst="rect">
              <a:avLst/>
            </a:prstGeom>
          </p:spPr>
        </p:pic>
        <p:sp>
          <p:nvSpPr>
            <p:cNvPr id="19" name="Text Box 18"/>
            <p:cNvSpPr txBox="1"/>
            <p:nvPr/>
          </p:nvSpPr>
          <p:spPr>
            <a:xfrm>
              <a:off x="2406" y="2924"/>
              <a:ext cx="145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{insta1}</a:t>
              </a: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4213" y="2926"/>
              <a:ext cx="145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{tiktok1}</a:t>
              </a: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6080" y="2913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{fb1}</a:t>
              </a: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022" y="2956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{twit1}</a:t>
              </a: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0050" y="2968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{you1}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8813800" y="2205355"/>
            <a:ext cx="3286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{description_2}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475105" y="675005"/>
            <a:ext cx="10078720" cy="492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PERBANDINGAN POST DAN ENGAGEMENT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8691245" y="2680335"/>
            <a:ext cx="3286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{description_3}</a:t>
            </a:r>
          </a:p>
        </p:txBody>
      </p:sp>
      <p:graphicFrame>
        <p:nvGraphicFramePr>
          <p:cNvPr id="2" name="Chart 1"/>
          <p:cNvGraphicFramePr/>
          <p:nvPr/>
        </p:nvGraphicFramePr>
        <p:xfrm>
          <a:off x="46355" y="1879600"/>
          <a:ext cx="4420870" cy="433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37327FB-B7E8-4C28-BFCA-A03833618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738639"/>
              </p:ext>
            </p:extLst>
          </p:nvPr>
        </p:nvGraphicFramePr>
        <p:xfrm>
          <a:off x="4250282" y="1878084"/>
          <a:ext cx="4420870" cy="433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42" cstate="print">
            <a:extLst>
              <a:ext uri="{BEBA8EAE-BF5A-486C-A8C5-ECC9F3942E4B}">
                <a14:imgProps xmlns:a14="http://schemas.microsoft.com/office/drawing/2010/main">
                  <a14:imgLayer r:embed="rId43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515110" y="591185"/>
            <a:ext cx="8736330" cy="676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INFLUENCER</a:t>
            </a:r>
          </a:p>
        </p:txBody>
      </p:sp>
      <p:grpSp>
        <p:nvGrpSpPr>
          <p:cNvPr id="121" name="Group 120"/>
          <p:cNvGrpSpPr/>
          <p:nvPr>
            <p:custDataLst>
              <p:tags r:id="rId2"/>
            </p:custDataLst>
          </p:nvPr>
        </p:nvGrpSpPr>
        <p:grpSpPr>
          <a:xfrm>
            <a:off x="1504315" y="1608455"/>
            <a:ext cx="9356725" cy="4907280"/>
            <a:chOff x="2369" y="2788"/>
            <a:chExt cx="14735" cy="7728"/>
          </a:xfrm>
        </p:grpSpPr>
        <p:grpSp>
          <p:nvGrpSpPr>
            <p:cNvPr id="47" name="Group 46"/>
            <p:cNvGrpSpPr/>
            <p:nvPr>
              <p:custDataLst>
                <p:tags r:id="rId3"/>
              </p:custDataLst>
            </p:nvPr>
          </p:nvGrpSpPr>
          <p:grpSpPr>
            <a:xfrm>
              <a:off x="10093" y="2788"/>
              <a:ext cx="7011" cy="2346"/>
              <a:chOff x="10093" y="2788"/>
              <a:chExt cx="7011" cy="2346"/>
            </a:xfrm>
          </p:grpSpPr>
          <p:sp>
            <p:nvSpPr>
              <p:cNvPr id="117" name="圆角矩形 116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+mn-ea"/>
                  </a:rPr>
                  <a:t> </a:t>
                </a:r>
              </a:p>
            </p:txBody>
          </p:sp>
          <p:sp>
            <p:nvSpPr>
              <p:cNvPr id="118" name="任意多边形 117"/>
              <p:cNvSpPr/>
              <p:nvPr>
                <p:custDataLst>
                  <p:tags r:id="rId35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9" name="任意多边形 118"/>
              <p:cNvSpPr/>
              <p:nvPr>
                <p:custDataLst>
                  <p:tags r:id="rId36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文本框 11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04</a:t>
                </a:r>
              </a:p>
            </p:txBody>
          </p:sp>
          <p:sp>
            <p:nvSpPr>
              <p:cNvPr id="41" name="文本框 12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{judul_4}</a:t>
                </a:r>
              </a:p>
            </p:txBody>
          </p:sp>
        </p:grpSp>
        <p:grpSp>
          <p:nvGrpSpPr>
            <p:cNvPr id="48" name="Group 47"/>
            <p:cNvGrpSpPr/>
            <p:nvPr>
              <p:custDataLst>
                <p:tags r:id="rId4"/>
              </p:custDataLst>
            </p:nvPr>
          </p:nvGrpSpPr>
          <p:grpSpPr>
            <a:xfrm>
              <a:off x="10020" y="5490"/>
              <a:ext cx="7011" cy="2346"/>
              <a:chOff x="10093" y="2788"/>
              <a:chExt cx="7011" cy="2346"/>
            </a:xfrm>
          </p:grpSpPr>
          <p:sp>
            <p:nvSpPr>
              <p:cNvPr id="49" name="圆角矩形 116"/>
              <p:cNvSpPr/>
              <p:nvPr>
                <p:custDataLst>
                  <p:tags r:id="rId29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 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50" name="任意多边形 117"/>
              <p:cNvSpPr/>
              <p:nvPr>
                <p:custDataLst>
                  <p:tags r:id="rId30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任意多边形 118"/>
              <p:cNvSpPr/>
              <p:nvPr>
                <p:custDataLst>
                  <p:tags r:id="rId31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文本框 11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05</a:t>
                </a:r>
              </a:p>
            </p:txBody>
          </p:sp>
          <p:sp>
            <p:nvSpPr>
              <p:cNvPr id="53" name="文本框 12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</a:t>
                </a:r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judul_</a:t>
                </a:r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5}</a:t>
                </a:r>
              </a:p>
            </p:txBody>
          </p:sp>
        </p:grpSp>
        <p:grpSp>
          <p:nvGrpSpPr>
            <p:cNvPr id="60" name="Group 59"/>
            <p:cNvGrpSpPr/>
            <p:nvPr>
              <p:custDataLst>
                <p:tags r:id="rId5"/>
              </p:custDataLst>
            </p:nvPr>
          </p:nvGrpSpPr>
          <p:grpSpPr>
            <a:xfrm>
              <a:off x="10021" y="8170"/>
              <a:ext cx="7011" cy="2346"/>
              <a:chOff x="10093" y="2788"/>
              <a:chExt cx="7011" cy="2346"/>
            </a:xfrm>
          </p:grpSpPr>
          <p:sp>
            <p:nvSpPr>
              <p:cNvPr id="61" name="圆角矩形 116"/>
              <p:cNvSpPr/>
              <p:nvPr>
                <p:custDataLst>
                  <p:tags r:id="rId24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2" name="任意多边形 117"/>
              <p:cNvSpPr/>
              <p:nvPr>
                <p:custDataLst>
                  <p:tags r:id="rId25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任意多边形 118"/>
              <p:cNvSpPr/>
              <p:nvPr>
                <p:custDataLst>
                  <p:tags r:id="rId26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文本框 11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06</a:t>
                </a:r>
              </a:p>
            </p:txBody>
          </p:sp>
          <p:sp>
            <p:nvSpPr>
              <p:cNvPr id="65" name="文本框 12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</a:t>
                </a:r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judul_</a:t>
                </a:r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6}</a:t>
                </a:r>
              </a:p>
            </p:txBody>
          </p:sp>
        </p:grpSp>
        <p:grpSp>
          <p:nvGrpSpPr>
            <p:cNvPr id="66" name="Group 65"/>
            <p:cNvGrpSpPr/>
            <p:nvPr>
              <p:custDataLst>
                <p:tags r:id="rId6"/>
              </p:custDataLst>
            </p:nvPr>
          </p:nvGrpSpPr>
          <p:grpSpPr>
            <a:xfrm>
              <a:off x="2442" y="2788"/>
              <a:ext cx="7011" cy="2346"/>
              <a:chOff x="10093" y="2788"/>
              <a:chExt cx="7011" cy="2346"/>
            </a:xfrm>
          </p:grpSpPr>
          <p:sp>
            <p:nvSpPr>
              <p:cNvPr id="67" name="圆角矩形 116"/>
              <p:cNvSpPr/>
              <p:nvPr>
                <p:custDataLst>
                  <p:tags r:id="rId19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+mn-ea"/>
                  </a:rPr>
                  <a:t> </a:t>
                </a:r>
              </a:p>
            </p:txBody>
          </p:sp>
          <p:sp>
            <p:nvSpPr>
              <p:cNvPr id="68" name="任意多边形 117"/>
              <p:cNvSpPr/>
              <p:nvPr>
                <p:custDataLst>
                  <p:tags r:id="rId20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任意多边形 118"/>
              <p:cNvSpPr/>
              <p:nvPr>
                <p:custDataLst>
                  <p:tags r:id="rId21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文本框 11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01</a:t>
                </a:r>
              </a:p>
            </p:txBody>
          </p:sp>
          <p:sp>
            <p:nvSpPr>
              <p:cNvPr id="71" name="文本框 12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</a:t>
                </a:r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judul_</a:t>
                </a:r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1}</a:t>
                </a:r>
              </a:p>
            </p:txBody>
          </p:sp>
        </p:grpSp>
        <p:grpSp>
          <p:nvGrpSpPr>
            <p:cNvPr id="72" name="Group 71"/>
            <p:cNvGrpSpPr/>
            <p:nvPr>
              <p:custDataLst>
                <p:tags r:id="rId7"/>
              </p:custDataLst>
            </p:nvPr>
          </p:nvGrpSpPr>
          <p:grpSpPr>
            <a:xfrm>
              <a:off x="2369" y="5490"/>
              <a:ext cx="7011" cy="2346"/>
              <a:chOff x="10093" y="2788"/>
              <a:chExt cx="7011" cy="2346"/>
            </a:xfrm>
          </p:grpSpPr>
          <p:sp>
            <p:nvSpPr>
              <p:cNvPr id="73" name="圆角矩形 116"/>
              <p:cNvSpPr/>
              <p:nvPr>
                <p:custDataLst>
                  <p:tags r:id="rId14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4" name="任意多边形 117"/>
              <p:cNvSpPr/>
              <p:nvPr>
                <p:custDataLst>
                  <p:tags r:id="rId15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任意多边形 118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文本框 11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02</a:t>
                </a:r>
              </a:p>
            </p:txBody>
          </p:sp>
          <p:sp>
            <p:nvSpPr>
              <p:cNvPr id="77" name="文本框 1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</a:t>
                </a:r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judul</a:t>
                </a:r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_2}</a:t>
                </a:r>
              </a:p>
            </p:txBody>
          </p:sp>
        </p:grpSp>
        <p:grpSp>
          <p:nvGrpSpPr>
            <p:cNvPr id="78" name="Group 77"/>
            <p:cNvGrpSpPr/>
            <p:nvPr>
              <p:custDataLst>
                <p:tags r:id="rId8"/>
              </p:custDataLst>
            </p:nvPr>
          </p:nvGrpSpPr>
          <p:grpSpPr>
            <a:xfrm>
              <a:off x="2370" y="8170"/>
              <a:ext cx="7011" cy="2346"/>
              <a:chOff x="10093" y="2788"/>
              <a:chExt cx="7011" cy="2346"/>
            </a:xfrm>
          </p:grpSpPr>
          <p:sp>
            <p:nvSpPr>
              <p:cNvPr id="79" name="圆角矩形 116"/>
              <p:cNvSpPr/>
              <p:nvPr>
                <p:custDataLst>
                  <p:tags r:id="rId9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0" name="任意多边形 117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任意多边形 118"/>
              <p:cNvSpPr/>
              <p:nvPr>
                <p:custDataLst>
                  <p:tags r:id="rId11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文本框 11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03</a:t>
                </a:r>
              </a:p>
            </p:txBody>
          </p:sp>
          <p:sp>
            <p:nvSpPr>
              <p:cNvPr id="83" name="文本框 12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</a:t>
                </a:r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judul</a:t>
                </a:r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_3}</a:t>
                </a:r>
              </a:p>
            </p:txBody>
          </p:sp>
        </p:grpSp>
        <p:sp>
          <p:nvSpPr>
            <p:cNvPr id="84" name="Text Box 83"/>
            <p:cNvSpPr txBox="1"/>
            <p:nvPr/>
          </p:nvSpPr>
          <p:spPr>
            <a:xfrm>
              <a:off x="7786" y="3755"/>
              <a:ext cx="1815" cy="16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Exposure</a:t>
              </a:r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{influencer_expo_1}</a:t>
              </a:r>
            </a:p>
            <a:p>
              <a:pPr algn="ctr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</a:pP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Engagement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{i_enga_1}</a:t>
              </a:r>
            </a:p>
          </p:txBody>
        </p:sp>
        <p:sp>
          <p:nvSpPr>
            <p:cNvPr id="93" name="Text Box 92"/>
            <p:cNvSpPr txBox="1"/>
            <p:nvPr/>
          </p:nvSpPr>
          <p:spPr>
            <a:xfrm>
              <a:off x="2854" y="9133"/>
              <a:ext cx="5489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</a:pPr>
              <a:endParaRPr lang="en-US" sz="1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2569" y="3680"/>
              <a:ext cx="5489" cy="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{penjelasan_1}</a:t>
              </a: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4804410" y="3933190"/>
            <a:ext cx="11525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{influencer_expo_2}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>
                <a:latin typeface="Arial" panose="020B0604020202020204" pitchFamily="34" charset="0"/>
                <a:cs typeface="Arial" panose="020B0604020202020204" pitchFamily="34" charset="0"/>
              </a:rPr>
              <a:t>Engagement </a:t>
            </a:r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{i_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enga_2}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739005" y="5637530"/>
            <a:ext cx="11525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{influencer_expo_3}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Engagement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{i_enga_3}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9682480" y="2191385"/>
            <a:ext cx="11525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{influencer_expo_4}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Engagement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{i_enga_4}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696450" y="3933190"/>
            <a:ext cx="11525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{influencer_expo_5}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Engagement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{i_enga_5}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663430" y="5602605"/>
            <a:ext cx="1152525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{influencer_expo_6}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Engagement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{i_enga_6}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605915" y="4006850"/>
            <a:ext cx="333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{penjelasan_2}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1649095" y="5637530"/>
            <a:ext cx="33388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{penjelasan_3}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6499860" y="2191385"/>
            <a:ext cx="3485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{penjelasan_4}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509385" y="3919855"/>
            <a:ext cx="3485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{penjelasan_5}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6507480" y="5628005"/>
            <a:ext cx="3485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{penjelasan_6}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78.69994842289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6.4,&quot;left&quot;:118.45,&quot;top&quot;:126.65,&quot;width&quot;:736.75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78.69994842289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78.69994842289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78.69994842289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86.4,&quot;left&quot;:118.45,&quot;top&quot;:126.65,&quot;width&quot;:736.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86.4,&quot;left&quot;:118.45,&quot;top&quot;:126.65,&quot;width&quot;:736.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86.4,&quot;left&quot;:118.45,&quot;top&quot;:126.65,&quot;width&quot;:736.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86.4,&quot;left&quot;:118.45,&quot;top&quot;:126.65,&quot;width&quot;:736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86.4,&quot;left&quot;:118.45,&quot;top&quot;:126.65,&quot;width&quot;:736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86.4,&quot;left&quot;:118.45,&quot;top&quot;:126.65,&quot;width&quot;:736.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86.4,&quot;left&quot;:118.45,&quot;top&quot;:126.65,&quot;width&quot;:736.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86.4,&quot;left&quot;:118.45,&quot;top&quot;:126.65,&quot;width&quot;:736.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86.4,&quot;left&quot;:118.45,&quot;top&quot;:126.65,&quot;width&quot;:736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86.4,&quot;left&quot;:118.45,&quot;top&quot;:126.65,&quot;width&quot;:736.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468</Words>
  <Application>Microsoft Office PowerPoint</Application>
  <PresentationFormat>Widescreen</PresentationFormat>
  <Paragraphs>127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Alfredo</dc:creator>
  <cp:lastModifiedBy>deptha dwi putera</cp:lastModifiedBy>
  <cp:revision>25</cp:revision>
  <dcterms:created xsi:type="dcterms:W3CDTF">2024-08-24T06:59:00Z</dcterms:created>
  <dcterms:modified xsi:type="dcterms:W3CDTF">2025-01-06T11:09:55Z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4E6DD8B08C2D42EAB6C5A0BBF5241470_11</vt:lpwstr>
  </property>
  <property fmtid="{D5CDD505-2E9C-101B-9397-08002B2CF9AE}" pid="3" name="KSOProductBuildVer">
    <vt:lpwstr>1033-12.2.0.17562</vt:lpwstr>
  </property>
</Properties>
</file>