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BBA985-AD31-1873-A6E6-B67323165FF3}" name="Wildan Khoirul Amri" initials="WKA" userId="8167104f653539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316"/>
    <a:srgbClr val="1F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086" y="-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Daily Exposure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824226239578465E-2"/>
          <c:y val="0.119948685054522"/>
          <c:w val="0.91675055111380788"/>
          <c:h val="0.68896728672225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d/mm/yyyy;@</c:formatCode>
                <c:ptCount val="7"/>
                <c:pt idx="0">
                  <c:v>45656</c:v>
                </c:pt>
                <c:pt idx="1">
                  <c:v>45657</c:v>
                </c:pt>
                <c:pt idx="2">
                  <c:v>45658</c:v>
                </c:pt>
                <c:pt idx="3">
                  <c:v>45659</c:v>
                </c:pt>
                <c:pt idx="4">
                  <c:v>45660</c:v>
                </c:pt>
                <c:pt idx="5">
                  <c:v>45661</c:v>
                </c:pt>
                <c:pt idx="6">
                  <c:v>45662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1874</c:v>
                </c:pt>
                <c:pt idx="1">
                  <c:v>4355</c:v>
                </c:pt>
                <c:pt idx="2">
                  <c:v>2298</c:v>
                </c:pt>
                <c:pt idx="3">
                  <c:v>2015</c:v>
                </c:pt>
                <c:pt idx="4">
                  <c:v>2225</c:v>
                </c:pt>
                <c:pt idx="5">
                  <c:v>1450</c:v>
                </c:pt>
                <c:pt idx="6">
                  <c:v>1448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A3-42E3-92E0-50EBB8177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977234"/>
        <c:axId val="565514096"/>
      </c:lineChart>
      <c:dateAx>
        <c:axId val="16997723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Tanggal</a:t>
                </a:r>
              </a:p>
            </c:rich>
          </c:tx>
          <c:layout>
            <c:manualLayout>
              <c:xMode val="edge"/>
              <c:yMode val="edge"/>
              <c:x val="0.47920599388872698"/>
              <c:y val="0.92425545207853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d/mm/yy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565514096"/>
        <c:crosses val="autoZero"/>
        <c:auto val="1"/>
        <c:lblOffset val="100"/>
        <c:baseTimeUnit val="days"/>
      </c:dateAx>
      <c:valAx>
        <c:axId val="56551409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 Postingan</a:t>
                </a:r>
              </a:p>
            </c:rich>
          </c:tx>
          <c:layout>
            <c:manualLayout>
              <c:xMode val="edge"/>
              <c:yMode val="edge"/>
              <c:x val="2.4073182474723199E-3"/>
              <c:y val="0.34162945815184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6997723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308e8f7-b511-493b-8070-e6c160a7ead4}"/>
      </c:ext>
    </c:extLst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716CB-CBBF-4A5C-A977-580C19760ACB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D522-B413-4074-B5DD-E9BBD11254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87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27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331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60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25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6789-5621-4C60-A32B-07EC2D72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D0889-A5B7-4FC2-8E91-6D46017CA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6B9D-B85E-40F9-BDAA-53E5F72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A4E4-3CA5-4263-AEBD-C646DF48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EBB5-3613-45DF-9080-E6ADB24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995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53AD-1A0D-4A67-B3D8-1DF62C6A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41256-6846-47E4-9A78-EB29E98C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657F-C92A-4F7B-8E3F-44673AF5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5EC4-DBC1-4EDB-93EF-640CB602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7D7E-6816-4B2D-8541-50B0380C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5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506BB-7909-44FC-9E24-EFA40D7C1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8D144-A202-4902-B1D3-A6E27641D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62A3-7291-455C-B4F7-B7CE00DF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0287-2E73-4E72-8D32-7FA8D2DA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CD05-EEB2-43E4-8E94-3FD802CC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44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7C04-CACA-40DC-9F00-2879F7DD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9B8C-6E5F-49F8-843A-C4A7D3AE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2866-F50F-404F-BE7D-F271134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2E4C-017F-42DE-ACC4-950E77EC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8614-63CE-47F4-B4E8-40B0893B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72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88B3-4351-4DDF-985B-8B540948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EFA5-1847-4463-94F9-18BBD002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6B71F-A7C9-4B2A-973C-C5CBF79B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1AA7-12B2-436B-A208-F78955C9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6262-5826-4A15-92A7-C11CB6A7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649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6424-7F62-4FDC-A376-CB63EAF5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7CF1-5F69-4026-8E8A-DD27D5625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EE01-3AE1-41DA-B680-3CDB2238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9D161-DF47-4273-B053-E2E6E5CD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E9FD5-7B4B-41C1-B7E4-7148B8B2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FFDF-AA8C-4BF9-8766-B3694AD8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468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40A-738E-41BD-A225-D837EAAE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A687-DFA5-4B93-B38E-A2C786EA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4D323-2D8A-4DAF-AAFA-82A15C88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FC6BA-AF9D-4981-BE86-BF33BB5BE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AECEF-CE60-46B9-B09F-4B0F9C99E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6A988-D4D0-4A87-9AA8-47720C8E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3EE29-EC5A-4D78-835E-152D60C8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A5B2A-BF52-4333-965E-638DB12D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287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6EFA-F6EE-4F71-8876-16E85EDE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C984F-F0B5-49B2-9209-7D9C2DAD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D2482-EA82-47E9-B3DA-048885AF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15538-034A-433D-A8F3-EF5D6BC9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50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D5AAD-C2ED-4C43-92EE-6AD0B47D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CC488-E11D-4C14-A00E-EC30C8D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58996-ED1E-411C-BD0D-A6DDFEB3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978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AFF5-77C6-4CFD-8E6E-AC4E242E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0961-B017-4E5C-9419-925F2BC5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04892-59EB-4EA6-BD77-6186096F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A9801-8AB1-4B4C-A12C-F28B1B02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BDF9-0897-4CF0-9721-2B65FC80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BAAE5-54A0-42D8-8505-6CE9A0B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1775-8079-43A7-8E11-C5A6807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95408-76A4-445E-B18D-267E73EC3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2BC46-6784-4039-8CA1-D66730CB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D88DD-5BC3-414A-AF87-6095990E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A35BE-60B1-4830-9E53-3B43EA5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D7B7D-F275-4795-A6BC-8AEFEA82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44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8C6DE-DAB8-4BAC-A3C3-931E0D4B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7D82-4141-45E1-A6C2-948C65A6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78DF-DE19-48A6-8607-E17D2C542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93AB-C233-4C11-8658-1734AA08E085}" type="datetimeFigureOut">
              <a:rPr lang="en-ID" smtClean="0"/>
              <a:t>20/01/2025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B666-F1A7-4132-BA35-5673802B1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DB26-BBC3-4033-9783-37B44AE9F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7C59-D180-40D2-B7D6-F7C4400BC3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6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hart" Target="../charts/chart1.xml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A6E6-4848-40D2-9236-1FCDC51A9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527F-DA91-4717-B98D-89894EC88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37E2F9A6-D945-4A9B-B139-563F020997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ID" sz="120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DF3C1AAB-901E-48A0-B08B-CEA5C033834F}"/>
              </a:ext>
            </a:extLst>
          </p:cNvPr>
          <p:cNvGrpSpPr/>
          <p:nvPr/>
        </p:nvGrpSpPr>
        <p:grpSpPr>
          <a:xfrm rot="-5400000">
            <a:off x="-144308" y="626033"/>
            <a:ext cx="6344787" cy="5605931"/>
            <a:chOff x="0" y="0"/>
            <a:chExt cx="660400" cy="812800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280D483-DC49-4251-9A33-ADBD0EE1F156}"/>
                </a:ext>
              </a:extLst>
            </p:cNvPr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1F2731"/>
            </a:solidFill>
          </p:spPr>
          <p:txBody>
            <a:bodyPr/>
            <a:lstStyle/>
            <a:p>
              <a:endParaRPr lang="en-ID" sz="1200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50C9F37-DC0E-4236-BA18-8DA2DB95BB6E}"/>
                </a:ext>
              </a:extLst>
            </p:cNvPr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endParaRPr sz="120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3C341F5A-1D93-40A0-9052-4625BE8C839C}"/>
              </a:ext>
            </a:extLst>
          </p:cNvPr>
          <p:cNvGrpSpPr/>
          <p:nvPr/>
        </p:nvGrpSpPr>
        <p:grpSpPr>
          <a:xfrm>
            <a:off x="0" y="1138266"/>
            <a:ext cx="12192000" cy="4581469"/>
            <a:chOff x="0" y="0"/>
            <a:chExt cx="4816593" cy="1809963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62CC33F-ED06-4AD5-8C50-B7A3C8EF4DE8}"/>
                </a:ext>
              </a:extLst>
            </p:cNvPr>
            <p:cNvSpPr/>
            <p:nvPr/>
          </p:nvSpPr>
          <p:spPr>
            <a:xfrm>
              <a:off x="0" y="0"/>
              <a:ext cx="4816592" cy="1809963"/>
            </a:xfrm>
            <a:custGeom>
              <a:avLst/>
              <a:gdLst/>
              <a:ahLst/>
              <a:cxnLst/>
              <a:rect l="l" t="t" r="r" b="b"/>
              <a:pathLst>
                <a:path w="4816592" h="1809963">
                  <a:moveTo>
                    <a:pt x="0" y="0"/>
                  </a:moveTo>
                  <a:lnTo>
                    <a:pt x="4816592" y="0"/>
                  </a:lnTo>
                  <a:lnTo>
                    <a:pt x="4816592" y="1809963"/>
                  </a:lnTo>
                  <a:lnTo>
                    <a:pt x="0" y="1809963"/>
                  </a:lnTo>
                  <a:close/>
                </a:path>
              </a:pathLst>
            </a:custGeom>
            <a:solidFill>
              <a:srgbClr val="1F2731"/>
            </a:solidFill>
          </p:spPr>
          <p:txBody>
            <a:bodyPr/>
            <a:lstStyle/>
            <a:p>
              <a:endParaRPr lang="en-ID" sz="1200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69F1D764-D7AC-4DF9-8864-399742031F4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1246E5E4-F673-47C9-84C9-1E9EBB98243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-60027" y="831049"/>
            <a:ext cx="5953523" cy="5195905"/>
            <a:chOff x="0" y="0"/>
            <a:chExt cx="5778500" cy="6350000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5391B81-18A2-4B3A-A81F-472AE1FE1EA8}"/>
                </a:ext>
              </a:extLst>
            </p:cNvPr>
            <p:cNvSpPr/>
            <p:nvPr/>
          </p:nvSpPr>
          <p:spPr>
            <a:xfrm rot="-5400000">
              <a:off x="-285750" y="285750"/>
              <a:ext cx="6350000" cy="5778500"/>
            </a:xfrm>
            <a:custGeom>
              <a:avLst/>
              <a:gdLst/>
              <a:ahLst/>
              <a:cxnLst/>
              <a:rect l="l" t="t" r="r" b="b"/>
              <a:pathLst>
                <a:path w="6350000" h="5778500">
                  <a:moveTo>
                    <a:pt x="6350000" y="2889250"/>
                  </a:moveTo>
                  <a:cubicBezTo>
                    <a:pt x="6350000" y="1258570"/>
                    <a:pt x="5205730" y="0"/>
                    <a:pt x="3432810" y="0"/>
                  </a:cubicBezTo>
                  <a:cubicBezTo>
                    <a:pt x="2174240" y="0"/>
                    <a:pt x="0" y="0"/>
                    <a:pt x="0" y="0"/>
                  </a:cubicBezTo>
                  <a:lnTo>
                    <a:pt x="0" y="2889250"/>
                  </a:lnTo>
                  <a:lnTo>
                    <a:pt x="0" y="5778500"/>
                  </a:lnTo>
                  <a:cubicBezTo>
                    <a:pt x="0" y="5778500"/>
                    <a:pt x="2174240" y="5778500"/>
                    <a:pt x="3432810" y="5778500"/>
                  </a:cubicBezTo>
                  <a:cubicBezTo>
                    <a:pt x="5205730" y="5778500"/>
                    <a:pt x="6350000" y="4519930"/>
                    <a:pt x="6350000" y="2889250"/>
                  </a:cubicBezTo>
                  <a:close/>
                </a:path>
              </a:pathLst>
            </a:custGeom>
            <a:blipFill>
              <a:blip r:embed="rId3"/>
              <a:stretch>
                <a:fillRect l="-18292" r="-18292"/>
              </a:stretch>
            </a:blipFill>
          </p:spPr>
          <p:txBody>
            <a:bodyPr/>
            <a:lstStyle/>
            <a:p>
              <a:endParaRPr lang="en-ID" sz="1200"/>
            </a:p>
          </p:txBody>
        </p:sp>
      </p:grpSp>
      <p:sp>
        <p:nvSpPr>
          <p:cNvPr id="13" name="TextBox 11">
            <a:extLst>
              <a:ext uri="{FF2B5EF4-FFF2-40B4-BE49-F238E27FC236}">
                <a16:creationId xmlns:a16="http://schemas.microsoft.com/office/drawing/2014/main" id="{9AED4DE1-6CAF-42A6-97D5-5D211A4351A2}"/>
              </a:ext>
            </a:extLst>
          </p:cNvPr>
          <p:cNvSpPr txBox="1"/>
          <p:nvPr/>
        </p:nvSpPr>
        <p:spPr>
          <a:xfrm>
            <a:off x="5831056" y="1557767"/>
            <a:ext cx="604216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LAPORAN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KEY PERFORMANCE INDICATORS (KPI)</a:t>
            </a:r>
          </a:p>
        </p:txBody>
      </p:sp>
      <p:pic>
        <p:nvPicPr>
          <p:cNvPr id="14" name="Picture 13" descr="A black background with yellow and white text&#10;&#10;Description automatically generated">
            <a:extLst>
              <a:ext uri="{FF2B5EF4-FFF2-40B4-BE49-F238E27FC236}">
                <a16:creationId xmlns:a16="http://schemas.microsoft.com/office/drawing/2014/main" id="{D7EAF6A9-A609-4A5E-A3E8-EC8F6432C0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77800"/>
            <a:ext cx="3469355" cy="1131735"/>
          </a:xfrm>
          <a:prstGeom prst="rect">
            <a:avLst/>
          </a:prstGeom>
        </p:spPr>
      </p:pic>
      <p:pic>
        <p:nvPicPr>
          <p:cNvPr id="15" name="Picture 14" descr="A black and red shield with white text&#10;&#10;Description automatically generated">
            <a:extLst>
              <a:ext uri="{FF2B5EF4-FFF2-40B4-BE49-F238E27FC236}">
                <a16:creationId xmlns:a16="http://schemas.microsoft.com/office/drawing/2014/main" id="{FDB736A1-35B8-431C-9BFF-729BF5893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48" y="177800"/>
            <a:ext cx="1470952" cy="985361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68A4F99A-A63C-4E29-B4DC-73C26F2F874B}"/>
              </a:ext>
            </a:extLst>
          </p:cNvPr>
          <p:cNvSpPr txBox="1"/>
          <p:nvPr/>
        </p:nvSpPr>
        <p:spPr>
          <a:xfrm>
            <a:off x="5734229" y="5165725"/>
            <a:ext cx="6076772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412092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69BF94-2E05-445B-814F-3877D53CA4C6}"/>
              </a:ext>
            </a:extLst>
          </p:cNvPr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3" name="Picture 2" descr="Cartoon a cartoon of a child in uniform&#10;&#10;Description automatically generated">
            <a:extLst>
              <a:ext uri="{FF2B5EF4-FFF2-40B4-BE49-F238E27FC236}">
                <a16:creationId xmlns:a16="http://schemas.microsoft.com/office/drawing/2014/main" id="{6F159F7A-BD7A-4200-A68F-1EF04D6A1B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EE9F0560-41C6-4E73-AD76-77807C09C82A}"/>
              </a:ext>
            </a:extLst>
          </p:cNvPr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>
            <a:extLst>
              <a:ext uri="{FF2B5EF4-FFF2-40B4-BE49-F238E27FC236}">
                <a16:creationId xmlns:a16="http://schemas.microsoft.com/office/drawing/2014/main" id="{221BA54D-9F95-49ED-9A78-0E68765EE8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39F98EC4-77A1-4BB9-BCA5-29300000B0A7}"/>
              </a:ext>
            </a:extLst>
          </p:cNvPr>
          <p:cNvSpPr txBox="1"/>
          <p:nvPr/>
        </p:nvSpPr>
        <p:spPr>
          <a:xfrm>
            <a:off x="1515110" y="591185"/>
            <a:ext cx="8736330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TREN EXPOSURE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E9097-04E4-4FA8-8C3C-E15E33842269}"/>
              </a:ext>
            </a:extLst>
          </p:cNvPr>
          <p:cNvGrpSpPr/>
          <p:nvPr/>
        </p:nvGrpSpPr>
        <p:grpSpPr>
          <a:xfrm>
            <a:off x="8905875" y="1578523"/>
            <a:ext cx="3292764" cy="561340"/>
            <a:chOff x="6031" y="2801"/>
            <a:chExt cx="5643" cy="884"/>
          </a:xfrm>
        </p:grpSpPr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A9F2BF00-485B-4B53-B79C-3E86FF0E1962}"/>
                </a:ext>
              </a:extLst>
            </p:cNvPr>
            <p:cNvSpPr txBox="1"/>
            <p:nvPr/>
          </p:nvSpPr>
          <p:spPr>
            <a:xfrm>
              <a:off x="6031" y="2801"/>
              <a:ext cx="209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Exposure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52686D4B-B9CE-4792-8071-2CECF866B463}"/>
                </a:ext>
              </a:extLst>
            </p:cNvPr>
            <p:cNvSpPr txBox="1"/>
            <p:nvPr/>
          </p:nvSpPr>
          <p:spPr>
            <a:xfrm>
              <a:off x="8931" y="2815"/>
              <a:ext cx="257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Engagement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AC1BE187-1E10-4D31-9B07-29D436A57CAE}"/>
                </a:ext>
              </a:extLst>
            </p:cNvPr>
            <p:cNvSpPr txBox="1"/>
            <p:nvPr/>
          </p:nvSpPr>
          <p:spPr>
            <a:xfrm>
              <a:off x="6047" y="3249"/>
              <a:ext cx="2302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v_exposure</a:t>
              </a: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929EDE4F-676F-499C-9451-706909CB5147}"/>
                </a:ext>
              </a:extLst>
            </p:cNvPr>
            <p:cNvSpPr txBox="1"/>
            <p:nvPr/>
          </p:nvSpPr>
          <p:spPr>
            <a:xfrm>
              <a:off x="8703" y="3236"/>
              <a:ext cx="2971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v_engagement</a:t>
              </a: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 Box 29">
            <a:extLst>
              <a:ext uri="{FF2B5EF4-FFF2-40B4-BE49-F238E27FC236}">
                <a16:creationId xmlns:a16="http://schemas.microsoft.com/office/drawing/2014/main" id="{FF72CCDF-4CA8-49EC-8339-87127702017C}"/>
              </a:ext>
            </a:extLst>
          </p:cNvPr>
          <p:cNvSpPr txBox="1"/>
          <p:nvPr/>
        </p:nvSpPr>
        <p:spPr>
          <a:xfrm>
            <a:off x="8905875" y="2222891"/>
            <a:ext cx="32861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{date},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Kepolisian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membagikan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lima platform media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{rank_1}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{v_rank_1} post, {rank_2}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{v_rank_2} post, {rank_3}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{v_rank_3}, {rank_4} {v_rank_4} post, dan {rank_5}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{v_rank_5} post</a:t>
            </a:r>
          </a:p>
          <a:p>
            <a:pPr algn="l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exposure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paparan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exposure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{trendline_1}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{v_trendline_1}. Setelah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exposure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{trendline_2}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{v_trendline_2} dan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bertahap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terendah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v_trendline_last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pada {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trendline_last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96A579D-CF1A-4493-BE5D-18FECDF42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956328"/>
              </p:ext>
            </p:extLst>
          </p:nvPr>
        </p:nvGraphicFramePr>
        <p:xfrm>
          <a:off x="16510" y="2451735"/>
          <a:ext cx="8916035" cy="401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55AB8A24-D6EF-4334-B9C5-D372477FD416}"/>
              </a:ext>
            </a:extLst>
          </p:cNvPr>
          <p:cNvGrpSpPr/>
          <p:nvPr/>
        </p:nvGrpSpPr>
        <p:grpSpPr>
          <a:xfrm>
            <a:off x="1216977" y="1584512"/>
            <a:ext cx="6247699" cy="649751"/>
            <a:chOff x="1216977" y="1584512"/>
            <a:chExt cx="6247699" cy="6497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37E3C6-B48A-4C5E-A628-1F132E303DCE}"/>
                </a:ext>
              </a:extLst>
            </p:cNvPr>
            <p:cNvGrpSpPr/>
            <p:nvPr/>
          </p:nvGrpSpPr>
          <p:grpSpPr>
            <a:xfrm>
              <a:off x="1216977" y="1584512"/>
              <a:ext cx="6247699" cy="649751"/>
              <a:chOff x="1216977" y="1584512"/>
              <a:chExt cx="6247699" cy="649751"/>
            </a:xfrm>
          </p:grpSpPr>
          <p:pic>
            <p:nvPicPr>
              <p:cNvPr id="17" name="Picture 16" descr="icons8-instagram-100">
                <a:extLst>
                  <a:ext uri="{FF2B5EF4-FFF2-40B4-BE49-F238E27FC236}">
                    <a16:creationId xmlns:a16="http://schemas.microsoft.com/office/drawing/2014/main" id="{CF479301-36AB-41C0-974D-3AE5B1B7C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6977" y="164794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1" name="Picture 20" descr="icons8-facebook-100">
                <a:extLst>
                  <a:ext uri="{FF2B5EF4-FFF2-40B4-BE49-F238E27FC236}">
                    <a16:creationId xmlns:a16="http://schemas.microsoft.com/office/drawing/2014/main" id="{BB2D70A7-CAA3-4621-A515-66BB4A3CE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0152" y="164492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22" name="Picture 21" descr="icons8-youtube-96">
                <a:extLst>
                  <a:ext uri="{FF2B5EF4-FFF2-40B4-BE49-F238E27FC236}">
                    <a16:creationId xmlns:a16="http://schemas.microsoft.com/office/drawing/2014/main" id="{CE6909D4-96B5-4E40-B325-4B0E824B5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05776" y="164381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516BB64F-52CB-41F7-BBB4-A75584344D8E}"/>
                  </a:ext>
                </a:extLst>
              </p:cNvPr>
              <p:cNvSpPr txBox="1"/>
              <p:nvPr/>
            </p:nvSpPr>
            <p:spPr>
              <a:xfrm>
                <a:off x="1662002" y="1587139"/>
                <a:ext cx="92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insta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855CDB0D-7466-4605-8463-2F1752DD6F47}"/>
                  </a:ext>
                </a:extLst>
              </p:cNvPr>
              <p:cNvSpPr txBox="1"/>
              <p:nvPr/>
            </p:nvSpPr>
            <p:spPr>
              <a:xfrm>
                <a:off x="2925188" y="1584512"/>
                <a:ext cx="101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{twitter}</a:t>
                </a:r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9589D55F-1A09-4FF8-8CC4-64556C9E0D1F}"/>
                  </a:ext>
                </a:extLst>
              </p:cNvPr>
              <p:cNvSpPr txBox="1"/>
              <p:nvPr/>
            </p:nvSpPr>
            <p:spPr>
              <a:xfrm>
                <a:off x="4199896" y="1587932"/>
                <a:ext cx="9226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facebook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65D2F4C4-BBFB-43C3-9383-DAD4CFF32CAB}"/>
                  </a:ext>
                </a:extLst>
              </p:cNvPr>
              <p:cNvSpPr txBox="1"/>
              <p:nvPr/>
            </p:nvSpPr>
            <p:spPr>
              <a:xfrm>
                <a:off x="5474335" y="1603332"/>
                <a:ext cx="9226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tiktok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DBA7F9A4-11E8-475A-8213-D0A710BBC179}"/>
                  </a:ext>
                </a:extLst>
              </p:cNvPr>
              <p:cNvSpPr txBox="1"/>
              <p:nvPr/>
            </p:nvSpPr>
            <p:spPr>
              <a:xfrm>
                <a:off x="6542021" y="1587139"/>
                <a:ext cx="9226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youtube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</p:txBody>
          </p:sp>
          <p:sp>
            <p:nvSpPr>
              <p:cNvPr id="31" name="Text Box 23">
                <a:extLst>
                  <a:ext uri="{FF2B5EF4-FFF2-40B4-BE49-F238E27FC236}">
                    <a16:creationId xmlns:a16="http://schemas.microsoft.com/office/drawing/2014/main" id="{BF157D37-C00C-4121-AC0A-D35E3B499AED}"/>
                  </a:ext>
                </a:extLst>
              </p:cNvPr>
              <p:cNvSpPr txBox="1"/>
              <p:nvPr/>
            </p:nvSpPr>
            <p:spPr>
              <a:xfrm>
                <a:off x="1662747" y="1853997"/>
                <a:ext cx="701675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</a:t>
                </a:r>
              </a:p>
            </p:txBody>
          </p:sp>
          <p:sp>
            <p:nvSpPr>
              <p:cNvPr id="32" name="Text Box 24">
                <a:extLst>
                  <a:ext uri="{FF2B5EF4-FFF2-40B4-BE49-F238E27FC236}">
                    <a16:creationId xmlns:a16="http://schemas.microsoft.com/office/drawing/2014/main" id="{3833082D-89EE-4D97-8AD2-DEF7B010CC7A}"/>
                  </a:ext>
                </a:extLst>
              </p:cNvPr>
              <p:cNvSpPr txBox="1"/>
              <p:nvPr/>
            </p:nvSpPr>
            <p:spPr>
              <a:xfrm>
                <a:off x="2927727" y="1853752"/>
                <a:ext cx="701675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</a:t>
                </a:r>
              </a:p>
            </p:txBody>
          </p:sp>
          <p:sp>
            <p:nvSpPr>
              <p:cNvPr id="33" name="Text Box 25">
                <a:extLst>
                  <a:ext uri="{FF2B5EF4-FFF2-40B4-BE49-F238E27FC236}">
                    <a16:creationId xmlns:a16="http://schemas.microsoft.com/office/drawing/2014/main" id="{0EE2A680-AEDE-4A41-A059-3F134B444360}"/>
                  </a:ext>
                </a:extLst>
              </p:cNvPr>
              <p:cNvSpPr txBox="1"/>
              <p:nvPr/>
            </p:nvSpPr>
            <p:spPr>
              <a:xfrm>
                <a:off x="4199259" y="1853997"/>
                <a:ext cx="701675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</a:t>
                </a:r>
              </a:p>
            </p:txBody>
          </p:sp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B0DF9668-4805-4072-8A3A-51FE3C9DD39C}"/>
                  </a:ext>
                </a:extLst>
              </p:cNvPr>
              <p:cNvSpPr txBox="1"/>
              <p:nvPr/>
            </p:nvSpPr>
            <p:spPr>
              <a:xfrm>
                <a:off x="5476240" y="1853522"/>
                <a:ext cx="701675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</a:t>
                </a:r>
              </a:p>
            </p:txBody>
          </p:sp>
          <p:sp>
            <p:nvSpPr>
              <p:cNvPr id="35" name="Text Box 27">
                <a:extLst>
                  <a:ext uri="{FF2B5EF4-FFF2-40B4-BE49-F238E27FC236}">
                    <a16:creationId xmlns:a16="http://schemas.microsoft.com/office/drawing/2014/main" id="{360227A5-75E7-431B-8FAE-15A22D47242D}"/>
                  </a:ext>
                </a:extLst>
              </p:cNvPr>
              <p:cNvSpPr txBox="1"/>
              <p:nvPr/>
            </p:nvSpPr>
            <p:spPr>
              <a:xfrm>
                <a:off x="6536306" y="1839234"/>
                <a:ext cx="701675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Post</a:t>
                </a:r>
              </a:p>
            </p:txBody>
          </p:sp>
        </p:grpSp>
        <p:pic>
          <p:nvPicPr>
            <p:cNvPr id="36" name="Picture 35" descr="icons8-tiktok-100">
              <a:extLst>
                <a:ext uri="{FF2B5EF4-FFF2-40B4-BE49-F238E27FC236}">
                  <a16:creationId xmlns:a16="http://schemas.microsoft.com/office/drawing/2014/main" id="{18B23138-3DE0-4E26-B3B8-119F6468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9200" y="1645039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 descr="icons8-twitterx-100">
              <a:extLst>
                <a:ext uri="{FF2B5EF4-FFF2-40B4-BE49-F238E27FC236}">
                  <a16:creationId xmlns:a16="http://schemas.microsoft.com/office/drawing/2014/main" id="{9745D4A1-50D4-459C-89AC-46A1D0249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1105" y="1656902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50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Key Performance Indicators (KPI)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C140C49-77AB-4966-A648-8C913EBA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70600"/>
              </p:ext>
            </p:extLst>
          </p:nvPr>
        </p:nvGraphicFramePr>
        <p:xfrm>
          <a:off x="1406966" y="1761762"/>
          <a:ext cx="4356000" cy="612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914427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6725274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21420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10346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54509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2492515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Polda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DPI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DII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PPI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KPI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061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{kdpi_v_1}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{kdii_v_1}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{kppi_v_1}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{kkpi_v_1}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35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635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3882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44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{kpi_rank_5}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120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{kpi_rank_6}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1138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{kpi_rank_7}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36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22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{kpi_rank_9}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504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{kpi_rank_10}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257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859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378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8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43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{kpi_rank_15}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194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{kpi_rank_16}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0355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{kpi_rank_17}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89659"/>
                  </a:ext>
                </a:extLst>
              </a:tr>
            </a:tbl>
          </a:graphicData>
        </a:graphic>
      </p:graphicFrame>
      <p:graphicFrame>
        <p:nvGraphicFramePr>
          <p:cNvPr id="56" name="Table 8">
            <a:extLst>
              <a:ext uri="{FF2B5EF4-FFF2-40B4-BE49-F238E27FC236}">
                <a16:creationId xmlns:a16="http://schemas.microsoft.com/office/drawing/2014/main" id="{602E5966-3E8F-49CF-921A-52C607A31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34937"/>
              </p:ext>
            </p:extLst>
          </p:nvPr>
        </p:nvGraphicFramePr>
        <p:xfrm>
          <a:off x="6429036" y="1746522"/>
          <a:ext cx="4356000" cy="612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914427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6725274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21420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10346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54509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24925156"/>
                    </a:ext>
                  </a:extLst>
                </a:gridCol>
              </a:tblGrid>
              <a:tr h="1486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Polda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DPI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DII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PPI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KPI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061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35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{kpi_rank_19}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635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{kpi_rank_20}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3882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44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120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1138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36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{kpi_rank_25}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22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{kpi_rank_26}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504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{kpi_rank_27}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257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859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{kpi_rank_29}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378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{kpi_rank_30}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8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{kpi_rank_31}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43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{kpi_rank_32}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194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{kpi_rank_33}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0355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{kpi_rank_34}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{kdpi_v_34}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{kdii_v_34}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{kppi_v_34}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{kkpi_v_34}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8965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387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Digital Platform Indicators (DPI)</a:t>
            </a:r>
          </a:p>
        </p:txBody>
      </p:sp>
      <p:graphicFrame>
        <p:nvGraphicFramePr>
          <p:cNvPr id="54" name="Table 8">
            <a:extLst>
              <a:ext uri="{FF2B5EF4-FFF2-40B4-BE49-F238E27FC236}">
                <a16:creationId xmlns:a16="http://schemas.microsoft.com/office/drawing/2014/main" id="{8240E6DD-0017-4A58-B6F7-72567ACAE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24079"/>
              </p:ext>
            </p:extLst>
          </p:nvPr>
        </p:nvGraphicFramePr>
        <p:xfrm>
          <a:off x="907225" y="1752600"/>
          <a:ext cx="4824000" cy="612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914427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6725274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21420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010346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5450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Polda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Exposure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Engagement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DPI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061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{dpi_exp_1}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{dpi_eng_1}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{dpi_v1}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35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635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3882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44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{dpi_rank_5}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120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{dpi_rank_6}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1138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{dpi_rank_7}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36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22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{dpi_rank_9}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504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{dpi_rank_10}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257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859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378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8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43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{dpi_rank_15}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194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{dpi_rank_16}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0355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{dpi_rank_17}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89659"/>
                  </a:ext>
                </a:extLst>
              </a:tr>
            </a:tbl>
          </a:graphicData>
        </a:graphic>
      </p:graphicFrame>
      <p:graphicFrame>
        <p:nvGraphicFramePr>
          <p:cNvPr id="55" name="Table 8">
            <a:extLst>
              <a:ext uri="{FF2B5EF4-FFF2-40B4-BE49-F238E27FC236}">
                <a16:creationId xmlns:a16="http://schemas.microsoft.com/office/drawing/2014/main" id="{19278841-B816-44DE-826D-C666306B0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54786"/>
              </p:ext>
            </p:extLst>
          </p:nvPr>
        </p:nvGraphicFramePr>
        <p:xfrm>
          <a:off x="6460776" y="1760586"/>
          <a:ext cx="4824000" cy="6120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914427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6725274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21420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010346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5450997"/>
                    </a:ext>
                  </a:extLst>
                </a:gridCol>
              </a:tblGrid>
              <a:tr h="14862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Polda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Exposure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Engagement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DPI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061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35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{dpi_rank_19}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635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{dpi_rank_20}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3882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44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120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1138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36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{dpi_rank_25}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22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{dpi_rank_26}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504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{dpi_rank_27}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257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859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{dpi_rank_29}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378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{dpi_rank_30}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8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{dpi_rank_31}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43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{dpi_rank_32}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194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{dpi_rank_33}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0355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{dpi_rank_34}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{dpi_exp_34}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{dpi_eng_34}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{dpi_v34}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8965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634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Digital Interaction Indicators (DII)</a:t>
            </a:r>
          </a:p>
        </p:txBody>
      </p:sp>
      <p:graphicFrame>
        <p:nvGraphicFramePr>
          <p:cNvPr id="54" name="Table 8">
            <a:extLst>
              <a:ext uri="{FF2B5EF4-FFF2-40B4-BE49-F238E27FC236}">
                <a16:creationId xmlns:a16="http://schemas.microsoft.com/office/drawing/2014/main" id="{D914E826-99D3-43A5-A8F0-0C88F9167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94319"/>
              </p:ext>
            </p:extLst>
          </p:nvPr>
        </p:nvGraphicFramePr>
        <p:xfrm>
          <a:off x="130630" y="1605703"/>
          <a:ext cx="5886994" cy="6288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9144270"/>
                    </a:ext>
                  </a:extLst>
                </a:gridCol>
                <a:gridCol w="1710994">
                  <a:extLst>
                    <a:ext uri="{9D8B030D-6E8A-4147-A177-3AD203B41FA5}">
                      <a16:colId xmlns:a16="http://schemas.microsoft.com/office/drawing/2014/main" val="36725274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21420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0103461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0326561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205813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5450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Polda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Exposure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Engagement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Sentiment Exposure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Sentiment Engagement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DII</a:t>
                      </a:r>
                      <a:endParaRPr lang="en-ID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061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{dii_exp_1}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{dii_eng_1}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{dii_sexp_1}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{dii_seng_1}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{dii_v1}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35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</a:t>
                      </a:r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635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3882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44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{dii_rank_5}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120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{dii_rank_6}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1138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{dii_rank_7}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36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22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{dii_rank_9}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504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{dii_rank_10}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257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859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{dii_rank_12}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378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8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{dii_rank_14}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43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{dii_rank_15}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194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{dii_rank_16}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0355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{dii_rank_17}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89659"/>
                  </a:ext>
                </a:extLst>
              </a:tr>
            </a:tbl>
          </a:graphicData>
        </a:graphic>
      </p:graphicFrame>
      <p:graphicFrame>
        <p:nvGraphicFramePr>
          <p:cNvPr id="56" name="Table 8">
            <a:extLst>
              <a:ext uri="{FF2B5EF4-FFF2-40B4-BE49-F238E27FC236}">
                <a16:creationId xmlns:a16="http://schemas.microsoft.com/office/drawing/2014/main" id="{1B07D205-6B77-431B-87C8-708E85C87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65375"/>
              </p:ext>
            </p:extLst>
          </p:nvPr>
        </p:nvGraphicFramePr>
        <p:xfrm>
          <a:off x="6174378" y="1605703"/>
          <a:ext cx="5886994" cy="6288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9144270"/>
                    </a:ext>
                  </a:extLst>
                </a:gridCol>
                <a:gridCol w="1710994">
                  <a:extLst>
                    <a:ext uri="{9D8B030D-6E8A-4147-A177-3AD203B41FA5}">
                      <a16:colId xmlns:a16="http://schemas.microsoft.com/office/drawing/2014/main" val="36725274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21420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0103461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0326561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205813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5450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Polda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Exposure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Engagement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Sentiment Exposure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Sentiment Engagement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DII</a:t>
                      </a:r>
                      <a:endParaRPr lang="en-ID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061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{dii_exp_1}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{dii_eng_18}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35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635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3882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44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120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1138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36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22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504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257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859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378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8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43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194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0355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{dii_rank_34}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{dii_exp_17}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{dii_eng_34}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{dii_sexp_34}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{dii_seng_34}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{dii_v34}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8965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200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Public Perception Indicators (PPI)</a:t>
            </a:r>
          </a:p>
        </p:txBody>
      </p:sp>
      <p:graphicFrame>
        <p:nvGraphicFramePr>
          <p:cNvPr id="54" name="Table 8">
            <a:extLst>
              <a:ext uri="{FF2B5EF4-FFF2-40B4-BE49-F238E27FC236}">
                <a16:creationId xmlns:a16="http://schemas.microsoft.com/office/drawing/2014/main" id="{20C9858F-679D-4CFE-8C81-8EE3AA5B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05454"/>
              </p:ext>
            </p:extLst>
          </p:nvPr>
        </p:nvGraphicFramePr>
        <p:xfrm>
          <a:off x="130630" y="1605703"/>
          <a:ext cx="5886994" cy="6288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9144270"/>
                    </a:ext>
                  </a:extLst>
                </a:gridCol>
                <a:gridCol w="1710994">
                  <a:extLst>
                    <a:ext uri="{9D8B030D-6E8A-4147-A177-3AD203B41FA5}">
                      <a16:colId xmlns:a16="http://schemas.microsoft.com/office/drawing/2014/main" val="36725274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21420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0103461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0326561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205813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5450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Polda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Exposure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Engagement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Sentiment Exposure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Sentiment Engagement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PPI</a:t>
                      </a:r>
                      <a:endParaRPr lang="en-ID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061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{ppi_rank_1}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{ppi_exp_1}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{ppi_eng_1}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{ppi_sexp_1}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{ppi_seng_1}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{ppi_v1}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35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635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3882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44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120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1138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36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22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504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257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859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378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8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43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194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0355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89659"/>
                  </a:ext>
                </a:extLst>
              </a:tr>
            </a:tbl>
          </a:graphicData>
        </a:graphic>
      </p:graphicFrame>
      <p:graphicFrame>
        <p:nvGraphicFramePr>
          <p:cNvPr id="55" name="Table 8">
            <a:extLst>
              <a:ext uri="{FF2B5EF4-FFF2-40B4-BE49-F238E27FC236}">
                <a16:creationId xmlns:a16="http://schemas.microsoft.com/office/drawing/2014/main" id="{51CFA4D7-CA85-41F8-8FC2-D3D734C43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02917"/>
              </p:ext>
            </p:extLst>
          </p:nvPr>
        </p:nvGraphicFramePr>
        <p:xfrm>
          <a:off x="6174378" y="1605703"/>
          <a:ext cx="5886994" cy="62884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19144270"/>
                    </a:ext>
                  </a:extLst>
                </a:gridCol>
                <a:gridCol w="1710994">
                  <a:extLst>
                    <a:ext uri="{9D8B030D-6E8A-4147-A177-3AD203B41FA5}">
                      <a16:colId xmlns:a16="http://schemas.microsoft.com/office/drawing/2014/main" val="36725274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214208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0103461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03265617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7205813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5450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Polda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Exposure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Engagement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Sentiment Exposure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Sentiment Engagement</a:t>
                      </a:r>
                      <a:endParaRPr lang="en-ID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PPI</a:t>
                      </a:r>
                      <a:endParaRPr lang="en-ID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0061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{ppi_exp_18}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{ppi_eng_18}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135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{ppi_v19}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86353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3882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44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120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1138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136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{ppi_v25}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22257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{ppi_v26}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5044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{ppi_v27}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7257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{ppi_v28}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68598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{ppi_v29}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378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{ppi_v30}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8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{ppi_v31}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43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{ppi_v32}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1947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{ppi_v33}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0355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  <a:endParaRPr lang="en-ID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{ppi_rank_34}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{ppi_exp_34}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{ppi_eng_34}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{ppi_sexp_34}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{ppi_seng_34}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D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{ppi_v34}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8965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15236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5228</Words>
  <Application>Microsoft Office PowerPoint</Application>
  <PresentationFormat>Widescreen</PresentationFormat>
  <Paragraphs>931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Wildan Khoirul Amri</dc:creator>
  <cp:lastModifiedBy>deptha dwi putera</cp:lastModifiedBy>
  <cp:revision>41</cp:revision>
  <dcterms:created xsi:type="dcterms:W3CDTF">2025-01-15T08:11:01Z</dcterms:created>
  <dcterms:modified xsi:type="dcterms:W3CDTF">2025-01-20T06:52:21Z</dcterms:modified>
</cp:coreProperties>
</file>