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70" r:id="rId8"/>
    <p:sldId id="271" r:id="rId9"/>
    <p:sldId id="264" r:id="rId10"/>
    <p:sldId id="265" r:id="rId11"/>
    <p:sldId id="266" r:id="rId12"/>
    <p:sldId id="267" r:id="rId13"/>
    <p:sldId id="268" r:id="rId14"/>
    <p:sldId id="269" r:id="rId15"/>
    <p:sldId id="256"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113522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394549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302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3375290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063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1472867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418917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74735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317337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AAE4-6188-4DC8-954A-6FCD812E372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107843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30AAE4-6188-4DC8-954A-6FCD812E372F}"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35404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0AAE4-6188-4DC8-954A-6FCD812E372F}"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253138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30AAE4-6188-4DC8-954A-6FCD812E372F}"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106951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0AAE4-6188-4DC8-954A-6FCD812E372F}"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230514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0AAE4-6188-4DC8-954A-6FCD812E372F}"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39297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0AAE4-6188-4DC8-954A-6FCD812E372F}"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76128-88B2-4EEC-831F-F2DD625EB66B}" type="slidenum">
              <a:rPr lang="en-US" smtClean="0"/>
              <a:t>‹#›</a:t>
            </a:fld>
            <a:endParaRPr lang="en-US"/>
          </a:p>
        </p:txBody>
      </p:sp>
    </p:spTree>
    <p:extLst>
      <p:ext uri="{BB962C8B-B14F-4D97-AF65-F5344CB8AC3E}">
        <p14:creationId xmlns:p14="http://schemas.microsoft.com/office/powerpoint/2010/main" val="406600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30AAE4-6188-4DC8-954A-6FCD812E372F}" type="datetimeFigureOut">
              <a:rPr lang="en-US" smtClean="0"/>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976128-88B2-4EEC-831F-F2DD625EB66B}" type="slidenum">
              <a:rPr lang="en-US" smtClean="0"/>
              <a:t>‹#›</a:t>
            </a:fld>
            <a:endParaRPr lang="en-US"/>
          </a:p>
        </p:txBody>
      </p:sp>
    </p:spTree>
    <p:extLst>
      <p:ext uri="{BB962C8B-B14F-4D97-AF65-F5344CB8AC3E}">
        <p14:creationId xmlns:p14="http://schemas.microsoft.com/office/powerpoint/2010/main" val="865864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9C9F-7905-EA46-DC7A-4771DE3D1DD8}"/>
              </a:ext>
            </a:extLst>
          </p:cNvPr>
          <p:cNvSpPr>
            <a:spLocks noGrp="1"/>
          </p:cNvSpPr>
          <p:nvPr>
            <p:ph type="ctrTitle"/>
          </p:nvPr>
        </p:nvSpPr>
        <p:spPr/>
        <p:txBody>
          <a:bodyPr>
            <a:normAutofit fontScale="90000"/>
          </a:bodyPr>
          <a:lstStyle/>
          <a:p>
            <a:r>
              <a:rPr lang="en-US" dirty="0"/>
              <a:t>Predicting H1N1 Vaccine Uptake: Insights from H1N1 and Seasonal Flu Data</a:t>
            </a:r>
          </a:p>
        </p:txBody>
      </p:sp>
      <p:sp>
        <p:nvSpPr>
          <p:cNvPr id="3" name="Subtitle 2">
            <a:extLst>
              <a:ext uri="{FF2B5EF4-FFF2-40B4-BE49-F238E27FC236}">
                <a16:creationId xmlns:a16="http://schemas.microsoft.com/office/drawing/2014/main" id="{098BAF50-9EB4-8BAB-77CD-6AB41E2472BA}"/>
              </a:ext>
            </a:extLst>
          </p:cNvPr>
          <p:cNvSpPr>
            <a:spLocks noGrp="1"/>
          </p:cNvSpPr>
          <p:nvPr>
            <p:ph type="subTitle" idx="1"/>
          </p:nvPr>
        </p:nvSpPr>
        <p:spPr/>
        <p:txBody>
          <a:bodyPr>
            <a:normAutofit lnSpcReduction="10000"/>
          </a:bodyPr>
          <a:lstStyle/>
          <a:p>
            <a:r>
              <a:rPr lang="en-US" dirty="0"/>
              <a:t>A Data-Driven Approach to Enhance Public Health Strategies\</a:t>
            </a:r>
          </a:p>
          <a:p>
            <a:r>
              <a:rPr lang="en-US" dirty="0"/>
              <a:t>Brian Kariuki </a:t>
            </a:r>
          </a:p>
          <a:p>
            <a:r>
              <a:rPr lang="en-US" dirty="0"/>
              <a:t>01-09-2024</a:t>
            </a:r>
          </a:p>
        </p:txBody>
      </p:sp>
    </p:spTree>
    <p:extLst>
      <p:ext uri="{BB962C8B-B14F-4D97-AF65-F5344CB8AC3E}">
        <p14:creationId xmlns:p14="http://schemas.microsoft.com/office/powerpoint/2010/main" val="212241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915C-8005-596B-EE4F-8B16CE052CA7}"/>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BF496992-EBC2-D88C-F9D5-1D580DD378AB}"/>
              </a:ext>
            </a:extLst>
          </p:cNvPr>
          <p:cNvSpPr>
            <a:spLocks noGrp="1"/>
          </p:cNvSpPr>
          <p:nvPr>
            <p:ph idx="1"/>
          </p:nvPr>
        </p:nvSpPr>
        <p:spPr/>
        <p:txBody>
          <a:bodyPr>
            <a:normAutofit fontScale="85000" lnSpcReduction="20000"/>
          </a:bodyPr>
          <a:lstStyle/>
          <a:p>
            <a:r>
              <a:rPr lang="en-US" b="1" dirty="0"/>
              <a:t>Significant Predictors Identified:</a:t>
            </a:r>
          </a:p>
          <a:p>
            <a:r>
              <a:rPr lang="en-US" dirty="0"/>
              <a:t>Higher levels of health concern and knowledge were associated with increased vaccination rates.</a:t>
            </a:r>
          </a:p>
          <a:p>
            <a:r>
              <a:rPr lang="en-US" dirty="0"/>
              <a:t>Demographic factors such as age, education level, and health history were significant predictors of vaccine uptake.</a:t>
            </a:r>
          </a:p>
          <a:p>
            <a:r>
              <a:rPr lang="en-US" b="1" dirty="0"/>
              <a:t>Impact of Awareness and Education:</a:t>
            </a:r>
          </a:p>
          <a:p>
            <a:r>
              <a:rPr lang="en-US" dirty="0"/>
              <a:t>Clear trend showing increased vaccine uptake among individuals better informed about the risks of H1N1 and flu.</a:t>
            </a:r>
          </a:p>
          <a:p>
            <a:r>
              <a:rPr lang="en-US" b="1" dirty="0"/>
              <a:t>Behavioral Patterns:</a:t>
            </a:r>
          </a:p>
          <a:p>
            <a:r>
              <a:rPr lang="en-US" dirty="0"/>
              <a:t>People with a history of regular vaccinations (e.g., yearly flu shots) were more likely to receive the H1N1 vaccine.</a:t>
            </a:r>
          </a:p>
          <a:p>
            <a:r>
              <a:rPr lang="en-US" b="1" dirty="0"/>
              <a:t>Insights for Public Health Strategies:</a:t>
            </a:r>
          </a:p>
          <a:p>
            <a:r>
              <a:rPr lang="en-US" dirty="0"/>
              <a:t>Tailored education and outreach programs could address specific demographic groups with lower vaccine uptake.</a:t>
            </a:r>
          </a:p>
        </p:txBody>
      </p:sp>
    </p:spTree>
    <p:extLst>
      <p:ext uri="{BB962C8B-B14F-4D97-AF65-F5344CB8AC3E}">
        <p14:creationId xmlns:p14="http://schemas.microsoft.com/office/powerpoint/2010/main" val="86524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B78D-5269-FBBB-C798-38C6EB31B34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E42D255-E06D-04AA-FCC5-B1DF9A25CE6F}"/>
              </a:ext>
            </a:extLst>
          </p:cNvPr>
          <p:cNvSpPr>
            <a:spLocks noGrp="1"/>
          </p:cNvSpPr>
          <p:nvPr>
            <p:ph idx="1"/>
          </p:nvPr>
        </p:nvSpPr>
        <p:spPr>
          <a:xfrm>
            <a:off x="677334" y="1632857"/>
            <a:ext cx="8596668" cy="4914900"/>
          </a:xfrm>
        </p:spPr>
        <p:txBody>
          <a:bodyPr>
            <a:normAutofit fontScale="77500" lnSpcReduction="20000"/>
          </a:bodyPr>
          <a:lstStyle/>
          <a:p>
            <a:r>
              <a:rPr lang="en-US" dirty="0"/>
              <a:t>1. Investigate Vaccine Hesitancy Factors: Conduct in-depth research to understand the reasons behind the low vaccine uptake (approximately 20%). Investigate whether lack of concern, insufficient knowledge, or other factors contribute to the reluctance to get vaccinated.</a:t>
            </a:r>
          </a:p>
          <a:p>
            <a:r>
              <a:rPr lang="en-US" dirty="0"/>
              <a:t>2. Enhance Public Awareness Campaigns: Upgrade and launch specific campaigns in the mass media to increase the population’s awareness and knowledge about the H1N1 vaccine. Therefore, the focus should be made on the further enhancement of the dissemination of relevant information and the elimination of misunderstandings regarding the vaccine. </a:t>
            </a:r>
          </a:p>
          <a:p>
            <a:r>
              <a:rPr lang="en-US" dirty="0"/>
              <a:t> 3. Address Vaccine Concerns: Enumerate and discuss some of the issues that could be associated with the H1N1 vaccine. This could include debunking myths, presenting facts about the vaccine, and working with the local authorities to gain their support. </a:t>
            </a:r>
          </a:p>
          <a:p>
            <a:r>
              <a:rPr lang="en-US" dirty="0"/>
              <a:t> 4. Leverage High-Concern Groups: Focus on delivering messages and interventions for the high-concern groups. As people with higher concern levels are also more likely to get vaccinated, use this fact to devise strategies that will target people who are already concerned and aware of the H1N1 danger. </a:t>
            </a:r>
          </a:p>
          <a:p>
            <a:r>
              <a:rPr lang="en-US" dirty="0"/>
              <a:t> 5. Evaluate and Adjust Strategies Regularly: It is also important to track progress in terms of vaccine coverage and the impact of the measures that have been taken. Feedback and data should be used to modify the public health interventions and enhance the outreach with the aim of enhancing the rates of vaccination in future.</a:t>
            </a:r>
          </a:p>
          <a:p>
            <a:r>
              <a:rPr lang="en-US" dirty="0"/>
              <a:t> 6. </a:t>
            </a:r>
            <a:r>
              <a:rPr lang="en-US" dirty="0" err="1"/>
              <a:t>LAstly</a:t>
            </a:r>
            <a:r>
              <a:rPr lang="en-US" dirty="0"/>
              <a:t>, Address Model Limitations: While the decision tree model performs well, it is crucial to continuously evaluate and refine it. Consider integrating additional features or employing advanced models such as ensemble methods to enhance predictive performance further.</a:t>
            </a:r>
          </a:p>
        </p:txBody>
      </p:sp>
    </p:spTree>
    <p:extLst>
      <p:ext uri="{BB962C8B-B14F-4D97-AF65-F5344CB8AC3E}">
        <p14:creationId xmlns:p14="http://schemas.microsoft.com/office/powerpoint/2010/main" val="277326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322B-158E-25C9-79D8-5ACC9B1CC634}"/>
              </a:ext>
            </a:extLst>
          </p:cNvPr>
          <p:cNvSpPr>
            <a:spLocks noGrp="1"/>
          </p:cNvSpPr>
          <p:nvPr>
            <p:ph type="title"/>
          </p:nvPr>
        </p:nvSpPr>
        <p:spPr/>
        <p:txBody>
          <a:bodyPr/>
          <a:lstStyle/>
          <a:p>
            <a:r>
              <a:rPr lang="en-US" dirty="0"/>
              <a:t>Value to Stakeholders</a:t>
            </a:r>
          </a:p>
        </p:txBody>
      </p:sp>
      <p:sp>
        <p:nvSpPr>
          <p:cNvPr id="3" name="Content Placeholder 2">
            <a:extLst>
              <a:ext uri="{FF2B5EF4-FFF2-40B4-BE49-F238E27FC236}">
                <a16:creationId xmlns:a16="http://schemas.microsoft.com/office/drawing/2014/main" id="{A34AA471-A466-8622-8490-F035AD518B7C}"/>
              </a:ext>
            </a:extLst>
          </p:cNvPr>
          <p:cNvSpPr>
            <a:spLocks noGrp="1"/>
          </p:cNvSpPr>
          <p:nvPr>
            <p:ph idx="1"/>
          </p:nvPr>
        </p:nvSpPr>
        <p:spPr/>
        <p:txBody>
          <a:bodyPr/>
          <a:lstStyle/>
          <a:p>
            <a:r>
              <a:rPr lang="en-US" dirty="0"/>
              <a:t>Provides actionable insights that can be directly applied to public health policies and intervention strategies.</a:t>
            </a:r>
          </a:p>
          <a:p>
            <a:r>
              <a:rPr lang="en-US" dirty="0"/>
              <a:t>Enables targeted outreach efforts based on empirical evidence, maximizing the effectiveness of public health campaigns.</a:t>
            </a:r>
          </a:p>
          <a:p>
            <a:r>
              <a:rPr lang="en-US" dirty="0"/>
              <a:t>Anticipated increase in vaccination rates through more informed and tailored public health approaches.</a:t>
            </a:r>
          </a:p>
          <a:p>
            <a:r>
              <a:rPr lang="en-US" dirty="0"/>
              <a:t>Lowered incidence of flu-related illnesses through higher vaccination coverage, reducing strain on healthcare resources.</a:t>
            </a:r>
          </a:p>
        </p:txBody>
      </p:sp>
    </p:spTree>
    <p:extLst>
      <p:ext uri="{BB962C8B-B14F-4D97-AF65-F5344CB8AC3E}">
        <p14:creationId xmlns:p14="http://schemas.microsoft.com/office/powerpoint/2010/main" val="318910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E5FC-AAF8-BA96-758B-48BA73174E0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4F2C1B-9BB5-ED4C-A4BD-A50A6C64C9C6}"/>
              </a:ext>
            </a:extLst>
          </p:cNvPr>
          <p:cNvSpPr>
            <a:spLocks noGrp="1"/>
          </p:cNvSpPr>
          <p:nvPr>
            <p:ph idx="1"/>
          </p:nvPr>
        </p:nvSpPr>
        <p:spPr/>
        <p:txBody>
          <a:bodyPr/>
          <a:lstStyle/>
          <a:p>
            <a:r>
              <a:rPr lang="en-US" dirty="0"/>
              <a:t>Successfully identified key factors influencing vaccine uptake and provided a predictive model for future campaigns.</a:t>
            </a:r>
          </a:p>
          <a:p>
            <a:r>
              <a:rPr lang="en-US" dirty="0"/>
              <a:t>Recommendations provide a clear roadmap for enhancing public health interventions and increasing vaccine uptake.</a:t>
            </a:r>
          </a:p>
          <a:p>
            <a:r>
              <a:rPr lang="en-US" dirty="0"/>
              <a:t>Implement the suggested strategies and continue data collection for ongoing analysis and adjustment.</a:t>
            </a:r>
          </a:p>
          <a:p>
            <a:r>
              <a:rPr lang="en-US" dirty="0"/>
              <a:t>Encourage stakeholders to adopt a data-driven approach and integrate findings into public health planning.</a:t>
            </a:r>
          </a:p>
        </p:txBody>
      </p:sp>
    </p:spTree>
    <p:extLst>
      <p:ext uri="{BB962C8B-B14F-4D97-AF65-F5344CB8AC3E}">
        <p14:creationId xmlns:p14="http://schemas.microsoft.com/office/powerpoint/2010/main" val="261767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DBB5B-6942-18ED-F468-E13A27FBDBD3}"/>
              </a:ext>
            </a:extLst>
          </p:cNvPr>
          <p:cNvSpPr>
            <a:spLocks noGrp="1"/>
          </p:cNvSpPr>
          <p:nvPr>
            <p:ph idx="1"/>
          </p:nvPr>
        </p:nvSpPr>
        <p:spPr/>
        <p:txBody>
          <a:bodyPr>
            <a:normAutofit/>
          </a:bodyPr>
          <a:lstStyle/>
          <a:p>
            <a:pPr marL="0" indent="0" algn="ctr">
              <a:buNone/>
            </a:pPr>
            <a:r>
              <a:rPr lang="en-US" sz="4800" i="1" dirty="0"/>
              <a:t>Thank You</a:t>
            </a:r>
          </a:p>
        </p:txBody>
      </p:sp>
    </p:spTree>
    <p:extLst>
      <p:ext uri="{BB962C8B-B14F-4D97-AF65-F5344CB8AC3E}">
        <p14:creationId xmlns:p14="http://schemas.microsoft.com/office/powerpoint/2010/main" val="157304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CD5B-F1F6-4531-7F25-71D9E69C6C1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EF3B41-1574-5408-F207-3AED3219D4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926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12CF-2C2B-36EE-5E46-45ADE99E4E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0C5405-D249-2F1C-08EB-1561D83C26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673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D9A9-5180-4D3B-9518-0255AE8DB33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07E007-AB20-3E7C-2CFC-94286854E600}"/>
              </a:ext>
            </a:extLst>
          </p:cNvPr>
          <p:cNvSpPr>
            <a:spLocks noGrp="1"/>
          </p:cNvSpPr>
          <p:nvPr>
            <p:ph idx="1"/>
          </p:nvPr>
        </p:nvSpPr>
        <p:spPr>
          <a:xfrm>
            <a:off x="4975668" y="2242594"/>
            <a:ext cx="4555672" cy="3880773"/>
          </a:xfrm>
        </p:spPr>
        <p:txBody>
          <a:bodyPr>
            <a:normAutofit fontScale="92500" lnSpcReduction="20000"/>
          </a:bodyPr>
          <a:lstStyle/>
          <a:p>
            <a:pPr>
              <a:buFont typeface="Arial" panose="020B0604020202020204" pitchFamily="34" charset="0"/>
              <a:buChar char="•"/>
            </a:pPr>
            <a:r>
              <a:rPr lang="en-US" b="1" dirty="0"/>
              <a:t>Project Overview:</a:t>
            </a:r>
          </a:p>
          <a:p>
            <a:pPr>
              <a:buFont typeface="Arial" panose="020B0604020202020204" pitchFamily="34" charset="0"/>
              <a:buChar char="•"/>
            </a:pPr>
            <a:r>
              <a:rPr lang="en-US" dirty="0"/>
              <a:t>The constant struggle against the infectious diseases such as H1N1 influenza pandemic in 2009 has also contributed to the understanding of the role of the vaccination in the public health measures. Understanding how individuals respond to vaccines can help shape future health initiatives and improve vaccination rates.</a:t>
            </a:r>
          </a:p>
          <a:p>
            <a:pPr>
              <a:buFont typeface="Arial" panose="020B0604020202020204" pitchFamily="34" charset="0"/>
              <a:buChar char="•"/>
            </a:pPr>
            <a:r>
              <a:rPr lang="en-US" dirty="0"/>
              <a:t>Objective: Predict and understand factors influencing H1N1 and seasonal flu vaccine uptake.</a:t>
            </a:r>
          </a:p>
          <a:p>
            <a:pPr>
              <a:buFont typeface="Arial" panose="020B0604020202020204" pitchFamily="34" charset="0"/>
              <a:buChar char="•"/>
            </a:pPr>
            <a:r>
              <a:rPr lang="en-US" dirty="0"/>
              <a:t>Importance: Addressing vaccine hesitancy to improve public health outcomes.</a:t>
            </a:r>
          </a:p>
          <a:p>
            <a:endParaRPr lang="en-US" dirty="0"/>
          </a:p>
        </p:txBody>
      </p:sp>
      <p:pic>
        <p:nvPicPr>
          <p:cNvPr id="2050" name="Picture 2" descr="Contagious Pustular Dermatitis Virus Vaccine at Rs 800/piece | H1n1 Vaccine  in Greater Noida | ID: 2850051772097">
            <a:extLst>
              <a:ext uri="{FF2B5EF4-FFF2-40B4-BE49-F238E27FC236}">
                <a16:creationId xmlns:a16="http://schemas.microsoft.com/office/drawing/2014/main" id="{C693ADFC-510B-A496-A867-388C538B7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06" y="1930400"/>
            <a:ext cx="4505162" cy="450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51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D878-271B-6811-0E6E-AB216B080F8F}"/>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F322CB15-BD88-7256-CD70-3BF6E260919A}"/>
              </a:ext>
            </a:extLst>
          </p:cNvPr>
          <p:cNvSpPr>
            <a:spLocks noGrp="1"/>
          </p:cNvSpPr>
          <p:nvPr>
            <p:ph idx="1"/>
          </p:nvPr>
        </p:nvSpPr>
        <p:spPr/>
        <p:txBody>
          <a:bodyPr/>
          <a:lstStyle/>
          <a:p>
            <a:r>
              <a:rPr lang="en-US" dirty="0"/>
              <a:t>Identify key factors that influence individuals' decisions to receive the H1N1 vaccine.</a:t>
            </a:r>
          </a:p>
          <a:p>
            <a:r>
              <a:rPr lang="en-US" dirty="0"/>
              <a:t>Build a predictive model to forecast public response to newly introduced vaccines based on demographic and behavioral data.</a:t>
            </a:r>
          </a:p>
          <a:p>
            <a:r>
              <a:rPr lang="en-US" dirty="0"/>
              <a:t>Provide actionable insights to public health organizations for developing targeted vaccination campaigns and strategies.</a:t>
            </a:r>
          </a:p>
          <a:p>
            <a:r>
              <a:rPr lang="en-US" dirty="0"/>
              <a:t>Enhance preparedness for future pandemics by understanding vaccine acceptance and hesitancy patterns.</a:t>
            </a:r>
          </a:p>
        </p:txBody>
      </p:sp>
    </p:spTree>
    <p:extLst>
      <p:ext uri="{BB962C8B-B14F-4D97-AF65-F5344CB8AC3E}">
        <p14:creationId xmlns:p14="http://schemas.microsoft.com/office/powerpoint/2010/main" val="322793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D220-072F-5EEB-224C-01FC188634F2}"/>
              </a:ext>
            </a:extLst>
          </p:cNvPr>
          <p:cNvSpPr>
            <a:spLocks noGrp="1"/>
          </p:cNvSpPr>
          <p:nvPr>
            <p:ph type="title"/>
          </p:nvPr>
        </p:nvSpPr>
        <p:spPr/>
        <p:txBody>
          <a:bodyPr/>
          <a:lstStyle/>
          <a:p>
            <a:r>
              <a:rPr lang="en-US" dirty="0"/>
              <a:t>Stakeholder Needs</a:t>
            </a:r>
          </a:p>
        </p:txBody>
      </p:sp>
      <p:sp>
        <p:nvSpPr>
          <p:cNvPr id="3" name="Content Placeholder 2">
            <a:extLst>
              <a:ext uri="{FF2B5EF4-FFF2-40B4-BE49-F238E27FC236}">
                <a16:creationId xmlns:a16="http://schemas.microsoft.com/office/drawing/2014/main" id="{ECB3C4C1-9ED6-E16D-C814-C2E9769631ED}"/>
              </a:ext>
            </a:extLst>
          </p:cNvPr>
          <p:cNvSpPr>
            <a:spLocks noGrp="1"/>
          </p:cNvSpPr>
          <p:nvPr>
            <p:ph idx="1"/>
          </p:nvPr>
        </p:nvSpPr>
        <p:spPr>
          <a:xfrm>
            <a:off x="677333" y="2160589"/>
            <a:ext cx="4749065" cy="4087811"/>
          </a:xfrm>
        </p:spPr>
        <p:txBody>
          <a:bodyPr/>
          <a:lstStyle/>
          <a:p>
            <a:r>
              <a:rPr lang="en-US" dirty="0"/>
              <a:t>Stakeholders:</a:t>
            </a:r>
          </a:p>
          <a:p>
            <a:pPr lvl="1"/>
            <a:r>
              <a:rPr lang="en-US" dirty="0"/>
              <a:t>Public Health Organizations</a:t>
            </a:r>
          </a:p>
          <a:p>
            <a:pPr lvl="1"/>
            <a:r>
              <a:rPr lang="en-US" dirty="0"/>
              <a:t>Healthcare Providers</a:t>
            </a:r>
          </a:p>
          <a:p>
            <a:pPr lvl="1"/>
            <a:r>
              <a:rPr lang="en-US" dirty="0"/>
              <a:t>Policy Makers</a:t>
            </a:r>
          </a:p>
          <a:p>
            <a:r>
              <a:rPr lang="en-US" dirty="0"/>
              <a:t>Needs:</a:t>
            </a:r>
          </a:p>
          <a:p>
            <a:pPr lvl="1"/>
            <a:r>
              <a:rPr lang="en-US" dirty="0"/>
              <a:t>Increased vaccination rates.</a:t>
            </a:r>
          </a:p>
          <a:p>
            <a:pPr lvl="1"/>
            <a:r>
              <a:rPr lang="en-US" dirty="0"/>
              <a:t>Understanding of factors affecting vaccine uptake.</a:t>
            </a:r>
          </a:p>
          <a:p>
            <a:pPr lvl="1"/>
            <a:r>
              <a:rPr lang="en-US" dirty="0"/>
              <a:t>Effective communication and intervention strategies.</a:t>
            </a:r>
          </a:p>
        </p:txBody>
      </p:sp>
      <p:pic>
        <p:nvPicPr>
          <p:cNvPr id="3075" name="Picture 3" descr="Top 3 Stakeholder Communication Requirements">
            <a:extLst>
              <a:ext uri="{FF2B5EF4-FFF2-40B4-BE49-F238E27FC236}">
                <a16:creationId xmlns:a16="http://schemas.microsoft.com/office/drawing/2014/main" id="{5DF83E83-2675-5B4F-5216-0B52CA3F4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399" y="1930400"/>
            <a:ext cx="4256578" cy="364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48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954B-5A82-D9E6-001B-CBFEB37C769D}"/>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AF971E03-68C9-9554-1C29-01F88A7D9567}"/>
              </a:ext>
            </a:extLst>
          </p:cNvPr>
          <p:cNvSpPr>
            <a:spLocks noGrp="1"/>
          </p:cNvSpPr>
          <p:nvPr>
            <p:ph idx="1"/>
          </p:nvPr>
        </p:nvSpPr>
        <p:spPr>
          <a:xfrm>
            <a:off x="677334" y="1567543"/>
            <a:ext cx="9103480" cy="4473819"/>
          </a:xfrm>
        </p:spPr>
        <p:txBody>
          <a:bodyPr>
            <a:normAutofit fontScale="92500" lnSpcReduction="20000"/>
          </a:bodyPr>
          <a:lstStyle/>
          <a:p>
            <a:r>
              <a:rPr lang="en-US" dirty="0"/>
              <a:t>Dataset Description:</a:t>
            </a:r>
          </a:p>
          <a:p>
            <a:pPr lvl="1"/>
            <a:r>
              <a:rPr lang="en-US" dirty="0"/>
              <a:t>Utilized a combined dataset from multiple sources, including national surveys and health records.</a:t>
            </a:r>
          </a:p>
          <a:p>
            <a:pPr lvl="1"/>
            <a:r>
              <a:rPr lang="en-US" dirty="0"/>
              <a:t>The dataset encompasses information on individuals’ demographics, vaccination history, and personal opinions on vaccines.</a:t>
            </a:r>
          </a:p>
          <a:p>
            <a:r>
              <a:rPr lang="en-US" dirty="0"/>
              <a:t>Data Sources:</a:t>
            </a:r>
          </a:p>
          <a:p>
            <a:pPr lvl="1"/>
            <a:r>
              <a:rPr lang="en-US" dirty="0"/>
              <a:t>Surveys: Gathered from public health surveys focusing on H1N1 and seasonal flu vaccination rates.</a:t>
            </a:r>
          </a:p>
          <a:p>
            <a:pPr lvl="1"/>
            <a:r>
              <a:rPr lang="en-US" dirty="0"/>
              <a:t>Health Records: Provided background health information to assess risk factors and vaccine eligibility.</a:t>
            </a:r>
          </a:p>
          <a:p>
            <a:r>
              <a:rPr lang="en-US" dirty="0"/>
              <a:t>Key Variables Analyzed:</a:t>
            </a:r>
          </a:p>
          <a:p>
            <a:pPr lvl="1"/>
            <a:r>
              <a:rPr lang="en-US" dirty="0"/>
              <a:t>Demographics: Age, gender, education level, and socioeconomic status.</a:t>
            </a:r>
          </a:p>
          <a:p>
            <a:pPr lvl="1"/>
            <a:r>
              <a:rPr lang="en-US" dirty="0"/>
              <a:t>Health Behaviors: History of flu vaccinations, frequency of medical visits, and general health practices.</a:t>
            </a:r>
          </a:p>
          <a:p>
            <a:pPr lvl="1"/>
            <a:r>
              <a:rPr lang="en-US" dirty="0"/>
              <a:t>Opinions and Concerns: Levels of concern about H1N1 and flu, trust in health authorities, and perceived vaccine </a:t>
            </a:r>
            <a:r>
              <a:rPr lang="en-US" dirty="0" err="1"/>
              <a:t>effectivenes</a:t>
            </a:r>
            <a:endParaRPr lang="en-US" dirty="0"/>
          </a:p>
        </p:txBody>
      </p:sp>
    </p:spTree>
    <p:extLst>
      <p:ext uri="{BB962C8B-B14F-4D97-AF65-F5344CB8AC3E}">
        <p14:creationId xmlns:p14="http://schemas.microsoft.com/office/powerpoint/2010/main" val="359924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90FA-8D37-8DAE-5EEC-16EDF2108869}"/>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DCEEE9AD-0615-21D8-EFA3-DD21A73A9778}"/>
              </a:ext>
            </a:extLst>
          </p:cNvPr>
          <p:cNvPicPr>
            <a:picLocks noGrp="1" noChangeAspect="1"/>
          </p:cNvPicPr>
          <p:nvPr>
            <p:ph idx="1"/>
          </p:nvPr>
        </p:nvPicPr>
        <p:blipFill>
          <a:blip r:embed="rId2"/>
          <a:stretch>
            <a:fillRect/>
          </a:stretch>
        </p:blipFill>
        <p:spPr>
          <a:xfrm>
            <a:off x="175020" y="1930400"/>
            <a:ext cx="4233694" cy="4104820"/>
          </a:xfrm>
        </p:spPr>
      </p:pic>
      <p:sp>
        <p:nvSpPr>
          <p:cNvPr id="8" name="TextBox 7">
            <a:extLst>
              <a:ext uri="{FF2B5EF4-FFF2-40B4-BE49-F238E27FC236}">
                <a16:creationId xmlns:a16="http://schemas.microsoft.com/office/drawing/2014/main" id="{FCC6CBB8-EE5F-B36A-4817-62990CF13971}"/>
              </a:ext>
            </a:extLst>
          </p:cNvPr>
          <p:cNvSpPr txBox="1"/>
          <p:nvPr/>
        </p:nvSpPr>
        <p:spPr>
          <a:xfrm>
            <a:off x="4911029" y="1930400"/>
            <a:ext cx="5563436" cy="4524315"/>
          </a:xfrm>
          <a:prstGeom prst="rect">
            <a:avLst/>
          </a:prstGeom>
          <a:noFill/>
        </p:spPr>
        <p:txBody>
          <a:bodyPr wrap="square">
            <a:spAutoFit/>
          </a:bodyPr>
          <a:lstStyle/>
          <a:p>
            <a:r>
              <a:rPr lang="en-US" sz="1600" b="1" dirty="0"/>
              <a:t>Initial Findings from EDA:</a:t>
            </a:r>
          </a:p>
          <a:p>
            <a:pPr marL="742950" lvl="1" indent="-285750">
              <a:buFont typeface="Arial" panose="020B0604020202020204" pitchFamily="34" charset="0"/>
              <a:buChar char="•"/>
            </a:pPr>
            <a:r>
              <a:rPr lang="en-US" sz="1600" dirty="0"/>
              <a:t>Only 20% of the surveyed population received the H1N1 vaccine, indicating low uptake.</a:t>
            </a:r>
          </a:p>
          <a:p>
            <a:pPr marL="742950" lvl="1" indent="-285750">
              <a:buFont typeface="Arial" panose="020B0604020202020204" pitchFamily="34" charset="0"/>
              <a:buChar char="•"/>
            </a:pPr>
            <a:r>
              <a:rPr lang="en-US" sz="1600" dirty="0"/>
              <a:t>Strong correlation observed between levels of concern about H1N1 and the likelihood of getting vaccinated.</a:t>
            </a:r>
          </a:p>
          <a:p>
            <a:r>
              <a:rPr lang="en-US" sz="1600" b="1" dirty="0"/>
              <a:t>Key Patterns Identified:</a:t>
            </a:r>
          </a:p>
          <a:p>
            <a:pPr marL="742950" lvl="1" indent="-285750">
              <a:buFont typeface="Arial" panose="020B0604020202020204" pitchFamily="34" charset="0"/>
              <a:buChar char="•"/>
            </a:pPr>
            <a:r>
              <a:rPr lang="en-US" sz="1600" dirty="0"/>
              <a:t>Higher vaccine uptake among individuals with greater awareness and understanding of vaccine benefits.</a:t>
            </a:r>
          </a:p>
          <a:p>
            <a:pPr marL="742950" lvl="1" indent="-285750">
              <a:buFont typeface="Arial" panose="020B0604020202020204" pitchFamily="34" charset="0"/>
              <a:buChar char="•"/>
            </a:pPr>
            <a:r>
              <a:rPr lang="en-US" sz="1600" dirty="0"/>
              <a:t>Differences in vaccine uptake by demographic segments, such as age and education.</a:t>
            </a:r>
          </a:p>
          <a:p>
            <a:r>
              <a:rPr lang="en-US" sz="1600" b="1" dirty="0"/>
              <a:t>Behavioral Insights:</a:t>
            </a:r>
          </a:p>
          <a:p>
            <a:pPr marL="742950" lvl="1" indent="-285750">
              <a:buFont typeface="Arial" panose="020B0604020202020204" pitchFamily="34" charset="0"/>
              <a:buChar char="•"/>
            </a:pPr>
            <a:r>
              <a:rPr lang="en-US" sz="1600" dirty="0"/>
              <a:t>Knowledge and awareness significantly increase the likelihood of vaccination.</a:t>
            </a:r>
          </a:p>
          <a:p>
            <a:pPr marL="742950" lvl="1" indent="-285750">
              <a:buFont typeface="Arial" panose="020B0604020202020204" pitchFamily="34" charset="0"/>
              <a:buChar char="•"/>
            </a:pPr>
            <a:r>
              <a:rPr lang="en-US" sz="1600" dirty="0"/>
              <a:t>Individuals with regular healthcare engagement (e.g., frequent doctor visits) showed higher vaccination rates.</a:t>
            </a:r>
          </a:p>
        </p:txBody>
      </p:sp>
    </p:spTree>
    <p:extLst>
      <p:ext uri="{BB962C8B-B14F-4D97-AF65-F5344CB8AC3E}">
        <p14:creationId xmlns:p14="http://schemas.microsoft.com/office/powerpoint/2010/main" val="145349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2D37-F186-D694-7217-8A6AF093B57E}"/>
              </a:ext>
            </a:extLst>
          </p:cNvPr>
          <p:cNvSpPr>
            <a:spLocks noGrp="1"/>
          </p:cNvSpPr>
          <p:nvPr>
            <p:ph type="title"/>
          </p:nvPr>
        </p:nvSpPr>
        <p:spPr/>
        <p:txBody>
          <a:bodyPr/>
          <a:lstStyle/>
          <a:p>
            <a:r>
              <a:rPr lang="en-US" dirty="0"/>
              <a:t>Univariate Analysis of Features:</a:t>
            </a:r>
          </a:p>
        </p:txBody>
      </p:sp>
      <p:pic>
        <p:nvPicPr>
          <p:cNvPr id="5" name="Content Placeholder 4">
            <a:extLst>
              <a:ext uri="{FF2B5EF4-FFF2-40B4-BE49-F238E27FC236}">
                <a16:creationId xmlns:a16="http://schemas.microsoft.com/office/drawing/2014/main" id="{4989885C-F107-3C0B-28CD-CFE1AAD33FA1}"/>
              </a:ext>
            </a:extLst>
          </p:cNvPr>
          <p:cNvPicPr>
            <a:picLocks noGrp="1" noChangeAspect="1"/>
          </p:cNvPicPr>
          <p:nvPr>
            <p:ph idx="1"/>
          </p:nvPr>
        </p:nvPicPr>
        <p:blipFill>
          <a:blip r:embed="rId2"/>
          <a:stretch>
            <a:fillRect/>
          </a:stretch>
        </p:blipFill>
        <p:spPr>
          <a:xfrm>
            <a:off x="1452917" y="1523774"/>
            <a:ext cx="7119584" cy="5074218"/>
          </a:xfrm>
        </p:spPr>
      </p:pic>
    </p:spTree>
    <p:extLst>
      <p:ext uri="{BB962C8B-B14F-4D97-AF65-F5344CB8AC3E}">
        <p14:creationId xmlns:p14="http://schemas.microsoft.com/office/powerpoint/2010/main" val="154757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D947-9B4C-97AD-C600-7F236DD7CB6D}"/>
              </a:ext>
            </a:extLst>
          </p:cNvPr>
          <p:cNvSpPr>
            <a:spLocks noGrp="1"/>
          </p:cNvSpPr>
          <p:nvPr>
            <p:ph type="title"/>
          </p:nvPr>
        </p:nvSpPr>
        <p:spPr/>
        <p:txBody>
          <a:bodyPr/>
          <a:lstStyle/>
          <a:p>
            <a:r>
              <a:rPr lang="en-US" b="1" dirty="0">
                <a:solidFill>
                  <a:srgbClr val="569CD6"/>
                </a:solidFill>
                <a:effectLst/>
                <a:latin typeface="Consolas" panose="020B0609020204030204" pitchFamily="49" charset="0"/>
              </a:rPr>
              <a:t>Bivariate Analysis</a:t>
            </a:r>
            <a:endParaRPr lang="en-US" dirty="0"/>
          </a:p>
        </p:txBody>
      </p:sp>
      <p:pic>
        <p:nvPicPr>
          <p:cNvPr id="5" name="Content Placeholder 4">
            <a:extLst>
              <a:ext uri="{FF2B5EF4-FFF2-40B4-BE49-F238E27FC236}">
                <a16:creationId xmlns:a16="http://schemas.microsoft.com/office/drawing/2014/main" id="{94686167-EE6B-D8D0-026D-835E47F36DBA}"/>
              </a:ext>
            </a:extLst>
          </p:cNvPr>
          <p:cNvPicPr>
            <a:picLocks noGrp="1" noChangeAspect="1"/>
          </p:cNvPicPr>
          <p:nvPr>
            <p:ph idx="1"/>
          </p:nvPr>
        </p:nvPicPr>
        <p:blipFill>
          <a:blip r:embed="rId2"/>
          <a:stretch>
            <a:fillRect/>
          </a:stretch>
        </p:blipFill>
        <p:spPr>
          <a:xfrm>
            <a:off x="512195" y="1979386"/>
            <a:ext cx="5857875" cy="3686175"/>
          </a:xfrm>
        </p:spPr>
      </p:pic>
      <p:sp>
        <p:nvSpPr>
          <p:cNvPr id="7" name="TextBox 6">
            <a:extLst>
              <a:ext uri="{FF2B5EF4-FFF2-40B4-BE49-F238E27FC236}">
                <a16:creationId xmlns:a16="http://schemas.microsoft.com/office/drawing/2014/main" id="{7B79247E-BA7D-7C42-C8C3-9FFBAC72E1B3}"/>
              </a:ext>
            </a:extLst>
          </p:cNvPr>
          <p:cNvSpPr txBox="1"/>
          <p:nvPr/>
        </p:nvSpPr>
        <p:spPr>
          <a:xfrm>
            <a:off x="6662057" y="2371637"/>
            <a:ext cx="2449284" cy="3139321"/>
          </a:xfrm>
          <a:prstGeom prst="rect">
            <a:avLst/>
          </a:prstGeom>
          <a:noFill/>
        </p:spPr>
        <p:txBody>
          <a:bodyPr wrap="square">
            <a:spAutoFit/>
          </a:bodyPr>
          <a:lstStyle/>
          <a:p>
            <a:r>
              <a:rPr lang="en-US" dirty="0"/>
              <a:t>The bar plot shows that individuals with higher levels of concern about H1N1 are more likely to have received the vaccine. This suggests that the level of concern might be a strong predictor of vaccine uptake.</a:t>
            </a:r>
          </a:p>
        </p:txBody>
      </p:sp>
    </p:spTree>
    <p:extLst>
      <p:ext uri="{BB962C8B-B14F-4D97-AF65-F5344CB8AC3E}">
        <p14:creationId xmlns:p14="http://schemas.microsoft.com/office/powerpoint/2010/main" val="337372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8093-3093-6FBE-56BF-5515D65E10E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364C80A-508B-19D0-F01E-ADF4BFC2A28D}"/>
              </a:ext>
            </a:extLst>
          </p:cNvPr>
          <p:cNvSpPr>
            <a:spLocks noGrp="1"/>
          </p:cNvSpPr>
          <p:nvPr>
            <p:ph idx="1"/>
          </p:nvPr>
        </p:nvSpPr>
        <p:spPr/>
        <p:txBody>
          <a:bodyPr/>
          <a:lstStyle/>
          <a:p>
            <a:r>
              <a:rPr lang="en-US" dirty="0"/>
              <a:t>Employed Exploratory Data Analysis (EDA) to identify underlying patterns and correlations within the dataset.</a:t>
            </a:r>
          </a:p>
          <a:p>
            <a:r>
              <a:rPr lang="en-US" dirty="0"/>
              <a:t>Used Predictive Modeling techniques, specifically logistic regression, to predict the likelihood of vaccine uptake.</a:t>
            </a:r>
          </a:p>
          <a:p>
            <a:r>
              <a:rPr lang="en-US" dirty="0"/>
              <a:t>Logistic Regression: Chosen for its effectiveness in binary classification problems (vaccinated vs. not vaccinated).</a:t>
            </a:r>
          </a:p>
          <a:p>
            <a:r>
              <a:rPr lang="en-US" dirty="0"/>
              <a:t>Feature selection to determine the most influential factors affecting vaccination decisions.</a:t>
            </a:r>
          </a:p>
          <a:p>
            <a:r>
              <a:rPr lang="en-US" dirty="0"/>
              <a:t>Evaluated model performance using metrics like accuracy, precision, recall, and F1-score to ensure robust predictions.</a:t>
            </a:r>
          </a:p>
        </p:txBody>
      </p:sp>
    </p:spTree>
    <p:extLst>
      <p:ext uri="{BB962C8B-B14F-4D97-AF65-F5344CB8AC3E}">
        <p14:creationId xmlns:p14="http://schemas.microsoft.com/office/powerpoint/2010/main" val="387939916"/>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1098</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Trebuchet MS</vt:lpstr>
      <vt:lpstr>Wingdings 3</vt:lpstr>
      <vt:lpstr>Facet</vt:lpstr>
      <vt:lpstr>Predicting H1N1 Vaccine Uptake: Insights from H1N1 and Seasonal Flu Data</vt:lpstr>
      <vt:lpstr>Introduction</vt:lpstr>
      <vt:lpstr>Project Goals</vt:lpstr>
      <vt:lpstr>Stakeholder Needs</vt:lpstr>
      <vt:lpstr>Data Overview</vt:lpstr>
      <vt:lpstr>Data Exploration</vt:lpstr>
      <vt:lpstr>Univariate Analysis of Features:</vt:lpstr>
      <vt:lpstr>Bivariate Analysis</vt:lpstr>
      <vt:lpstr>Methodology</vt:lpstr>
      <vt:lpstr>Key Findings</vt:lpstr>
      <vt:lpstr>Recommendations</vt:lpstr>
      <vt:lpstr>Value to Stakeholders</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Kariuki</dc:creator>
  <cp:lastModifiedBy>Brian Kariuki</cp:lastModifiedBy>
  <cp:revision>2</cp:revision>
  <dcterms:created xsi:type="dcterms:W3CDTF">2024-09-01T19:41:47Z</dcterms:created>
  <dcterms:modified xsi:type="dcterms:W3CDTF">2024-09-01T20:13:23Z</dcterms:modified>
</cp:coreProperties>
</file>