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65" r:id="rId4"/>
    <p:sldId id="269" r:id="rId5"/>
    <p:sldId id="266" r:id="rId6"/>
    <p:sldId id="267" r:id="rId7"/>
    <p:sldId id="268" r:id="rId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73ADEA3-BDE8-4D1D-AF73-CFA8B5AACD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328C66-E093-4302-BED5-3FD17E7E4D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DD723-0EE9-4F5A-9809-011A94163006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7835DA-5BBD-4109-9A97-F1999DC1DE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81EC23-D1C6-4321-9739-FFB6082E3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31134-5B43-480E-9686-F52F0CC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204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CB85A-9F4C-467C-BBC1-4148B3820FEE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9E11B-5CCD-42F0-AB9E-0E05259F2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08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03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26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 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 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 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 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 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 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 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 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 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 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 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 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 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 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 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 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 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 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 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 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 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 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93CC216-A18A-438E-8EF6-39B4E0F83FD3}" type="datetime1">
              <a:rPr lang="ru-RU" noProof="0" smtClean="0"/>
              <a:t>22.05.2020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3EE243-A3CC-484C-99B4-56A66441661B}" type="datetime1">
              <a:rPr lang="ru-RU" noProof="0" smtClean="0"/>
              <a:t>22.05.2020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BA4EB-60FA-41F8-85FB-056D2A6FFB9A}" type="datetime1">
              <a:rPr lang="ru-RU" noProof="0" smtClean="0"/>
              <a:t>22.05.2020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2" name="Текст 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AE1041-C137-4F5D-9250-D0191CFF8B80}" type="datetime1">
              <a:rPr lang="ru-RU" noProof="0" smtClean="0"/>
              <a:t>22.05.2020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03AD2-C287-45A3-8E92-BAB32C31951E}" type="datetime1">
              <a:rPr lang="ru-RU" noProof="0" smtClean="0"/>
              <a:t>22.05.2020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7" name="Текст 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Текст 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7804A-14BC-4473-AB42-FC19B8BD3EA6}" type="datetime1">
              <a:rPr lang="ru-RU" noProof="0" smtClean="0"/>
              <a:t>22.05.2020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9" name="Текст 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Текст 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2F7F72-644B-4DD8-B0D7-0D6BFCDEA7D4}" type="datetime1">
              <a:rPr lang="ru-RU" noProof="0" smtClean="0"/>
              <a:t>22.05.2020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68D65D-DFBA-4D95-AC3A-FE389EC12A6A}" type="datetime1">
              <a:rPr lang="ru-RU" noProof="0" smtClean="0"/>
              <a:t>22.05.2020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3F20EF-3479-4786-8FAD-EC9DB99F18C6}" type="datetime1">
              <a:rPr lang="ru-RU" noProof="0" smtClean="0"/>
              <a:t>22.05.2020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AF8F4-EEAC-48FC-BD7A-6D09179D6FDF}" type="datetime1">
              <a:rPr lang="ru-RU" noProof="0" smtClean="0"/>
              <a:t>22.05.2020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59DE8-968F-4A00-8FD7-283C487F6584}" type="datetime1">
              <a:rPr lang="ru-RU" noProof="0" smtClean="0"/>
              <a:t>22.05.2020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6B677C-A60A-4360-BE42-8997690B3F2F}" type="datetime1">
              <a:rPr lang="ru-RU" noProof="0" smtClean="0"/>
              <a:t>22.05.2020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794EFB-DEF6-4B80-A8B7-4E4D4E37AAB4}" type="datetime1">
              <a:rPr lang="ru-RU" noProof="0" smtClean="0"/>
              <a:t>22.05.2020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F6FD7-52B3-41D3-8591-A9953FD26929}" type="datetime1">
              <a:rPr lang="ru-RU" noProof="0" smtClean="0"/>
              <a:t>22.05.2020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F4ED1-97C9-4FA0-9AAA-87D40621B20E}" type="datetime1">
              <a:rPr lang="ru-RU" noProof="0" smtClean="0"/>
              <a:t>22.05.2020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4BAF63-103A-4E0E-A5E9-9774B4D78592}" type="datetime1">
              <a:rPr lang="ru-RU" noProof="0" smtClean="0"/>
              <a:t>22.05.2020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EEDF88-D9FC-468B-8F4F-FCB6D7F43658}" type="datetime1">
              <a:rPr lang="ru-RU" noProof="0" smtClean="0"/>
              <a:t>22.05.2020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 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Группа 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Прямоугольник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 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 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 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 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 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 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 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 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 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 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Полилиния 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 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 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 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 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 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638E856-17B3-4016-83AA-035F0EADC1E6}" type="datetime1">
              <a:rPr lang="ru-RU" noProof="0" smtClean="0"/>
              <a:t>22.05.2020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ru-RU" sz="5400" dirty="0" smtClean="0">
                <a:latin typeface="Rockwell" panose="02060603020205020403" pitchFamily="18" charset="0"/>
              </a:rPr>
              <a:t>Конкурс по текстовой релевантности</a:t>
            </a:r>
            <a:endParaRPr lang="ru-RU" sz="5400" dirty="0">
              <a:latin typeface="Rockwell" panose="020606030202050204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ru-RU" sz="24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Салихова Кария</a:t>
            </a:r>
          </a:p>
          <a:p>
            <a:pPr algn="ctr" rtl="0"/>
            <a:r>
              <a:rPr lang="en-US" sz="2400" cap="none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240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aggle</a:t>
            </a:r>
            <a:r>
              <a:rPr lang="en-US" sz="24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Kariya07</a:t>
            </a:r>
            <a:endParaRPr lang="ru-RU" sz="2400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3849" y="110518"/>
            <a:ext cx="9905998" cy="1478570"/>
          </a:xfrm>
        </p:spPr>
        <p:txBody>
          <a:bodyPr/>
          <a:lstStyle/>
          <a:p>
            <a:r>
              <a:rPr lang="ru-RU" dirty="0" smtClean="0"/>
              <a:t>Проблема 1. Как построить Индекс?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487054" y="1367416"/>
                <a:ext cx="9079346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3200" dirty="0" smtClean="0"/>
                  <a:t>Запросы русскоязычные </a:t>
                </a:r>
                <a14:m>
                  <m:oMath xmlns:m="http://schemas.openxmlformats.org/officeDocument/2006/math">
                    <m:r>
                      <a:rPr lang="ru-RU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  <m:r>
                      <m:rPr>
                        <m:nor/>
                      </m:rPr>
                      <a:rPr lang="ru-RU" sz="3200" dirty="0"/>
                      <m:t>можно</m:t>
                    </m:r>
                    <m:r>
                      <m:rPr>
                        <m:nor/>
                      </m:rPr>
                      <a:rPr lang="ru-RU" sz="3200" b="0" i="0" dirty="0" smtClean="0"/>
                      <m:t> </m:t>
                    </m:r>
                    <m:r>
                      <m:rPr>
                        <m:nor/>
                      </m:rPr>
                      <a:rPr lang="ru-RU" sz="3200" dirty="0"/>
                      <m:t>извлекать только русские слова (или нет?)</m:t>
                    </m:r>
                  </m:oMath>
                </a14:m>
                <a:endParaRPr lang="ru-RU" sz="32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3200" dirty="0"/>
                  <a:t>Можно избавиться от цифр (или нет?)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3200" dirty="0"/>
                  <a:t>Сбор ссылок (как обработать</a:t>
                </a:r>
                <a:r>
                  <a:rPr lang="ru-RU" sz="3200" dirty="0" smtClean="0"/>
                  <a:t>?)</a:t>
                </a:r>
                <a:endParaRPr lang="ru-RU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3200" dirty="0"/>
                  <a:t>Для </a:t>
                </a:r>
                <a:r>
                  <a:rPr lang="en-US" sz="3200" dirty="0"/>
                  <a:t>BM25F </a:t>
                </a:r>
                <a:r>
                  <a:rPr lang="ru-RU" sz="3200" dirty="0"/>
                  <a:t>надо сразу отделить </a:t>
                </a:r>
                <a:r>
                  <a:rPr lang="ru-RU" sz="3200" dirty="0" smtClean="0"/>
                  <a:t>части документов</a:t>
                </a:r>
                <a:endParaRPr lang="ru-RU" sz="320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054" y="1367416"/>
                <a:ext cx="9079346" cy="3477875"/>
              </a:xfrm>
              <a:prstGeom prst="rect">
                <a:avLst/>
              </a:prstGeom>
              <a:blipFill>
                <a:blip r:embed="rId2"/>
                <a:stretch>
                  <a:fillRect l="-1545" b="-4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022764" y="5301673"/>
            <a:ext cx="7629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Инструменты: </a:t>
            </a:r>
            <a:r>
              <a:rPr lang="en-US" sz="3200" dirty="0" err="1" smtClean="0"/>
              <a:t>BeautifulSoup</a:t>
            </a:r>
            <a:r>
              <a:rPr lang="en-US" sz="3200" dirty="0" smtClean="0"/>
              <a:t>, pymorphy2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9613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2. Как отбирать релевантные документы?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10690" y="2392218"/>
            <a:ext cx="72413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Искать документы, в которых есть слова из запроса. Не набирается даже 10 документов.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Опечатки</a:t>
            </a:r>
            <a:r>
              <a:rPr lang="en-US" sz="3200" dirty="0" smtClean="0"/>
              <a:t> (</a:t>
            </a:r>
            <a:r>
              <a:rPr lang="ru-RU" sz="3200" dirty="0" smtClean="0"/>
              <a:t>расстояние Левенштейна</a:t>
            </a:r>
            <a:r>
              <a:rPr lang="en-US" sz="3200" dirty="0" smtClean="0"/>
              <a:t>)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Раскладка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Сокращения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Синонимы</a:t>
            </a:r>
            <a:endParaRPr lang="ru-RU" sz="3200" dirty="0"/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5587999" y="4498109"/>
            <a:ext cx="452583" cy="1357746"/>
          </a:xfrm>
          <a:prstGeom prst="rightBrace">
            <a:avLst>
              <a:gd name="adj1" fmla="val 8333"/>
              <a:gd name="adj2" fmla="val 5068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69889" y="4915372"/>
            <a:ext cx="3823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</a:t>
            </a:r>
            <a:r>
              <a:rPr lang="ru-RU" sz="2800" dirty="0" smtClean="0"/>
              <a:t>з интернет-словарей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144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415318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Bm25 +</a:t>
            </a:r>
            <a:r>
              <a:rPr lang="ru-RU" dirty="0" smtClean="0"/>
              <a:t> признаки: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013527" y="1893888"/>
            <a:ext cx="78601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Близость слов из запроса друг к другу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Близость слов из запроса к началу документа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Количество ссылок, ведущих на данную страницу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Нормализуем все признаки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Ранжируем по сумме признаков + </a:t>
            </a:r>
            <a:r>
              <a:rPr lang="en-US" sz="3200" dirty="0" smtClean="0"/>
              <a:t>BM25</a:t>
            </a:r>
            <a:r>
              <a:rPr lang="ru-RU" sz="3200" dirty="0"/>
              <a:t> </a:t>
            </a:r>
            <a:r>
              <a:rPr lang="ru-RU" sz="3200" dirty="0" smtClean="0"/>
              <a:t>с весами (1.0, 1.0, 1.0, 2.0).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29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BM25F</a:t>
            </a:r>
            <a:endParaRPr lang="ru-RU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860799" y="2599564"/>
                <a:ext cx="7259782" cy="100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+0.5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+0.5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99" y="2599564"/>
                <a:ext cx="7259782" cy="1004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77672" y="2809654"/>
            <a:ext cx="2687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IDF(w) = log</a:t>
            </a: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393" y="2076344"/>
            <a:ext cx="895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Сглаженный</a:t>
            </a:r>
            <a:r>
              <a:rPr lang="en-US" sz="3200" dirty="0" smtClean="0"/>
              <a:t> IDF: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19393" y="3906981"/>
            <a:ext cx="8562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Стоп-слова</a:t>
            </a:r>
            <a:r>
              <a:rPr lang="en-US" sz="3200" dirty="0" smtClean="0"/>
              <a:t> (</a:t>
            </a:r>
            <a:r>
              <a:rPr lang="en-US" sz="3200" dirty="0" err="1" smtClean="0"/>
              <a:t>nltk</a:t>
            </a:r>
            <a:r>
              <a:rPr lang="en-US" sz="3200" dirty="0" smtClean="0"/>
              <a:t>: </a:t>
            </a:r>
            <a:r>
              <a:rPr lang="en-US" sz="3200" dirty="0" err="1" smtClean="0"/>
              <a:t>english</a:t>
            </a:r>
            <a:r>
              <a:rPr lang="en-US" sz="3200" dirty="0" smtClean="0"/>
              <a:t> + </a:t>
            </a:r>
            <a:r>
              <a:rPr lang="en-US" sz="3200" dirty="0" err="1" smtClean="0"/>
              <a:t>russian</a:t>
            </a:r>
            <a:r>
              <a:rPr lang="en-US" sz="3200" dirty="0" smtClean="0"/>
              <a:t>)</a:t>
            </a:r>
            <a:endParaRPr lang="ru-R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Боремся с отрицательными </a:t>
            </a:r>
            <a:r>
              <a:rPr lang="en-US" sz="3200" dirty="0" smtClean="0"/>
              <a:t>IDF: </a:t>
            </a:r>
            <a:r>
              <a:rPr lang="ru-RU" sz="3200" dirty="0" smtClean="0"/>
              <a:t>вводим нижнюю границу значений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103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 smtClean="0"/>
              <a:t>lda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235200" y="1948873"/>
            <a:ext cx="79986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Топ-10 документов по версии</a:t>
            </a:r>
            <a:r>
              <a:rPr lang="en-US" sz="3200" dirty="0" smtClean="0"/>
              <a:t> BM25F</a:t>
            </a:r>
            <a:r>
              <a:rPr lang="ru-RU" sz="3200" dirty="0" smtClean="0"/>
              <a:t> ранжируем с помощью </a:t>
            </a:r>
            <a:r>
              <a:rPr lang="en-US" sz="3200" dirty="0" smtClean="0"/>
              <a:t>LDA.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Отдельная модель для каждого запроса.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5 тем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Или наоборот: сначала ранжируем </a:t>
            </a:r>
            <a:r>
              <a:rPr lang="en-US" sz="3200" dirty="0" smtClean="0"/>
              <a:t>LDA</a:t>
            </a:r>
            <a:r>
              <a:rPr lang="ru-RU" sz="3200" dirty="0" smtClean="0"/>
              <a:t>, потом</a:t>
            </a:r>
            <a:r>
              <a:rPr lang="en-US" sz="3200" dirty="0" smtClean="0"/>
              <a:t> BM25F.</a:t>
            </a:r>
            <a:r>
              <a:rPr lang="ru-RU" sz="3200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0909" y="5430982"/>
            <a:ext cx="6262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Инструменты: </a:t>
            </a:r>
            <a:r>
              <a:rPr lang="en-US" sz="3200" dirty="0" err="1" smtClean="0"/>
              <a:t>gensim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398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3200" y="2872508"/>
            <a:ext cx="6631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4832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епь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8_TF77815013" id="{1962104C-795F-4371-8349-496C14F8AF43}" vid="{D67E7ACE-B642-453D-889A-899E3699D5A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Цикл «проблема-решение» </Template>
  <TotalTime>0</TotalTime>
  <Words>196</Words>
  <Application>Microsoft Office PowerPoint</Application>
  <PresentationFormat>Широкоэкранный</PresentationFormat>
  <Paragraphs>38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 Math</vt:lpstr>
      <vt:lpstr>Rockwell</vt:lpstr>
      <vt:lpstr>Tahoma</vt:lpstr>
      <vt:lpstr>Trebuchet MS</vt:lpstr>
      <vt:lpstr>Tw Cen MT</vt:lpstr>
      <vt:lpstr>Цепь</vt:lpstr>
      <vt:lpstr>Конкурс по текстовой релевантности</vt:lpstr>
      <vt:lpstr>Проблема 1. Как построить Индекс?</vt:lpstr>
      <vt:lpstr>Проблема 2. Как отбирать релевантные документы?</vt:lpstr>
      <vt:lpstr>Bm25 + признаки:</vt:lpstr>
      <vt:lpstr>BM25F</vt:lpstr>
      <vt:lpstr>lda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2020-05-22T19:52:24Z</dcterms:created>
  <dcterms:modified xsi:type="dcterms:W3CDTF">2020-05-22T22:57:45Z</dcterms:modified>
</cp:coreProperties>
</file>